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Play"/>
      <p:regular r:id="rId49"/>
      <p:bold r:id="rId50"/>
    </p:embeddedFont>
    <p:embeddedFont>
      <p:font typeface="Roboto"/>
      <p:regular r:id="rId51"/>
      <p:bold r:id="rId52"/>
      <p:italic r:id="rId53"/>
      <p:boldItalic r:id="rId54"/>
    </p:embeddedFont>
    <p:embeddedFont>
      <p:font typeface="Lato"/>
      <p:regular r:id="rId55"/>
      <p:bold r:id="rId56"/>
      <p:italic r:id="rId57"/>
      <p:boldItalic r:id="rId58"/>
    </p:embeddedFont>
    <p:embeddedFont>
      <p:font typeface="Inter"/>
      <p:regular r:id="rId59"/>
      <p:bold r:id="rId60"/>
      <p:italic r:id="rId61"/>
      <p:boldItalic r:id="rId62"/>
    </p:embeddedFont>
    <p:embeddedFont>
      <p:font typeface="Helvetica Neue"/>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7" roundtripDataSignature="AMtx7mgUR9RANTKWq2mff+d8SfqDN+za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123DA9-97AE-4E35-9247-C1F988F43BC0}">
  <a:tblStyle styleId="{EB123DA9-97AE-4E35-9247-C1F988F43BC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Pla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Inter-boldItalic.fntdata"/><Relationship Id="rId61" Type="http://schemas.openxmlformats.org/officeDocument/2006/relationships/font" Target="fonts/Inter-italic.fntdata"/><Relationship Id="rId20" Type="http://schemas.openxmlformats.org/officeDocument/2006/relationships/slide" Target="slides/slide15.xml"/><Relationship Id="rId64" Type="http://schemas.openxmlformats.org/officeDocument/2006/relationships/font" Target="fonts/HelveticaNeue-bold.fntdata"/><Relationship Id="rId63" Type="http://schemas.openxmlformats.org/officeDocument/2006/relationships/font" Target="fonts/HelveticaNeue-regular.fntdata"/><Relationship Id="rId22" Type="http://schemas.openxmlformats.org/officeDocument/2006/relationships/slide" Target="slides/slide17.xml"/><Relationship Id="rId66" Type="http://schemas.openxmlformats.org/officeDocument/2006/relationships/font" Target="fonts/HelveticaNeue-boldItalic.fntdata"/><Relationship Id="rId21" Type="http://schemas.openxmlformats.org/officeDocument/2006/relationships/slide" Target="slides/slide16.xml"/><Relationship Id="rId65" Type="http://schemas.openxmlformats.org/officeDocument/2006/relationships/font" Target="fonts/HelveticaNeue-italic.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font" Target="fonts/Inter-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regular.fntdata"/><Relationship Id="rId50" Type="http://schemas.openxmlformats.org/officeDocument/2006/relationships/font" Target="fonts/Play-bold.fntdata"/><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6.xml"/><Relationship Id="rId55" Type="http://schemas.openxmlformats.org/officeDocument/2006/relationships/font" Target="fonts/Lato-regular.fntdata"/><Relationship Id="rId10" Type="http://schemas.openxmlformats.org/officeDocument/2006/relationships/slide" Target="slides/slide5.xml"/><Relationship Id="rId54" Type="http://schemas.openxmlformats.org/officeDocument/2006/relationships/font" Target="fonts/Roboto-boldItalic.fntdata"/><Relationship Id="rId13" Type="http://schemas.openxmlformats.org/officeDocument/2006/relationships/slide" Target="slides/slide8.xml"/><Relationship Id="rId57" Type="http://schemas.openxmlformats.org/officeDocument/2006/relationships/font" Target="fonts/Lato-italic.fntdata"/><Relationship Id="rId12" Type="http://schemas.openxmlformats.org/officeDocument/2006/relationships/slide" Target="slides/slide7.xml"/><Relationship Id="rId56" Type="http://schemas.openxmlformats.org/officeDocument/2006/relationships/font" Target="fonts/Lato-bold.fntdata"/><Relationship Id="rId15" Type="http://schemas.openxmlformats.org/officeDocument/2006/relationships/slide" Target="slides/slide10.xml"/><Relationship Id="rId59" Type="http://schemas.openxmlformats.org/officeDocument/2006/relationships/font" Target="fonts/Inter-regular.fntdata"/><Relationship Id="rId14" Type="http://schemas.openxmlformats.org/officeDocument/2006/relationships/slide" Target="slides/slide9.xml"/><Relationship Id="rId58"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ec4f61c93a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2ec4f61c93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f0354e7e1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 name="Google Shape;544;g2f0354e7e1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ec4f61c93a_1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8" name="Google Shape;558;g2ec4f61c93a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ec4f61c93a_1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g2ec4f61c93a_1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ec4f61c93a_1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8" name="Google Shape;628;g2ec4f61c93a_1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0" name="Google Shape;67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7" name="Google Shape;72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ec4f61c93a_1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0" name="Google Shape;750;g2ec4f61c93a_1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6" name="Google Shape;79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9" name="Google Shape;80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9" name="Google Shape;83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0" name="Google Shape;86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7" name="Google Shape;8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9" name="Google Shape;89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1" name="Google Shape;91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6" name="Google Shape;91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2" name="Google Shape;92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8" name="Google Shape;94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1" name="Google Shape;961;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6" name="Google Shape;98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7" name="Google Shape;100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0" name="Google Shape;104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2e1b2c0163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8" name="Google Shape;1068;g2e1b2c016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8" name="Google Shape;107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5" name="Shape 15"/>
        <p:cNvGrpSpPr/>
        <p:nvPr/>
      </p:nvGrpSpPr>
      <p:grpSpPr>
        <a:xfrm>
          <a:off x="0" y="0"/>
          <a:ext cx="0" cy="0"/>
          <a:chOff x="0" y="0"/>
          <a:chExt cx="0" cy="0"/>
        </a:xfrm>
      </p:grpSpPr>
      <p:sp>
        <p:nvSpPr>
          <p:cNvPr id="16" name="Google Shape;16;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5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1" name="Shape 21"/>
        <p:cNvGrpSpPr/>
        <p:nvPr/>
      </p:nvGrpSpPr>
      <p:grpSpPr>
        <a:xfrm>
          <a:off x="0" y="0"/>
          <a:ext cx="0" cy="0"/>
          <a:chOff x="0" y="0"/>
          <a:chExt cx="0" cy="0"/>
        </a:xfrm>
      </p:grpSpPr>
      <p:sp>
        <p:nvSpPr>
          <p:cNvPr id="22" name="Google Shape;2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7" name="Shape 27"/>
        <p:cNvGrpSpPr/>
        <p:nvPr/>
      </p:nvGrpSpPr>
      <p:grpSpPr>
        <a:xfrm>
          <a:off x="0" y="0"/>
          <a:ext cx="0" cy="0"/>
          <a:chOff x="0" y="0"/>
          <a:chExt cx="0" cy="0"/>
        </a:xfrm>
      </p:grpSpPr>
      <p:sp>
        <p:nvSpPr>
          <p:cNvPr id="28" name="Google Shape;28;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4" name="Shape 34"/>
        <p:cNvGrpSpPr/>
        <p:nvPr/>
      </p:nvGrpSpPr>
      <p:grpSpPr>
        <a:xfrm>
          <a:off x="0" y="0"/>
          <a:ext cx="0" cy="0"/>
          <a:chOff x="0" y="0"/>
          <a:chExt cx="0" cy="0"/>
        </a:xfrm>
      </p:grpSpPr>
      <p:sp>
        <p:nvSpPr>
          <p:cNvPr id="35" name="Google Shape;35;p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7" name="Google Shape;37;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5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5"/>
          <p:cNvSpPr/>
          <p:nvPr>
            <p:ph idx="2" type="pic"/>
          </p:nvPr>
        </p:nvSpPr>
        <p:spPr>
          <a:xfrm>
            <a:off x="5183188" y="987425"/>
            <a:ext cx="6172200" cy="4873625"/>
          </a:xfrm>
          <a:prstGeom prst="rect">
            <a:avLst/>
          </a:prstGeom>
          <a:noFill/>
          <a:ln>
            <a:noFill/>
          </a:ln>
        </p:spPr>
      </p:sp>
      <p:sp>
        <p:nvSpPr>
          <p:cNvPr id="64" name="Google Shape;64;p5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3.jpg"/><Relationship Id="rId11" Type="http://schemas.openxmlformats.org/officeDocument/2006/relationships/image" Target="../media/image10.png"/><Relationship Id="rId10" Type="http://schemas.openxmlformats.org/officeDocument/2006/relationships/image" Target="../media/image18.png"/><Relationship Id="rId12" Type="http://schemas.openxmlformats.org/officeDocument/2006/relationships/image" Target="../media/image7.png"/><Relationship Id="rId9" Type="http://schemas.openxmlformats.org/officeDocument/2006/relationships/image" Target="../media/image12.png"/><Relationship Id="rId5" Type="http://schemas.openxmlformats.org/officeDocument/2006/relationships/hyperlink" Target="mailto:mubayacp@yahoo.com" TargetMode="External"/><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rwjf.org/en/insights/our-research/infographics/visualizing-health-equity.html" TargetMode="External"/><Relationship Id="rId4" Type="http://schemas.openxmlformats.org/officeDocument/2006/relationships/image" Target="../media/image32.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6.jpg"/><Relationship Id="rId4" Type="http://schemas.openxmlformats.org/officeDocument/2006/relationships/image" Target="../media/image36.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41.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png"/><Relationship Id="rId4" Type="http://schemas.openxmlformats.org/officeDocument/2006/relationships/hyperlink" Target="https://learn.rmi.org/pluginfile.php/1159/mod_resource/content/1/3.5%20Supporting%20documents.pdf" TargetMode="External"/><Relationship Id="rId5"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42.png"/><Relationship Id="rId11" Type="http://schemas.openxmlformats.org/officeDocument/2006/relationships/image" Target="../media/image10.png"/><Relationship Id="rId10" Type="http://schemas.openxmlformats.org/officeDocument/2006/relationships/image" Target="../media/image18.png"/><Relationship Id="rId9" Type="http://schemas.openxmlformats.org/officeDocument/2006/relationships/image" Target="../media/image12.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png"/><Relationship Id="rId8"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5.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9.png"/><Relationship Id="rId11" Type="http://schemas.openxmlformats.org/officeDocument/2006/relationships/image" Target="../media/image18.png"/><Relationship Id="rId10" Type="http://schemas.openxmlformats.org/officeDocument/2006/relationships/image" Target="../media/image12.png"/><Relationship Id="rId12" Type="http://schemas.openxmlformats.org/officeDocument/2006/relationships/image" Target="../media/image10.png"/><Relationship Id="rId9"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21.png"/><Relationship Id="rId8"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 Id="rId8"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2.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unido.org/sites/default/files/files/2021-06/Gender_mainstreaming_Guide_1_Main%20guide.pdf" TargetMode="External"/><Relationship Id="rId4" Type="http://schemas.openxmlformats.org/officeDocument/2006/relationships/hyperlink" Target="https://www.greenclimate.fund/sites/default/files/document/guidelines-gcf-toolkit-mainstreaming-gender_0.pdf" TargetMode="External"/><Relationship Id="rId11" Type="http://schemas.openxmlformats.org/officeDocument/2006/relationships/hyperlink" Target="https://ndcpartnership.org/knowledge-portal/climate-toolbox/harnessing-climate-finance-advance-womens-climate-leadership" TargetMode="External"/><Relationship Id="rId10" Type="http://schemas.openxmlformats.org/officeDocument/2006/relationships/hyperlink" Target="https://ndcpartnership.org/knowledge-portal/climate-toolbox/online-sourcebook-integrating-gender-climate-change-adaptation-proposals" TargetMode="External"/><Relationship Id="rId9" Type="http://schemas.openxmlformats.org/officeDocument/2006/relationships/hyperlink" Target="https://us.boell.org/sites/default/files/2024-03/cff10-2024-eng-gender-digital.pdf" TargetMode="External"/><Relationship Id="rId5" Type="http://schemas.openxmlformats.org/officeDocument/2006/relationships/hyperlink" Target="https://gggi.org/wp-content/uploads/2020/09/07.-GCF-Gender-Mainstreaming-Guideline.pdf" TargetMode="External"/><Relationship Id="rId6" Type="http://schemas.openxmlformats.org/officeDocument/2006/relationships/hyperlink" Target="https://www.academia.edu/40417579/Social_inclusion_in_the_Decentralised_Climate_Funds_process_in_Mali_and_Senegal" TargetMode="External"/><Relationship Id="rId7" Type="http://schemas.openxmlformats.org/officeDocument/2006/relationships/hyperlink" Target="https://www.undp.org/sites/g/files/zskgke326/files/publications/UNDP%20Gender%20and%20Climate%20Finance%20Policy%20Brief%205-WEB.pdf" TargetMode="External"/><Relationship Id="rId8" Type="http://schemas.openxmlformats.org/officeDocument/2006/relationships/hyperlink" Target="https://unfccc.int/sites/default/files/resource/LDC%20submission.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31.png"/><Relationship Id="rId10" Type="http://schemas.openxmlformats.org/officeDocument/2006/relationships/image" Target="../media/image10.png"/><Relationship Id="rId9" Type="http://schemas.openxmlformats.org/officeDocument/2006/relationships/image" Target="../media/image18.png"/><Relationship Id="rId5" Type="http://schemas.openxmlformats.org/officeDocument/2006/relationships/image" Target="../media/image30.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33.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rot="-5400000">
            <a:off x="3203881" y="2726802"/>
            <a:ext cx="4290646" cy="3305907"/>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5" name="Google Shape;85;p1"/>
          <p:cNvPicPr preferRelativeResize="0"/>
          <p:nvPr/>
        </p:nvPicPr>
        <p:blipFill rotWithShape="1">
          <a:blip r:embed="rId3">
            <a:alphaModFix/>
          </a:blip>
          <a:srcRect b="-3418" l="28516" r="0" t="25308"/>
          <a:stretch/>
        </p:blipFill>
        <p:spPr>
          <a:xfrm>
            <a:off x="0" y="-32296"/>
            <a:ext cx="6396832" cy="5356835"/>
          </a:xfrm>
          <a:prstGeom prst="rect">
            <a:avLst/>
          </a:prstGeom>
          <a:noFill/>
          <a:ln>
            <a:noFill/>
          </a:ln>
        </p:spPr>
      </p:pic>
      <p:grpSp>
        <p:nvGrpSpPr>
          <p:cNvPr id="86" name="Google Shape;86;p1"/>
          <p:cNvGrpSpPr/>
          <p:nvPr/>
        </p:nvGrpSpPr>
        <p:grpSpPr>
          <a:xfrm>
            <a:off x="6246526" y="-120641"/>
            <a:ext cx="5794948" cy="3756906"/>
            <a:chOff x="6396832" y="-1110851"/>
            <a:chExt cx="5232459" cy="3488306"/>
          </a:xfrm>
        </p:grpSpPr>
        <p:pic>
          <p:nvPicPr>
            <p:cNvPr descr="Une image contenant dessin, habits, Dessin d’enfant, personne&#10;&#10;Description générée automatiquement" id="87" name="Google Shape;87;p1"/>
            <p:cNvPicPr preferRelativeResize="0"/>
            <p:nvPr/>
          </p:nvPicPr>
          <p:blipFill rotWithShape="1">
            <a:blip r:embed="rId4">
              <a:alphaModFix/>
            </a:blip>
            <a:srcRect b="0" l="0" r="0" t="0"/>
            <a:stretch/>
          </p:blipFill>
          <p:spPr>
            <a:xfrm>
              <a:off x="6396832" y="-1110851"/>
              <a:ext cx="5232459" cy="3488306"/>
            </a:xfrm>
            <a:prstGeom prst="rect">
              <a:avLst/>
            </a:prstGeom>
            <a:noFill/>
            <a:ln>
              <a:noFill/>
            </a:ln>
          </p:spPr>
        </p:pic>
        <p:sp>
          <p:nvSpPr>
            <p:cNvPr id="88" name="Google Shape;88;p1"/>
            <p:cNvSpPr/>
            <p:nvPr/>
          </p:nvSpPr>
          <p:spPr>
            <a:xfrm>
              <a:off x="6854858" y="2096150"/>
              <a:ext cx="3853768" cy="2087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cxnSp>
        <p:nvCxnSpPr>
          <p:cNvPr id="89" name="Google Shape;89;p1"/>
          <p:cNvCxnSpPr/>
          <p:nvPr/>
        </p:nvCxnSpPr>
        <p:spPr>
          <a:xfrm>
            <a:off x="6096000" y="3533367"/>
            <a:ext cx="6096000" cy="0"/>
          </a:xfrm>
          <a:prstGeom prst="straightConnector1">
            <a:avLst/>
          </a:prstGeom>
          <a:noFill/>
          <a:ln cap="flat" cmpd="sng" w="19050">
            <a:solidFill>
              <a:srgbClr val="0F7C8A"/>
            </a:solidFill>
            <a:prstDash val="solid"/>
            <a:miter lim="800000"/>
            <a:headEnd len="sm" w="sm" type="none"/>
            <a:tailEnd len="med" w="med" type="triangle"/>
          </a:ln>
        </p:spPr>
      </p:cxnSp>
      <p:sp>
        <p:nvSpPr>
          <p:cNvPr id="90" name="Google Shape;90;p1"/>
          <p:cNvSpPr txBox="1"/>
          <p:nvPr/>
        </p:nvSpPr>
        <p:spPr>
          <a:xfrm>
            <a:off x="224325" y="707900"/>
            <a:ext cx="60960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Cours abrégé 3 : Égalité des Genres et Inclusion Sociale pour le Financement Climatique</a:t>
            </a:r>
            <a:endParaRPr b="1" i="1" sz="4000" u="none" cap="none" strike="noStrike">
              <a:solidFill>
                <a:schemeClr val="lt1"/>
              </a:solidFill>
              <a:latin typeface="Arial"/>
              <a:ea typeface="Arial"/>
              <a:cs typeface="Arial"/>
              <a:sym typeface="Arial"/>
            </a:endParaRPr>
          </a:p>
        </p:txBody>
      </p:sp>
      <p:sp>
        <p:nvSpPr>
          <p:cNvPr id="91" name="Google Shape;91;p1"/>
          <p:cNvSpPr txBox="1"/>
          <p:nvPr>
            <p:ph idx="1" type="subTitle"/>
          </p:nvPr>
        </p:nvSpPr>
        <p:spPr>
          <a:xfrm>
            <a:off x="6094169" y="3942707"/>
            <a:ext cx="5795168" cy="107765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Chipo Plaxedes Mubaya</a:t>
            </a:r>
            <a:endParaRPr/>
          </a:p>
          <a:p>
            <a:pPr indent="0" lvl="0" marL="0" rtl="0" algn="ctr">
              <a:lnSpc>
                <a:spcPct val="90000"/>
              </a:lnSpc>
              <a:spcBef>
                <a:spcPts val="1000"/>
              </a:spcBef>
              <a:spcAft>
                <a:spcPts val="0"/>
              </a:spcAft>
              <a:buClr>
                <a:schemeClr val="dk1"/>
              </a:buClr>
              <a:buSzPts val="2400"/>
              <a:buNone/>
            </a:pPr>
            <a:r>
              <a:rPr lang="en-US" u="sng">
                <a:solidFill>
                  <a:srgbClr val="0F7C8A"/>
                </a:solidFill>
                <a:hlinkClick r:id="rId5">
                  <a:extLst>
                    <a:ext uri="{A12FA001-AC4F-418D-AE19-62706E023703}">
                      <ahyp:hlinkClr val="tx"/>
                    </a:ext>
                  </a:extLst>
                </a:hlinkClick>
              </a:rPr>
              <a:t>mubayacp@yahoo.com</a:t>
            </a:r>
            <a:r>
              <a:rPr lang="en-US">
                <a:solidFill>
                  <a:srgbClr val="0F7C8A"/>
                </a:solidFill>
              </a:rPr>
              <a:t> </a:t>
            </a:r>
            <a:endParaRPr>
              <a:solidFill>
                <a:srgbClr val="0F7C8A"/>
              </a:solidFill>
            </a:endParaRPr>
          </a:p>
        </p:txBody>
      </p:sp>
      <p:pic>
        <p:nvPicPr>
          <p:cNvPr id="92" name="Google Shape;92;p1"/>
          <p:cNvPicPr preferRelativeResize="0"/>
          <p:nvPr/>
        </p:nvPicPr>
        <p:blipFill rotWithShape="1">
          <a:blip r:embed="rId6">
            <a:alphaModFix/>
          </a:blip>
          <a:srcRect b="14258" l="0" r="0" t="0"/>
          <a:stretch/>
        </p:blipFill>
        <p:spPr>
          <a:xfrm>
            <a:off x="141840" y="5820489"/>
            <a:ext cx="2251269" cy="945716"/>
          </a:xfrm>
          <a:prstGeom prst="rect">
            <a:avLst/>
          </a:prstGeom>
          <a:noFill/>
          <a:ln>
            <a:noFill/>
          </a:ln>
        </p:spPr>
      </p:pic>
      <p:grpSp>
        <p:nvGrpSpPr>
          <p:cNvPr id="93" name="Google Shape;93;p1"/>
          <p:cNvGrpSpPr/>
          <p:nvPr/>
        </p:nvGrpSpPr>
        <p:grpSpPr>
          <a:xfrm>
            <a:off x="2004570" y="4088137"/>
            <a:ext cx="2544137" cy="858363"/>
            <a:chOff x="0" y="-57150"/>
            <a:chExt cx="1373935" cy="463550"/>
          </a:xfrm>
        </p:grpSpPr>
        <p:sp>
          <p:nvSpPr>
            <p:cNvPr id="94" name="Google Shape;94;p1"/>
            <p:cNvSpPr/>
            <p:nvPr/>
          </p:nvSpPr>
          <p:spPr>
            <a:xfrm>
              <a:off x="0" y="0"/>
              <a:ext cx="1373935" cy="406400"/>
            </a:xfrm>
            <a:custGeom>
              <a:rect b="b" l="l" r="r" t="t"/>
              <a:pathLst>
                <a:path extrusionOk="0" h="406400" w="1373935">
                  <a:moveTo>
                    <a:pt x="1170735" y="0"/>
                  </a:moveTo>
                  <a:cubicBezTo>
                    <a:pt x="1282960" y="0"/>
                    <a:pt x="1373935" y="90976"/>
                    <a:pt x="1373935" y="203200"/>
                  </a:cubicBezTo>
                  <a:cubicBezTo>
                    <a:pt x="1373935" y="315424"/>
                    <a:pt x="1282960" y="406400"/>
                    <a:pt x="1170735" y="406400"/>
                  </a:cubicBezTo>
                  <a:lnTo>
                    <a:pt x="203200" y="406400"/>
                  </a:lnTo>
                  <a:cubicBezTo>
                    <a:pt x="90976" y="406400"/>
                    <a:pt x="0" y="315424"/>
                    <a:pt x="0" y="203200"/>
                  </a:cubicBezTo>
                  <a:cubicBezTo>
                    <a:pt x="0" y="90976"/>
                    <a:pt x="90976" y="0"/>
                    <a:pt x="203200" y="0"/>
                  </a:cubicBezTo>
                  <a:close/>
                </a:path>
              </a:pathLst>
            </a:cu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0" y="-57150"/>
              <a:ext cx="137393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0020"/>
                </a:lnSpc>
                <a:spcBef>
                  <a:spcPts val="0"/>
                </a:spcBef>
                <a:spcAft>
                  <a:spcPts val="0"/>
                </a:spcAft>
                <a:buClr>
                  <a:srgbClr val="000000"/>
                </a:buClr>
                <a:buSzPts val="1999"/>
                <a:buFont typeface="Arial"/>
                <a:buNone/>
              </a:pPr>
              <a:r>
                <a:rPr b="0" i="0" lang="en-US" sz="1999" u="none" cap="none" strike="noStrike">
                  <a:solidFill>
                    <a:srgbClr val="FFFFFF"/>
                  </a:solidFill>
                  <a:latin typeface="Arial"/>
                  <a:ea typeface="Arial"/>
                  <a:cs typeface="Arial"/>
                  <a:sym typeface="Arial"/>
                </a:rPr>
                <a:t>Démarrer</a:t>
              </a:r>
              <a:endParaRPr b="0" i="0" sz="1400" u="none" cap="none" strike="noStrike">
                <a:solidFill>
                  <a:srgbClr val="000000"/>
                </a:solidFill>
                <a:latin typeface="Arial"/>
                <a:ea typeface="Arial"/>
                <a:cs typeface="Arial"/>
                <a:sym typeface="Arial"/>
              </a:endParaRPr>
            </a:p>
          </p:txBody>
        </p:sp>
      </p:grpSp>
      <p:pic>
        <p:nvPicPr>
          <p:cNvPr id="96" name="Google Shape;96;p1"/>
          <p:cNvPicPr preferRelativeResize="0"/>
          <p:nvPr/>
        </p:nvPicPr>
        <p:blipFill rotWithShape="1">
          <a:blip r:embed="rId7">
            <a:alphaModFix/>
          </a:blip>
          <a:srcRect b="52870" l="0" r="45043" t="14515"/>
          <a:stretch/>
        </p:blipFill>
        <p:spPr>
          <a:xfrm>
            <a:off x="7002159" y="5211617"/>
            <a:ext cx="5189842" cy="1646384"/>
          </a:xfrm>
          <a:prstGeom prst="rect">
            <a:avLst/>
          </a:prstGeom>
          <a:noFill/>
          <a:ln>
            <a:noFill/>
          </a:ln>
        </p:spPr>
      </p:pic>
      <p:grpSp>
        <p:nvGrpSpPr>
          <p:cNvPr id="97" name="Google Shape;97;p1"/>
          <p:cNvGrpSpPr/>
          <p:nvPr/>
        </p:nvGrpSpPr>
        <p:grpSpPr>
          <a:xfrm>
            <a:off x="3592109" y="6048308"/>
            <a:ext cx="3497758" cy="718324"/>
            <a:chOff x="8596525" y="6049452"/>
            <a:chExt cx="3311957" cy="582866"/>
          </a:xfrm>
        </p:grpSpPr>
        <p:grpSp>
          <p:nvGrpSpPr>
            <p:cNvPr id="98" name="Google Shape;98;p1"/>
            <p:cNvGrpSpPr/>
            <p:nvPr/>
          </p:nvGrpSpPr>
          <p:grpSpPr>
            <a:xfrm>
              <a:off x="8596525" y="6049452"/>
              <a:ext cx="2275048" cy="582866"/>
              <a:chOff x="2995571" y="4446283"/>
              <a:chExt cx="3220513" cy="825093"/>
            </a:xfrm>
          </p:grpSpPr>
          <p:sp>
            <p:nvSpPr>
              <p:cNvPr id="99" name="Google Shape;99;p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8">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00" name="Google Shape;100;p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01" name="Google Shape;101;p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02" name="Google Shape;102;p1"/>
            <p:cNvPicPr preferRelativeResize="0"/>
            <p:nvPr/>
          </p:nvPicPr>
          <p:blipFill rotWithShape="1">
            <a:blip r:embed="rId11">
              <a:alphaModFix/>
            </a:blip>
            <a:srcRect b="0" l="0" r="0" t="0"/>
            <a:stretch/>
          </p:blipFill>
          <p:spPr>
            <a:xfrm>
              <a:off x="10807270" y="6167245"/>
              <a:ext cx="1101212" cy="280635"/>
            </a:xfrm>
            <a:prstGeom prst="rect">
              <a:avLst/>
            </a:prstGeom>
            <a:noFill/>
            <a:ln>
              <a:noFill/>
            </a:ln>
          </p:spPr>
        </p:pic>
      </p:grpSp>
      <p:pic>
        <p:nvPicPr>
          <p:cNvPr id="103" name="Google Shape;103;p1"/>
          <p:cNvPicPr preferRelativeResize="0"/>
          <p:nvPr/>
        </p:nvPicPr>
        <p:blipFill rotWithShape="1">
          <a:blip r:embed="rId12">
            <a:alphaModFix/>
          </a:blip>
          <a:srcRect b="0" l="0" r="0" t="0"/>
          <a:stretch/>
        </p:blipFill>
        <p:spPr>
          <a:xfrm>
            <a:off x="2874913" y="5978825"/>
            <a:ext cx="647007" cy="781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10"/>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8" name="Google Shape;298;p10"/>
          <p:cNvSpPr txBox="1"/>
          <p:nvPr>
            <p:ph type="title"/>
          </p:nvPr>
        </p:nvSpPr>
        <p:spPr>
          <a:xfrm>
            <a:off x="6506190" y="42602"/>
            <a:ext cx="5518503" cy="3841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Play"/>
              <a:buNone/>
            </a:pPr>
            <a:r>
              <a:rPr b="1" lang="en-US" sz="4800">
                <a:solidFill>
                  <a:srgbClr val="126580"/>
                </a:solidFill>
                <a:latin typeface="Arial"/>
                <a:ea typeface="Arial"/>
                <a:cs typeface="Arial"/>
                <a:sym typeface="Arial"/>
              </a:rPr>
              <a:t>Inégalité vs Iniquité. </a:t>
            </a:r>
            <a:br>
              <a:rPr b="1" lang="en-US" sz="4800">
                <a:solidFill>
                  <a:srgbClr val="126580"/>
                </a:solidFill>
                <a:latin typeface="Arial"/>
                <a:ea typeface="Arial"/>
                <a:cs typeface="Arial"/>
                <a:sym typeface="Arial"/>
              </a:rPr>
            </a:br>
            <a:br>
              <a:rPr b="1" lang="en-US" sz="4800">
                <a:solidFill>
                  <a:srgbClr val="126580"/>
                </a:solidFill>
                <a:latin typeface="Arial"/>
                <a:ea typeface="Arial"/>
                <a:cs typeface="Arial"/>
                <a:sym typeface="Arial"/>
              </a:rPr>
            </a:br>
            <a:r>
              <a:rPr lang="en-US" sz="2400" u="sng">
                <a:highlight>
                  <a:srgbClr val="FFFFFF"/>
                </a:highlight>
                <a:latin typeface="Arial"/>
                <a:ea typeface="Arial"/>
                <a:cs typeface="Arial"/>
                <a:sym typeface="Arial"/>
              </a:rPr>
              <a:t>L'inégalité </a:t>
            </a:r>
            <a:r>
              <a:rPr lang="en-US" sz="2400">
                <a:highlight>
                  <a:srgbClr val="FFFFFF"/>
                </a:highlight>
                <a:latin typeface="Arial"/>
                <a:ea typeface="Arial"/>
                <a:cs typeface="Arial"/>
                <a:sym typeface="Arial"/>
              </a:rPr>
              <a:t>: c'est le fait qu'une personne ne dispose pas d'une part égale de quelque chose (par exemple, des ressources, du temps, de l'argent, des opportunités).</a:t>
            </a:r>
            <a:br>
              <a:rPr lang="en-US" sz="2400">
                <a:highlight>
                  <a:srgbClr val="FFFFFF"/>
                </a:highlight>
                <a:latin typeface="Arial"/>
                <a:ea typeface="Arial"/>
                <a:cs typeface="Arial"/>
                <a:sym typeface="Arial"/>
              </a:rPr>
            </a:br>
            <a:br>
              <a:rPr lang="en-US" sz="2400">
                <a:highlight>
                  <a:srgbClr val="FFFFFF"/>
                </a:highlight>
                <a:latin typeface="Arial"/>
                <a:ea typeface="Arial"/>
                <a:cs typeface="Arial"/>
                <a:sym typeface="Arial"/>
              </a:rPr>
            </a:br>
            <a:r>
              <a:rPr lang="en-US" sz="2400">
                <a:highlight>
                  <a:srgbClr val="FFFFFF"/>
                </a:highlight>
                <a:latin typeface="Arial"/>
                <a:ea typeface="Arial"/>
                <a:cs typeface="Arial"/>
                <a:sym typeface="Arial"/>
              </a:rPr>
              <a:t> </a:t>
            </a:r>
            <a:br>
              <a:rPr lang="en-US" sz="2400">
                <a:highlight>
                  <a:srgbClr val="FFFFFF"/>
                </a:highlight>
                <a:latin typeface="Arial"/>
                <a:ea typeface="Arial"/>
                <a:cs typeface="Arial"/>
                <a:sym typeface="Arial"/>
              </a:rPr>
            </a:br>
            <a:r>
              <a:rPr lang="en-US" sz="2400" u="sng">
                <a:highlight>
                  <a:srgbClr val="FFFFFF"/>
                </a:highlight>
                <a:latin typeface="Arial"/>
                <a:ea typeface="Arial"/>
                <a:cs typeface="Arial"/>
                <a:sym typeface="Arial"/>
              </a:rPr>
              <a:t>Iniquité </a:t>
            </a:r>
            <a:r>
              <a:rPr lang="en-US" sz="2400">
                <a:highlight>
                  <a:srgbClr val="FFFFFF"/>
                </a:highlight>
                <a:latin typeface="Arial"/>
                <a:ea typeface="Arial"/>
                <a:cs typeface="Arial"/>
                <a:sym typeface="Arial"/>
              </a:rPr>
              <a:t>: différences systématiques et structurées en matière de bien-être qui désavantagent un groupe au profit d'un autre.</a:t>
            </a:r>
            <a:endParaRPr sz="2400">
              <a:solidFill>
                <a:srgbClr val="126580"/>
              </a:solidFill>
              <a:latin typeface="Arial"/>
              <a:ea typeface="Arial"/>
              <a:cs typeface="Arial"/>
              <a:sym typeface="Arial"/>
            </a:endParaRPr>
          </a:p>
        </p:txBody>
      </p:sp>
      <p:sp>
        <p:nvSpPr>
          <p:cNvPr id="299" name="Google Shape;299;p10"/>
          <p:cNvSpPr txBox="1"/>
          <p:nvPr/>
        </p:nvSpPr>
        <p:spPr>
          <a:xfrm>
            <a:off x="6506191" y="5788346"/>
            <a:ext cx="5718552" cy="63948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Arial"/>
              <a:buNone/>
            </a:pPr>
            <a:r>
              <a:rPr b="0" i="0" lang="en-US" sz="1600" u="none" cap="none" strike="noStrike">
                <a:solidFill>
                  <a:schemeClr val="dk1"/>
                </a:solidFill>
                <a:latin typeface="Arial"/>
                <a:ea typeface="Arial"/>
                <a:cs typeface="Arial"/>
                <a:sym typeface="Arial"/>
              </a:rPr>
              <a:t>Source: </a:t>
            </a:r>
            <a:r>
              <a:rPr b="1" i="0" lang="en-US" sz="1600" u="sng" cap="none" strike="noStrike">
                <a:solidFill>
                  <a:schemeClr val="dk1"/>
                </a:solidFill>
                <a:latin typeface="Arial"/>
                <a:ea typeface="Arial"/>
                <a:cs typeface="Arial"/>
                <a:sym typeface="Arial"/>
                <a:hlinkClick r:id="rId3">
                  <a:extLst>
                    <a:ext uri="{A12FA001-AC4F-418D-AE19-62706E023703}">
                      <ahyp:hlinkClr val="tx"/>
                    </a:ext>
                  </a:extLst>
                </a:hlinkClick>
              </a:rPr>
              <a:t>Robert Wood Johnson Foundation </a:t>
            </a:r>
            <a:r>
              <a:rPr b="0" i="0" lang="en-US" sz="1600" u="none" cap="none" strike="noStrike">
                <a:solidFill>
                  <a:schemeClr val="dk1"/>
                </a:solidFill>
                <a:latin typeface="Arial"/>
                <a:ea typeface="Arial"/>
                <a:cs typeface="Arial"/>
                <a:sym typeface="Arial"/>
              </a:rPr>
              <a:t>extrait du matériel de formation du CFAN</a:t>
            </a:r>
            <a:endParaRPr b="0" i="0" sz="1600" u="none" cap="none" strike="noStrike">
              <a:solidFill>
                <a:srgbClr val="000000"/>
              </a:solidFill>
              <a:latin typeface="Arial"/>
              <a:ea typeface="Arial"/>
              <a:cs typeface="Arial"/>
              <a:sym typeface="Arial"/>
            </a:endParaRPr>
          </a:p>
        </p:txBody>
      </p:sp>
      <p:sp>
        <p:nvSpPr>
          <p:cNvPr id="300" name="Google Shape;300;p10"/>
          <p:cNvSpPr/>
          <p:nvPr/>
        </p:nvSpPr>
        <p:spPr>
          <a:xfrm flipH="1">
            <a:off x="0" y="0"/>
            <a:ext cx="1494330" cy="6858000"/>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1" name="Google Shape;301;p10"/>
          <p:cNvSpPr/>
          <p:nvPr/>
        </p:nvSpPr>
        <p:spPr>
          <a:xfrm>
            <a:off x="496824" y="391886"/>
            <a:ext cx="6009366" cy="6017078"/>
          </a:xfrm>
          <a:prstGeom prst="rect">
            <a:avLst/>
          </a:prstGeom>
          <a:solidFill>
            <a:schemeClr val="lt1"/>
          </a:solidFill>
          <a:ln>
            <a:noFill/>
          </a:ln>
          <a:effectLst>
            <a:outerShdw blurRad="139700" rotWithShape="0" algn="t" dir="5400000" dist="127000">
              <a:srgbClr val="000000">
                <a:alpha val="1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02" name="Google Shape;302;p10"/>
          <p:cNvGrpSpPr/>
          <p:nvPr/>
        </p:nvGrpSpPr>
        <p:grpSpPr>
          <a:xfrm>
            <a:off x="11449861" y="3587446"/>
            <a:ext cx="731563" cy="673455"/>
            <a:chOff x="3940602" y="308034"/>
            <a:chExt cx="2116791" cy="3428999"/>
          </a:xfrm>
        </p:grpSpPr>
        <p:sp>
          <p:nvSpPr>
            <p:cNvPr id="303" name="Google Shape;303;p10"/>
            <p:cNvSpPr/>
            <p:nvPr/>
          </p:nvSpPr>
          <p:spPr>
            <a:xfrm>
              <a:off x="3940602" y="308034"/>
              <a:ext cx="566743" cy="3428999"/>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4" name="Google Shape;304;p10"/>
            <p:cNvSpPr/>
            <p:nvPr/>
          </p:nvSpPr>
          <p:spPr>
            <a:xfrm>
              <a:off x="4715626" y="308034"/>
              <a:ext cx="566743" cy="3428999"/>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5" name="Google Shape;305;p10"/>
            <p:cNvSpPr/>
            <p:nvPr/>
          </p:nvSpPr>
          <p:spPr>
            <a:xfrm>
              <a:off x="5490650" y="308034"/>
              <a:ext cx="566743" cy="3428999"/>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Une image contenant capture d’écran, personne&#10;&#10;Description générée automatiquement" id="306" name="Google Shape;306;p10"/>
          <p:cNvPicPr preferRelativeResize="0"/>
          <p:nvPr/>
        </p:nvPicPr>
        <p:blipFill rotWithShape="1">
          <a:blip r:embed="rId4">
            <a:alphaModFix/>
          </a:blip>
          <a:srcRect b="0" l="0" r="50267" t="0"/>
          <a:stretch/>
        </p:blipFill>
        <p:spPr>
          <a:xfrm>
            <a:off x="733508" y="1626148"/>
            <a:ext cx="2838368" cy="3841958"/>
          </a:xfrm>
          <a:prstGeom prst="rect">
            <a:avLst/>
          </a:prstGeom>
          <a:noFill/>
          <a:ln>
            <a:noFill/>
          </a:ln>
        </p:spPr>
      </p:pic>
      <p:pic>
        <p:nvPicPr>
          <p:cNvPr descr="Une image contenant capture d’écran, personne&#10;&#10;Description générée automatiquement" id="307" name="Google Shape;307;p10"/>
          <p:cNvPicPr preferRelativeResize="0"/>
          <p:nvPr/>
        </p:nvPicPr>
        <p:blipFill rotWithShape="1">
          <a:blip r:embed="rId4">
            <a:alphaModFix/>
          </a:blip>
          <a:srcRect b="0" l="49733" r="0" t="0"/>
          <a:stretch/>
        </p:blipFill>
        <p:spPr>
          <a:xfrm>
            <a:off x="3637364" y="1646050"/>
            <a:ext cx="2868827" cy="3841958"/>
          </a:xfrm>
          <a:prstGeom prst="rect">
            <a:avLst/>
          </a:prstGeom>
          <a:noFill/>
          <a:ln>
            <a:noFill/>
          </a:ln>
        </p:spPr>
      </p:pic>
      <p:pic>
        <p:nvPicPr>
          <p:cNvPr id="308" name="Google Shape;308;p10"/>
          <p:cNvPicPr preferRelativeResize="0"/>
          <p:nvPr/>
        </p:nvPicPr>
        <p:blipFill rotWithShape="1">
          <a:blip r:embed="rId5">
            <a:alphaModFix/>
          </a:blip>
          <a:srcRect b="14258" l="0" r="0" t="0"/>
          <a:stretch/>
        </p:blipFill>
        <p:spPr>
          <a:xfrm>
            <a:off x="19408" y="0"/>
            <a:ext cx="1838889" cy="679531"/>
          </a:xfrm>
          <a:prstGeom prst="rect">
            <a:avLst/>
          </a:prstGeom>
          <a:noFill/>
          <a:ln>
            <a:noFill/>
          </a:ln>
        </p:spPr>
      </p:pic>
      <p:grpSp>
        <p:nvGrpSpPr>
          <p:cNvPr id="309" name="Google Shape;309;p10"/>
          <p:cNvGrpSpPr/>
          <p:nvPr/>
        </p:nvGrpSpPr>
        <p:grpSpPr>
          <a:xfrm>
            <a:off x="8536506" y="6275134"/>
            <a:ext cx="3311957" cy="582866"/>
            <a:chOff x="8596525" y="6049452"/>
            <a:chExt cx="3311957" cy="582866"/>
          </a:xfrm>
        </p:grpSpPr>
        <p:grpSp>
          <p:nvGrpSpPr>
            <p:cNvPr id="310" name="Google Shape;310;p10"/>
            <p:cNvGrpSpPr/>
            <p:nvPr/>
          </p:nvGrpSpPr>
          <p:grpSpPr>
            <a:xfrm>
              <a:off x="8596525" y="6049452"/>
              <a:ext cx="2275048" cy="582866"/>
              <a:chOff x="2995571" y="4446283"/>
              <a:chExt cx="3220513" cy="825093"/>
            </a:xfrm>
          </p:grpSpPr>
          <p:sp>
            <p:nvSpPr>
              <p:cNvPr id="311" name="Google Shape;311;p10"/>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6">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12" name="Google Shape;312;p10"/>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13" name="Google Shape;313;p10"/>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314" name="Google Shape;314;p10"/>
            <p:cNvPicPr preferRelativeResize="0"/>
            <p:nvPr/>
          </p:nvPicPr>
          <p:blipFill rotWithShape="1">
            <a:blip r:embed="rId9">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11"/>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0" name="Google Shape;320;p11"/>
          <p:cNvSpPr txBox="1"/>
          <p:nvPr>
            <p:ph type="title"/>
          </p:nvPr>
        </p:nvSpPr>
        <p:spPr>
          <a:xfrm>
            <a:off x="6598950" y="95475"/>
            <a:ext cx="5591700" cy="5995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01851"/>
              <a:buNone/>
            </a:pPr>
            <a:br>
              <a:rPr b="1" lang="en-US" sz="4800">
                <a:solidFill>
                  <a:srgbClr val="126580"/>
                </a:solidFill>
                <a:latin typeface="Arial"/>
                <a:ea typeface="Arial"/>
                <a:cs typeface="Arial"/>
                <a:sym typeface="Arial"/>
              </a:rPr>
            </a:br>
            <a:br>
              <a:rPr b="1" lang="en-US" sz="4800">
                <a:solidFill>
                  <a:srgbClr val="126580"/>
                </a:solidFill>
                <a:latin typeface="Arial"/>
                <a:ea typeface="Arial"/>
                <a:cs typeface="Arial"/>
                <a:sym typeface="Arial"/>
              </a:rPr>
            </a:br>
            <a:br>
              <a:rPr b="1" lang="en-US" sz="4800">
                <a:solidFill>
                  <a:srgbClr val="126580"/>
                </a:solidFill>
                <a:latin typeface="Arial"/>
                <a:ea typeface="Arial"/>
                <a:cs typeface="Arial"/>
                <a:sym typeface="Arial"/>
              </a:rPr>
            </a:br>
            <a:r>
              <a:rPr b="1" lang="en-US" sz="4800">
                <a:solidFill>
                  <a:srgbClr val="126580"/>
                </a:solidFill>
                <a:latin typeface="Arial"/>
                <a:ea typeface="Arial"/>
                <a:cs typeface="Arial"/>
                <a:sym typeface="Arial"/>
              </a:rPr>
              <a:t>Intersectionnalité/ Inclusion sociale</a:t>
            </a:r>
            <a:br>
              <a:rPr b="1" lang="en-US" sz="4800">
                <a:solidFill>
                  <a:srgbClr val="126580"/>
                </a:solidFill>
                <a:latin typeface="Arial"/>
                <a:ea typeface="Arial"/>
                <a:cs typeface="Arial"/>
                <a:sym typeface="Arial"/>
              </a:rPr>
            </a:br>
            <a:br>
              <a:rPr b="1" lang="en-US" sz="4800">
                <a:solidFill>
                  <a:srgbClr val="126580"/>
                </a:solidFill>
                <a:latin typeface="Arial"/>
                <a:ea typeface="Arial"/>
                <a:cs typeface="Arial"/>
                <a:sym typeface="Arial"/>
              </a:rPr>
            </a:br>
            <a:r>
              <a:rPr lang="en-US" sz="2700">
                <a:latin typeface="Arial"/>
                <a:ea typeface="Arial"/>
                <a:cs typeface="Arial"/>
                <a:sym typeface="Arial"/>
              </a:rPr>
              <a:t>L'intersectionnalité a été définie comme « l'interaction entre le genre, la race et d'autres catégories de Davis (2008)</a:t>
            </a:r>
            <a:br>
              <a:rPr lang="en-US">
                <a:latin typeface="Arial"/>
                <a:ea typeface="Arial"/>
                <a:cs typeface="Arial"/>
                <a:sym typeface="Arial"/>
              </a:rPr>
            </a:br>
            <a:br>
              <a:rPr b="1" lang="en-US" sz="4800">
                <a:solidFill>
                  <a:srgbClr val="126580"/>
                </a:solidFill>
                <a:latin typeface="Arial"/>
                <a:ea typeface="Arial"/>
                <a:cs typeface="Arial"/>
                <a:sym typeface="Arial"/>
              </a:rPr>
            </a:br>
            <a:r>
              <a:rPr lang="en-US" sz="2700">
                <a:latin typeface="Arial"/>
                <a:ea typeface="Arial"/>
                <a:cs typeface="Arial"/>
                <a:sym typeface="Arial"/>
              </a:rPr>
              <a:t>L'intersectionnalité met en lumière ce qui n'est pas vu lorsque le genre, la race, la nationalité, la classe, etc. sont considérés comme des catégories distinctes plutôt que intrinsèquement liées.</a:t>
            </a:r>
            <a:br>
              <a:rPr b="1" lang="en-US" sz="2700">
                <a:solidFill>
                  <a:srgbClr val="126580"/>
                </a:solidFill>
                <a:latin typeface="Arial"/>
                <a:ea typeface="Arial"/>
                <a:cs typeface="Arial"/>
                <a:sym typeface="Arial"/>
              </a:rPr>
            </a:br>
            <a:endParaRPr sz="2700">
              <a:solidFill>
                <a:srgbClr val="126580"/>
              </a:solidFill>
              <a:latin typeface="Arial"/>
              <a:ea typeface="Arial"/>
              <a:cs typeface="Arial"/>
              <a:sym typeface="Arial"/>
            </a:endParaRPr>
          </a:p>
        </p:txBody>
      </p:sp>
      <p:sp>
        <p:nvSpPr>
          <p:cNvPr id="321" name="Google Shape;321;p11"/>
          <p:cNvSpPr/>
          <p:nvPr/>
        </p:nvSpPr>
        <p:spPr>
          <a:xfrm rot="-5400000">
            <a:off x="2289451" y="385722"/>
            <a:ext cx="1715400" cy="6446700"/>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2" name="Google Shape;322;p11"/>
          <p:cNvSpPr/>
          <p:nvPr/>
        </p:nvSpPr>
        <p:spPr>
          <a:xfrm>
            <a:off x="733413" y="269325"/>
            <a:ext cx="5591744" cy="6171936"/>
          </a:xfrm>
          <a:prstGeom prst="rect">
            <a:avLst/>
          </a:prstGeom>
          <a:solidFill>
            <a:schemeClr val="lt1"/>
          </a:solidFill>
          <a:ln>
            <a:noFill/>
          </a:ln>
          <a:effectLst>
            <a:outerShdw blurRad="139700" rotWithShape="0" algn="t" dir="5400000" dist="127000">
              <a:srgbClr val="000000">
                <a:alpha val="1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What Mind? – Yorktown Zen" id="323" name="Google Shape;323;p11"/>
          <p:cNvPicPr preferRelativeResize="0"/>
          <p:nvPr/>
        </p:nvPicPr>
        <p:blipFill rotWithShape="1">
          <a:blip r:embed="rId3">
            <a:alphaModFix/>
          </a:blip>
          <a:srcRect b="7349" l="0" r="0" t="0"/>
          <a:stretch/>
        </p:blipFill>
        <p:spPr>
          <a:xfrm>
            <a:off x="733413" y="4234697"/>
            <a:ext cx="5560945" cy="2622668"/>
          </a:xfrm>
          <a:prstGeom prst="rect">
            <a:avLst/>
          </a:prstGeom>
          <a:noFill/>
          <a:ln>
            <a:noFill/>
          </a:ln>
        </p:spPr>
      </p:pic>
      <p:pic>
        <p:nvPicPr>
          <p:cNvPr id="324" name="Google Shape;324;p11"/>
          <p:cNvPicPr preferRelativeResize="0"/>
          <p:nvPr/>
        </p:nvPicPr>
        <p:blipFill rotWithShape="1">
          <a:blip r:embed="rId4">
            <a:alphaModFix/>
          </a:blip>
          <a:srcRect b="0" l="0" r="0" t="0"/>
          <a:stretch/>
        </p:blipFill>
        <p:spPr>
          <a:xfrm>
            <a:off x="1197534" y="130629"/>
            <a:ext cx="4663501" cy="4185920"/>
          </a:xfrm>
          <a:prstGeom prst="rect">
            <a:avLst/>
          </a:prstGeom>
          <a:noFill/>
          <a:ln>
            <a:noFill/>
          </a:ln>
        </p:spPr>
      </p:pic>
      <p:sp>
        <p:nvSpPr>
          <p:cNvPr id="325" name="Google Shape;325;p11"/>
          <p:cNvSpPr/>
          <p:nvPr/>
        </p:nvSpPr>
        <p:spPr>
          <a:xfrm>
            <a:off x="6370339" y="2754075"/>
            <a:ext cx="303000" cy="1710000"/>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26" name="Google Shape;326;p11"/>
          <p:cNvPicPr preferRelativeResize="0"/>
          <p:nvPr/>
        </p:nvPicPr>
        <p:blipFill rotWithShape="1">
          <a:blip r:embed="rId5">
            <a:alphaModFix/>
          </a:blip>
          <a:srcRect b="14258" l="0" r="0" t="0"/>
          <a:stretch/>
        </p:blipFill>
        <p:spPr>
          <a:xfrm>
            <a:off x="19408" y="0"/>
            <a:ext cx="1838889" cy="679531"/>
          </a:xfrm>
          <a:prstGeom prst="rect">
            <a:avLst/>
          </a:prstGeom>
          <a:noFill/>
          <a:ln>
            <a:noFill/>
          </a:ln>
        </p:spPr>
      </p:pic>
      <p:grpSp>
        <p:nvGrpSpPr>
          <p:cNvPr id="327" name="Google Shape;327;p11"/>
          <p:cNvGrpSpPr/>
          <p:nvPr/>
        </p:nvGrpSpPr>
        <p:grpSpPr>
          <a:xfrm>
            <a:off x="8536506" y="6275134"/>
            <a:ext cx="3311957" cy="582866"/>
            <a:chOff x="8596525" y="6049452"/>
            <a:chExt cx="3311957" cy="582866"/>
          </a:xfrm>
        </p:grpSpPr>
        <p:grpSp>
          <p:nvGrpSpPr>
            <p:cNvPr id="328" name="Google Shape;328;p11"/>
            <p:cNvGrpSpPr/>
            <p:nvPr/>
          </p:nvGrpSpPr>
          <p:grpSpPr>
            <a:xfrm>
              <a:off x="8596525" y="6049452"/>
              <a:ext cx="2275048" cy="582866"/>
              <a:chOff x="2995571" y="4446283"/>
              <a:chExt cx="3220513" cy="825093"/>
            </a:xfrm>
          </p:grpSpPr>
          <p:sp>
            <p:nvSpPr>
              <p:cNvPr id="329" name="Google Shape;329;p1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6">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30" name="Google Shape;330;p1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31" name="Google Shape;331;p1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332" name="Google Shape;332;p11"/>
            <p:cNvPicPr preferRelativeResize="0"/>
            <p:nvPr/>
          </p:nvPicPr>
          <p:blipFill rotWithShape="1">
            <a:blip r:embed="rId9">
              <a:alphaModFix/>
            </a:blip>
            <a:srcRect b="0" l="0" r="0" t="0"/>
            <a:stretch/>
          </p:blipFill>
          <p:spPr>
            <a:xfrm>
              <a:off x="10807270" y="6167245"/>
              <a:ext cx="1101212" cy="280635"/>
            </a:xfrm>
            <a:prstGeom prst="rect">
              <a:avLst/>
            </a:prstGeom>
            <a:noFill/>
            <a:ln>
              <a:noFill/>
            </a:ln>
          </p:spPr>
        </p:pic>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1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38" name="Google Shape;338;p13"/>
          <p:cNvGrpSpPr/>
          <p:nvPr/>
        </p:nvGrpSpPr>
        <p:grpSpPr>
          <a:xfrm>
            <a:off x="0" y="2625758"/>
            <a:ext cx="731521" cy="673460"/>
            <a:chOff x="3940602" y="308034"/>
            <a:chExt cx="2116791" cy="3428999"/>
          </a:xfrm>
        </p:grpSpPr>
        <p:sp>
          <p:nvSpPr>
            <p:cNvPr id="339" name="Google Shape;339;p13"/>
            <p:cNvSpPr/>
            <p:nvPr/>
          </p:nvSpPr>
          <p:spPr>
            <a:xfrm>
              <a:off x="3940602" y="308034"/>
              <a:ext cx="566743" cy="3428999"/>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0" name="Google Shape;340;p13"/>
            <p:cNvSpPr/>
            <p:nvPr/>
          </p:nvSpPr>
          <p:spPr>
            <a:xfrm>
              <a:off x="4715626" y="308034"/>
              <a:ext cx="566743" cy="3428999"/>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1" name="Google Shape;341;p13"/>
            <p:cNvSpPr/>
            <p:nvPr/>
          </p:nvSpPr>
          <p:spPr>
            <a:xfrm>
              <a:off x="5490650" y="308034"/>
              <a:ext cx="566743" cy="3428999"/>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42" name="Google Shape;342;p13"/>
          <p:cNvSpPr/>
          <p:nvPr/>
        </p:nvSpPr>
        <p:spPr>
          <a:xfrm flipH="1">
            <a:off x="10697670" y="0"/>
            <a:ext cx="1494330" cy="6858000"/>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3" name="Google Shape;343;p13"/>
          <p:cNvSpPr/>
          <p:nvPr/>
        </p:nvSpPr>
        <p:spPr>
          <a:xfrm>
            <a:off x="4988473" y="649912"/>
            <a:ext cx="6706703" cy="6017078"/>
          </a:xfrm>
          <a:prstGeom prst="rect">
            <a:avLst/>
          </a:prstGeom>
          <a:solidFill>
            <a:schemeClr val="lt1"/>
          </a:solidFill>
          <a:ln>
            <a:noFill/>
          </a:ln>
          <a:effectLst>
            <a:outerShdw blurRad="139700" rotWithShape="0" algn="t" dir="5400000" dist="127000">
              <a:srgbClr val="000000">
                <a:alpha val="1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4" name="Google Shape;344;p13"/>
          <p:cNvSpPr/>
          <p:nvPr/>
        </p:nvSpPr>
        <p:spPr>
          <a:xfrm>
            <a:off x="5043983" y="1225983"/>
            <a:ext cx="6880184" cy="4864937"/>
          </a:xfrm>
          <a:custGeom>
            <a:rect b="b" l="l" r="r" t="t"/>
            <a:pathLst>
              <a:path extrusionOk="0" h="2556603" w="3012198">
                <a:moveTo>
                  <a:pt x="0" y="0"/>
                </a:moveTo>
                <a:lnTo>
                  <a:pt x="3012198" y="0"/>
                </a:lnTo>
                <a:lnTo>
                  <a:pt x="3012198" y="2556603"/>
                </a:lnTo>
                <a:lnTo>
                  <a:pt x="0" y="255660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5" name="Google Shape;345;p13"/>
          <p:cNvSpPr txBox="1"/>
          <p:nvPr>
            <p:ph type="title"/>
          </p:nvPr>
        </p:nvSpPr>
        <p:spPr>
          <a:xfrm>
            <a:off x="195855" y="1"/>
            <a:ext cx="4597787" cy="68573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sz="4800">
                <a:solidFill>
                  <a:srgbClr val="0F6C83"/>
                </a:solidFill>
                <a:latin typeface="Arial"/>
                <a:ea typeface="Arial"/>
                <a:cs typeface="Arial"/>
                <a:sym typeface="Arial"/>
              </a:rPr>
              <a:t>Intégrer la dimension Genre</a:t>
            </a:r>
            <a:br>
              <a:rPr b="1" lang="en-US" sz="4800">
                <a:solidFill>
                  <a:srgbClr val="0F6C83"/>
                </a:solidFill>
                <a:latin typeface="Arial"/>
                <a:ea typeface="Arial"/>
                <a:cs typeface="Arial"/>
                <a:sym typeface="Arial"/>
              </a:rPr>
            </a:br>
            <a:br>
              <a:rPr b="1" lang="en-US" sz="4800">
                <a:solidFill>
                  <a:srgbClr val="0F6C83"/>
                </a:solidFill>
                <a:latin typeface="Arial"/>
                <a:ea typeface="Arial"/>
                <a:cs typeface="Arial"/>
                <a:sym typeface="Arial"/>
              </a:rPr>
            </a:br>
            <a:r>
              <a:rPr lang="en-US" sz="2400">
                <a:highlight>
                  <a:srgbClr val="FFFFFF"/>
                </a:highlight>
                <a:latin typeface="Arial"/>
                <a:ea typeface="Arial"/>
                <a:cs typeface="Arial"/>
                <a:sym typeface="Arial"/>
              </a:rPr>
              <a:t>L'effort intentionnel et concentré pour promouvoir la prise en compte et la participation égales des femmes à toutes les étapes des politiques et des programmes de développement en général et des programmes sur le changement climatique en particulier</a:t>
            </a:r>
            <a:endParaRPr b="1" sz="2400">
              <a:solidFill>
                <a:srgbClr val="0F6C83"/>
              </a:solidFill>
              <a:latin typeface="Arial"/>
              <a:ea typeface="Arial"/>
              <a:cs typeface="Arial"/>
              <a:sym typeface="Arial"/>
            </a:endParaRPr>
          </a:p>
        </p:txBody>
      </p:sp>
      <p:pic>
        <p:nvPicPr>
          <p:cNvPr id="346" name="Google Shape;346;p13"/>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grpSp>
        <p:nvGrpSpPr>
          <p:cNvPr id="347" name="Google Shape;347;p13"/>
          <p:cNvGrpSpPr/>
          <p:nvPr/>
        </p:nvGrpSpPr>
        <p:grpSpPr>
          <a:xfrm>
            <a:off x="8132878" y="6087522"/>
            <a:ext cx="3311957" cy="582866"/>
            <a:chOff x="8596525" y="6049452"/>
            <a:chExt cx="3311957" cy="582866"/>
          </a:xfrm>
        </p:grpSpPr>
        <p:grpSp>
          <p:nvGrpSpPr>
            <p:cNvPr id="348" name="Google Shape;348;p13"/>
            <p:cNvGrpSpPr/>
            <p:nvPr/>
          </p:nvGrpSpPr>
          <p:grpSpPr>
            <a:xfrm>
              <a:off x="8596525" y="6049452"/>
              <a:ext cx="2275048" cy="582866"/>
              <a:chOff x="2995571" y="4446283"/>
              <a:chExt cx="3220513" cy="825093"/>
            </a:xfrm>
          </p:grpSpPr>
          <p:sp>
            <p:nvSpPr>
              <p:cNvPr id="349" name="Google Shape;349;p13"/>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50" name="Google Shape;350;p13"/>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51" name="Google Shape;351;p13"/>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352" name="Google Shape;352;p13"/>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grpSp>
        <p:nvGrpSpPr>
          <p:cNvPr id="357" name="Google Shape;357;p22"/>
          <p:cNvGrpSpPr/>
          <p:nvPr/>
        </p:nvGrpSpPr>
        <p:grpSpPr>
          <a:xfrm>
            <a:off x="1012543" y="2113224"/>
            <a:ext cx="10195555" cy="3733799"/>
            <a:chOff x="1000766" y="2844800"/>
            <a:chExt cx="10195555" cy="3733799"/>
          </a:xfrm>
        </p:grpSpPr>
        <p:sp>
          <p:nvSpPr>
            <p:cNvPr id="358" name="Google Shape;358;p22"/>
            <p:cNvSpPr/>
            <p:nvPr/>
          </p:nvSpPr>
          <p:spPr>
            <a:xfrm rot="1723778">
              <a:off x="1347285" y="5456334"/>
              <a:ext cx="1186802" cy="876878"/>
            </a:xfrm>
            <a:custGeom>
              <a:rect b="b" l="l" r="r" t="t"/>
              <a:pathLst>
                <a:path extrusionOk="0" h="5499100" w="6350000">
                  <a:moveTo>
                    <a:pt x="0" y="5499100"/>
                  </a:moveTo>
                  <a:lnTo>
                    <a:pt x="3175000" y="0"/>
                  </a:lnTo>
                  <a:lnTo>
                    <a:pt x="6350000" y="5499100"/>
                  </a:lnTo>
                  <a:lnTo>
                    <a:pt x="0" y="5499100"/>
                  </a:lnTo>
                  <a:close/>
                </a:path>
              </a:pathLst>
            </a:custGeom>
            <a:solidFill>
              <a:srgbClr val="C7D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9" name="Google Shape;359;p22"/>
            <p:cNvSpPr/>
            <p:nvPr/>
          </p:nvSpPr>
          <p:spPr>
            <a:xfrm rot="2788782">
              <a:off x="4788072" y="5317534"/>
              <a:ext cx="1012559" cy="1027773"/>
            </a:xfrm>
            <a:custGeom>
              <a:rect b="b" l="l" r="r" t="t"/>
              <a:pathLst>
                <a:path extrusionOk="0" h="5499100" w="6350000">
                  <a:moveTo>
                    <a:pt x="0" y="5499100"/>
                  </a:moveTo>
                  <a:lnTo>
                    <a:pt x="3175000" y="0"/>
                  </a:lnTo>
                  <a:lnTo>
                    <a:pt x="6350000" y="5499100"/>
                  </a:lnTo>
                  <a:lnTo>
                    <a:pt x="0" y="5499100"/>
                  </a:lnTo>
                  <a:close/>
                </a:path>
              </a:pathLst>
            </a:custGeom>
            <a:solidFill>
              <a:srgbClr val="C7D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0" name="Google Shape;360;p22"/>
            <p:cNvSpPr/>
            <p:nvPr/>
          </p:nvSpPr>
          <p:spPr>
            <a:xfrm rot="2788782">
              <a:off x="8006949" y="5335859"/>
              <a:ext cx="1012559" cy="1027773"/>
            </a:xfrm>
            <a:custGeom>
              <a:rect b="b" l="l" r="r" t="t"/>
              <a:pathLst>
                <a:path extrusionOk="0" h="5499100" w="6350000">
                  <a:moveTo>
                    <a:pt x="0" y="5499100"/>
                  </a:moveTo>
                  <a:lnTo>
                    <a:pt x="3175000" y="0"/>
                  </a:lnTo>
                  <a:lnTo>
                    <a:pt x="6350000" y="5499100"/>
                  </a:lnTo>
                  <a:lnTo>
                    <a:pt x="0" y="5499100"/>
                  </a:lnTo>
                  <a:close/>
                </a:path>
              </a:pathLst>
            </a:custGeom>
            <a:solidFill>
              <a:srgbClr val="C7D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1" name="Google Shape;361;p22"/>
            <p:cNvSpPr/>
            <p:nvPr/>
          </p:nvSpPr>
          <p:spPr>
            <a:xfrm>
              <a:off x="2256780" y="3494116"/>
              <a:ext cx="2151736" cy="2632769"/>
            </a:xfrm>
            <a:custGeom>
              <a:rect b="b" l="l" r="r" t="t"/>
              <a:pathLst>
                <a:path extrusionOk="0" h="6354363" w="4430876">
                  <a:moveTo>
                    <a:pt x="4126076" y="0"/>
                  </a:moveTo>
                  <a:lnTo>
                    <a:pt x="304800" y="0"/>
                  </a:lnTo>
                  <a:cubicBezTo>
                    <a:pt x="135890" y="0"/>
                    <a:pt x="0" y="135890"/>
                    <a:pt x="0" y="304800"/>
                  </a:cubicBezTo>
                  <a:lnTo>
                    <a:pt x="0" y="6049563"/>
                  </a:lnTo>
                  <a:cubicBezTo>
                    <a:pt x="0" y="6218473"/>
                    <a:pt x="135890" y="6354363"/>
                    <a:pt x="304800" y="6354363"/>
                  </a:cubicBezTo>
                  <a:lnTo>
                    <a:pt x="4126076" y="6354363"/>
                  </a:lnTo>
                  <a:cubicBezTo>
                    <a:pt x="4294986" y="6354363"/>
                    <a:pt x="4430876" y="6218473"/>
                    <a:pt x="4430876" y="6049563"/>
                  </a:cubicBezTo>
                  <a:lnTo>
                    <a:pt x="4430876" y="304800"/>
                  </a:lnTo>
                  <a:cubicBezTo>
                    <a:pt x="4430876" y="135890"/>
                    <a:pt x="4294986" y="0"/>
                    <a:pt x="4126076" y="0"/>
                  </a:cubicBezTo>
                  <a:close/>
                </a:path>
              </a:pathLst>
            </a:custGeom>
            <a:solidFill>
              <a:srgbClr val="6D597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2" name="Google Shape;362;p22"/>
            <p:cNvSpPr/>
            <p:nvPr/>
          </p:nvSpPr>
          <p:spPr>
            <a:xfrm>
              <a:off x="5535311" y="3494116"/>
              <a:ext cx="2151736" cy="2632769"/>
            </a:xfrm>
            <a:custGeom>
              <a:rect b="b" l="l" r="r" t="t"/>
              <a:pathLst>
                <a:path extrusionOk="0" h="6354363" w="4430876">
                  <a:moveTo>
                    <a:pt x="4126076" y="0"/>
                  </a:moveTo>
                  <a:lnTo>
                    <a:pt x="304800" y="0"/>
                  </a:lnTo>
                  <a:cubicBezTo>
                    <a:pt x="135890" y="0"/>
                    <a:pt x="0" y="135890"/>
                    <a:pt x="0" y="304800"/>
                  </a:cubicBezTo>
                  <a:lnTo>
                    <a:pt x="0" y="6049563"/>
                  </a:lnTo>
                  <a:cubicBezTo>
                    <a:pt x="0" y="6218473"/>
                    <a:pt x="135890" y="6354363"/>
                    <a:pt x="304800" y="6354363"/>
                  </a:cubicBezTo>
                  <a:lnTo>
                    <a:pt x="4126076" y="6354363"/>
                  </a:lnTo>
                  <a:cubicBezTo>
                    <a:pt x="4294986" y="6354363"/>
                    <a:pt x="4430876" y="6218473"/>
                    <a:pt x="4430876" y="6049563"/>
                  </a:cubicBezTo>
                  <a:lnTo>
                    <a:pt x="4430876" y="304800"/>
                  </a:lnTo>
                  <a:cubicBezTo>
                    <a:pt x="4430876" y="135890"/>
                    <a:pt x="4294986" y="0"/>
                    <a:pt x="4126076" y="0"/>
                  </a:cubicBezTo>
                  <a:close/>
                </a:path>
              </a:pathLst>
            </a:custGeom>
            <a:solidFill>
              <a:srgbClr val="6D597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3" name="Google Shape;363;p22"/>
            <p:cNvSpPr/>
            <p:nvPr/>
          </p:nvSpPr>
          <p:spPr>
            <a:xfrm>
              <a:off x="8818038" y="3494116"/>
              <a:ext cx="2151736" cy="2632769"/>
            </a:xfrm>
            <a:custGeom>
              <a:rect b="b" l="l" r="r" t="t"/>
              <a:pathLst>
                <a:path extrusionOk="0" h="6354363" w="4430876">
                  <a:moveTo>
                    <a:pt x="4126076" y="0"/>
                  </a:moveTo>
                  <a:lnTo>
                    <a:pt x="304800" y="0"/>
                  </a:lnTo>
                  <a:cubicBezTo>
                    <a:pt x="135890" y="0"/>
                    <a:pt x="0" y="135890"/>
                    <a:pt x="0" y="304800"/>
                  </a:cubicBezTo>
                  <a:lnTo>
                    <a:pt x="0" y="6049563"/>
                  </a:lnTo>
                  <a:cubicBezTo>
                    <a:pt x="0" y="6218473"/>
                    <a:pt x="135890" y="6354363"/>
                    <a:pt x="304800" y="6354363"/>
                  </a:cubicBezTo>
                  <a:lnTo>
                    <a:pt x="4126076" y="6354363"/>
                  </a:lnTo>
                  <a:cubicBezTo>
                    <a:pt x="4294986" y="6354363"/>
                    <a:pt x="4430876" y="6218473"/>
                    <a:pt x="4430876" y="6049563"/>
                  </a:cubicBezTo>
                  <a:lnTo>
                    <a:pt x="4430876" y="304800"/>
                  </a:lnTo>
                  <a:cubicBezTo>
                    <a:pt x="4430876" y="135890"/>
                    <a:pt x="4294986" y="0"/>
                    <a:pt x="4126076" y="0"/>
                  </a:cubicBezTo>
                  <a:close/>
                </a:path>
              </a:pathLst>
            </a:custGeom>
            <a:solidFill>
              <a:srgbClr val="6D597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4" name="Google Shape;364;p22"/>
            <p:cNvSpPr/>
            <p:nvPr/>
          </p:nvSpPr>
          <p:spPr>
            <a:xfrm>
              <a:off x="2256780" y="3494116"/>
              <a:ext cx="2151736" cy="2632769"/>
            </a:xfrm>
            <a:custGeom>
              <a:rect b="b" l="l" r="r" t="t"/>
              <a:pathLst>
                <a:path extrusionOk="0" h="6354363" w="4430876">
                  <a:moveTo>
                    <a:pt x="4126076" y="0"/>
                  </a:moveTo>
                  <a:lnTo>
                    <a:pt x="304800" y="0"/>
                  </a:lnTo>
                  <a:cubicBezTo>
                    <a:pt x="135890" y="0"/>
                    <a:pt x="0" y="135890"/>
                    <a:pt x="0" y="304800"/>
                  </a:cubicBezTo>
                  <a:lnTo>
                    <a:pt x="0" y="6049563"/>
                  </a:lnTo>
                  <a:cubicBezTo>
                    <a:pt x="0" y="6218473"/>
                    <a:pt x="135890" y="6354363"/>
                    <a:pt x="304800" y="6354363"/>
                  </a:cubicBezTo>
                  <a:lnTo>
                    <a:pt x="4126076" y="6354363"/>
                  </a:lnTo>
                  <a:cubicBezTo>
                    <a:pt x="4294986" y="6354363"/>
                    <a:pt x="4430876" y="6218473"/>
                    <a:pt x="4430876" y="6049563"/>
                  </a:cubicBezTo>
                  <a:lnTo>
                    <a:pt x="4430876" y="304800"/>
                  </a:lnTo>
                  <a:cubicBezTo>
                    <a:pt x="4430876" y="135890"/>
                    <a:pt x="4294986" y="0"/>
                    <a:pt x="4126076" y="0"/>
                  </a:cubicBez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5" name="Google Shape;365;p22"/>
            <p:cNvSpPr/>
            <p:nvPr/>
          </p:nvSpPr>
          <p:spPr>
            <a:xfrm>
              <a:off x="5535311" y="3494116"/>
              <a:ext cx="2151736" cy="2632769"/>
            </a:xfrm>
            <a:custGeom>
              <a:rect b="b" l="l" r="r" t="t"/>
              <a:pathLst>
                <a:path extrusionOk="0" h="6354363" w="4430876">
                  <a:moveTo>
                    <a:pt x="4126076" y="0"/>
                  </a:moveTo>
                  <a:lnTo>
                    <a:pt x="304800" y="0"/>
                  </a:lnTo>
                  <a:cubicBezTo>
                    <a:pt x="135890" y="0"/>
                    <a:pt x="0" y="135890"/>
                    <a:pt x="0" y="304800"/>
                  </a:cubicBezTo>
                  <a:lnTo>
                    <a:pt x="0" y="6049563"/>
                  </a:lnTo>
                  <a:cubicBezTo>
                    <a:pt x="0" y="6218473"/>
                    <a:pt x="135890" y="6354363"/>
                    <a:pt x="304800" y="6354363"/>
                  </a:cubicBezTo>
                  <a:lnTo>
                    <a:pt x="4126076" y="6354363"/>
                  </a:lnTo>
                  <a:cubicBezTo>
                    <a:pt x="4294986" y="6354363"/>
                    <a:pt x="4430876" y="6218473"/>
                    <a:pt x="4430876" y="6049563"/>
                  </a:cubicBezTo>
                  <a:lnTo>
                    <a:pt x="4430876" y="304800"/>
                  </a:lnTo>
                  <a:cubicBezTo>
                    <a:pt x="4430876" y="135890"/>
                    <a:pt x="4294986" y="0"/>
                    <a:pt x="4126076" y="0"/>
                  </a:cubicBezTo>
                  <a:close/>
                </a:path>
              </a:pathLst>
            </a:cu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6" name="Google Shape;366;p22"/>
            <p:cNvSpPr/>
            <p:nvPr/>
          </p:nvSpPr>
          <p:spPr>
            <a:xfrm>
              <a:off x="8818038" y="3494116"/>
              <a:ext cx="2151736" cy="2632769"/>
            </a:xfrm>
            <a:custGeom>
              <a:rect b="b" l="l" r="r" t="t"/>
              <a:pathLst>
                <a:path extrusionOk="0" h="6354363" w="4430876">
                  <a:moveTo>
                    <a:pt x="4126076" y="0"/>
                  </a:moveTo>
                  <a:lnTo>
                    <a:pt x="304800" y="0"/>
                  </a:lnTo>
                  <a:cubicBezTo>
                    <a:pt x="135890" y="0"/>
                    <a:pt x="0" y="135890"/>
                    <a:pt x="0" y="304800"/>
                  </a:cubicBezTo>
                  <a:lnTo>
                    <a:pt x="0" y="6049563"/>
                  </a:lnTo>
                  <a:cubicBezTo>
                    <a:pt x="0" y="6218473"/>
                    <a:pt x="135890" y="6354363"/>
                    <a:pt x="304800" y="6354363"/>
                  </a:cubicBezTo>
                  <a:lnTo>
                    <a:pt x="4126076" y="6354363"/>
                  </a:lnTo>
                  <a:cubicBezTo>
                    <a:pt x="4294986" y="6354363"/>
                    <a:pt x="4430876" y="6218473"/>
                    <a:pt x="4430876" y="6049563"/>
                  </a:cubicBezTo>
                  <a:lnTo>
                    <a:pt x="4430876" y="304800"/>
                  </a:lnTo>
                  <a:cubicBezTo>
                    <a:pt x="4430876" y="135890"/>
                    <a:pt x="4294986" y="0"/>
                    <a:pt x="4126076" y="0"/>
                  </a:cubicBezTo>
                  <a:close/>
                </a:path>
              </a:pathLst>
            </a:custGeom>
            <a:solidFill>
              <a:srgbClr val="0F6C8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7" name="Google Shape;367;p22"/>
            <p:cNvSpPr/>
            <p:nvPr/>
          </p:nvSpPr>
          <p:spPr>
            <a:xfrm>
              <a:off x="1458051" y="3296184"/>
              <a:ext cx="2820735" cy="2852523"/>
            </a:xfrm>
            <a:custGeom>
              <a:rect b="b" l="l" r="r" t="t"/>
              <a:pathLst>
                <a:path extrusionOk="0" h="6354363" w="5361013">
                  <a:moveTo>
                    <a:pt x="5056213" y="0"/>
                  </a:moveTo>
                  <a:lnTo>
                    <a:pt x="304800" y="0"/>
                  </a:lnTo>
                  <a:cubicBezTo>
                    <a:pt x="135890" y="0"/>
                    <a:pt x="0" y="135890"/>
                    <a:pt x="0" y="304800"/>
                  </a:cubicBezTo>
                  <a:lnTo>
                    <a:pt x="0" y="6049563"/>
                  </a:lnTo>
                  <a:cubicBezTo>
                    <a:pt x="0" y="6218473"/>
                    <a:pt x="135890" y="6354363"/>
                    <a:pt x="304800" y="6354363"/>
                  </a:cubicBezTo>
                  <a:lnTo>
                    <a:pt x="5056213" y="6354363"/>
                  </a:lnTo>
                  <a:cubicBezTo>
                    <a:pt x="5225124" y="6354363"/>
                    <a:pt x="5361013" y="6218473"/>
                    <a:pt x="5361013" y="6049563"/>
                  </a:cubicBezTo>
                  <a:lnTo>
                    <a:pt x="5361013" y="304800"/>
                  </a:lnTo>
                  <a:cubicBezTo>
                    <a:pt x="5361013" y="135890"/>
                    <a:pt x="5225124" y="0"/>
                    <a:pt x="50562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8" name="Google Shape;368;p22"/>
            <p:cNvSpPr/>
            <p:nvPr/>
          </p:nvSpPr>
          <p:spPr>
            <a:xfrm>
              <a:off x="4548064" y="3296184"/>
              <a:ext cx="3009254" cy="2852523"/>
            </a:xfrm>
            <a:custGeom>
              <a:rect b="b" l="l" r="r" t="t"/>
              <a:pathLst>
                <a:path extrusionOk="0" h="6354363" w="5361013">
                  <a:moveTo>
                    <a:pt x="5056213" y="0"/>
                  </a:moveTo>
                  <a:lnTo>
                    <a:pt x="304800" y="0"/>
                  </a:lnTo>
                  <a:cubicBezTo>
                    <a:pt x="135890" y="0"/>
                    <a:pt x="0" y="135890"/>
                    <a:pt x="0" y="304800"/>
                  </a:cubicBezTo>
                  <a:lnTo>
                    <a:pt x="0" y="6049563"/>
                  </a:lnTo>
                  <a:cubicBezTo>
                    <a:pt x="0" y="6218473"/>
                    <a:pt x="135890" y="6354363"/>
                    <a:pt x="304800" y="6354363"/>
                  </a:cubicBezTo>
                  <a:lnTo>
                    <a:pt x="5056213" y="6354363"/>
                  </a:lnTo>
                  <a:cubicBezTo>
                    <a:pt x="5225124" y="6354363"/>
                    <a:pt x="5361013" y="6218473"/>
                    <a:pt x="5361013" y="6049563"/>
                  </a:cubicBezTo>
                  <a:lnTo>
                    <a:pt x="5361013" y="304800"/>
                  </a:lnTo>
                  <a:cubicBezTo>
                    <a:pt x="5361013" y="135890"/>
                    <a:pt x="5225124" y="0"/>
                    <a:pt x="50562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9" name="Google Shape;369;p22"/>
            <p:cNvSpPr/>
            <p:nvPr/>
          </p:nvSpPr>
          <p:spPr>
            <a:xfrm>
              <a:off x="8019310" y="3296184"/>
              <a:ext cx="2820735" cy="2852523"/>
            </a:xfrm>
            <a:custGeom>
              <a:rect b="b" l="l" r="r" t="t"/>
              <a:pathLst>
                <a:path extrusionOk="0" h="6354363" w="5361013">
                  <a:moveTo>
                    <a:pt x="5056213" y="0"/>
                  </a:moveTo>
                  <a:lnTo>
                    <a:pt x="304800" y="0"/>
                  </a:lnTo>
                  <a:cubicBezTo>
                    <a:pt x="135890" y="0"/>
                    <a:pt x="0" y="135890"/>
                    <a:pt x="0" y="304800"/>
                  </a:cubicBezTo>
                  <a:lnTo>
                    <a:pt x="0" y="6049563"/>
                  </a:lnTo>
                  <a:cubicBezTo>
                    <a:pt x="0" y="6218473"/>
                    <a:pt x="135890" y="6354363"/>
                    <a:pt x="304800" y="6354363"/>
                  </a:cubicBezTo>
                  <a:lnTo>
                    <a:pt x="5056213" y="6354363"/>
                  </a:lnTo>
                  <a:cubicBezTo>
                    <a:pt x="5225124" y="6354363"/>
                    <a:pt x="5361013" y="6218473"/>
                    <a:pt x="5361013" y="6049563"/>
                  </a:cubicBezTo>
                  <a:lnTo>
                    <a:pt x="5361013" y="304800"/>
                  </a:lnTo>
                  <a:cubicBezTo>
                    <a:pt x="5361013" y="135890"/>
                    <a:pt x="5225124" y="0"/>
                    <a:pt x="50562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0" name="Google Shape;370;p22"/>
            <p:cNvSpPr/>
            <p:nvPr/>
          </p:nvSpPr>
          <p:spPr>
            <a:xfrm>
              <a:off x="1209041" y="4060066"/>
              <a:ext cx="2820735" cy="2088642"/>
            </a:xfrm>
            <a:custGeom>
              <a:rect b="b" l="l" r="r" t="t"/>
              <a:pathLst>
                <a:path extrusionOk="0" h="6354363" w="5361013">
                  <a:moveTo>
                    <a:pt x="5056213" y="0"/>
                  </a:moveTo>
                  <a:lnTo>
                    <a:pt x="304800" y="0"/>
                  </a:lnTo>
                  <a:cubicBezTo>
                    <a:pt x="135890" y="0"/>
                    <a:pt x="0" y="135890"/>
                    <a:pt x="0" y="304800"/>
                  </a:cubicBezTo>
                  <a:lnTo>
                    <a:pt x="0" y="6049563"/>
                  </a:lnTo>
                  <a:cubicBezTo>
                    <a:pt x="0" y="6218473"/>
                    <a:pt x="135890" y="6354363"/>
                    <a:pt x="304800" y="6354363"/>
                  </a:cubicBezTo>
                  <a:lnTo>
                    <a:pt x="5056213" y="6354363"/>
                  </a:lnTo>
                  <a:cubicBezTo>
                    <a:pt x="5225124" y="6354363"/>
                    <a:pt x="5361013" y="6218473"/>
                    <a:pt x="5361013" y="6049563"/>
                  </a:cubicBezTo>
                  <a:lnTo>
                    <a:pt x="5361013" y="304800"/>
                  </a:lnTo>
                  <a:cubicBezTo>
                    <a:pt x="5361013" y="135890"/>
                    <a:pt x="5225124" y="0"/>
                    <a:pt x="50562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1" name="Google Shape;371;p22"/>
            <p:cNvSpPr/>
            <p:nvPr/>
          </p:nvSpPr>
          <p:spPr>
            <a:xfrm>
              <a:off x="7696866" y="3296184"/>
              <a:ext cx="3143180" cy="2852523"/>
            </a:xfrm>
            <a:custGeom>
              <a:rect b="b" l="l" r="r" t="t"/>
              <a:pathLst>
                <a:path extrusionOk="0" h="6354363" w="5361013">
                  <a:moveTo>
                    <a:pt x="5056213" y="0"/>
                  </a:moveTo>
                  <a:lnTo>
                    <a:pt x="304800" y="0"/>
                  </a:lnTo>
                  <a:cubicBezTo>
                    <a:pt x="135890" y="0"/>
                    <a:pt x="0" y="135890"/>
                    <a:pt x="0" y="304800"/>
                  </a:cubicBezTo>
                  <a:lnTo>
                    <a:pt x="0" y="6049563"/>
                  </a:lnTo>
                  <a:cubicBezTo>
                    <a:pt x="0" y="6218473"/>
                    <a:pt x="135890" y="6354363"/>
                    <a:pt x="304800" y="6354363"/>
                  </a:cubicBezTo>
                  <a:lnTo>
                    <a:pt x="5056213" y="6354363"/>
                  </a:lnTo>
                  <a:cubicBezTo>
                    <a:pt x="5225124" y="6354363"/>
                    <a:pt x="5361013" y="6218473"/>
                    <a:pt x="5361013" y="6049563"/>
                  </a:cubicBezTo>
                  <a:lnTo>
                    <a:pt x="5361013" y="304800"/>
                  </a:lnTo>
                  <a:cubicBezTo>
                    <a:pt x="5361013" y="135890"/>
                    <a:pt x="5225124" y="0"/>
                    <a:pt x="50562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F6C83"/>
                </a:solidFill>
                <a:latin typeface="Arial"/>
                <a:ea typeface="Arial"/>
                <a:cs typeface="Arial"/>
                <a:sym typeface="Arial"/>
              </a:endParaRPr>
            </a:p>
          </p:txBody>
        </p:sp>
        <p:sp>
          <p:nvSpPr>
            <p:cNvPr id="372" name="Google Shape;372;p22"/>
            <p:cNvSpPr/>
            <p:nvPr/>
          </p:nvSpPr>
          <p:spPr>
            <a:xfrm rot="-5400000">
              <a:off x="3045124" y="5211566"/>
              <a:ext cx="540862" cy="2193204"/>
            </a:xfrm>
            <a:custGeom>
              <a:rect b="b" l="l" r="r" t="t"/>
              <a:pathLst>
                <a:path extrusionOk="0" h="7228497" w="2771140">
                  <a:moveTo>
                    <a:pt x="0" y="0"/>
                  </a:moveTo>
                  <a:lnTo>
                    <a:pt x="0" y="6325527"/>
                  </a:lnTo>
                  <a:lnTo>
                    <a:pt x="1384300" y="7228497"/>
                  </a:lnTo>
                  <a:lnTo>
                    <a:pt x="2771140" y="6325527"/>
                  </a:lnTo>
                  <a:lnTo>
                    <a:pt x="2771140" y="0"/>
                  </a:ln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73" name="Google Shape;373;p22"/>
            <p:cNvGrpSpPr/>
            <p:nvPr/>
          </p:nvGrpSpPr>
          <p:grpSpPr>
            <a:xfrm>
              <a:off x="3533160" y="2844800"/>
              <a:ext cx="1058120" cy="902770"/>
              <a:chOff x="0" y="0"/>
              <a:chExt cx="495300" cy="495300"/>
            </a:xfrm>
          </p:grpSpPr>
          <p:sp>
            <p:nvSpPr>
              <p:cNvPr id="374" name="Google Shape;374;p22"/>
              <p:cNvSpPr/>
              <p:nvPr/>
            </p:nvSpPr>
            <p:spPr>
              <a:xfrm>
                <a:off x="0" y="0"/>
                <a:ext cx="495300" cy="495300"/>
              </a:xfrm>
              <a:custGeom>
                <a:rect b="b" l="l" r="r" t="t"/>
                <a:pathLst>
                  <a:path extrusionOk="0"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5" name="Google Shape;375;p22"/>
              <p:cNvSpPr/>
              <p:nvPr/>
            </p:nvSpPr>
            <p:spPr>
              <a:xfrm>
                <a:off x="38100" y="38100"/>
                <a:ext cx="419100" cy="419100"/>
              </a:xfrm>
              <a:custGeom>
                <a:rect b="b" l="l" r="r" t="t"/>
                <a:pathLst>
                  <a:path extrusionOk="0"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76" name="Google Shape;376;p22"/>
            <p:cNvGrpSpPr/>
            <p:nvPr/>
          </p:nvGrpSpPr>
          <p:grpSpPr>
            <a:xfrm>
              <a:off x="6809326" y="2844800"/>
              <a:ext cx="1058120" cy="902770"/>
              <a:chOff x="0" y="0"/>
              <a:chExt cx="495300" cy="495300"/>
            </a:xfrm>
          </p:grpSpPr>
          <p:sp>
            <p:nvSpPr>
              <p:cNvPr id="377" name="Google Shape;377;p22"/>
              <p:cNvSpPr/>
              <p:nvPr/>
            </p:nvSpPr>
            <p:spPr>
              <a:xfrm>
                <a:off x="0" y="0"/>
                <a:ext cx="495300" cy="495300"/>
              </a:xfrm>
              <a:custGeom>
                <a:rect b="b" l="l" r="r" t="t"/>
                <a:pathLst>
                  <a:path extrusionOk="0"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8" name="Google Shape;378;p22"/>
              <p:cNvSpPr/>
              <p:nvPr/>
            </p:nvSpPr>
            <p:spPr>
              <a:xfrm>
                <a:off x="38100" y="38100"/>
                <a:ext cx="419100" cy="419100"/>
              </a:xfrm>
              <a:custGeom>
                <a:rect b="b" l="l" r="r" t="t"/>
                <a:pathLst>
                  <a:path extrusionOk="0"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79" name="Google Shape;379;p22"/>
            <p:cNvGrpSpPr/>
            <p:nvPr/>
          </p:nvGrpSpPr>
          <p:grpSpPr>
            <a:xfrm>
              <a:off x="10138201" y="2844800"/>
              <a:ext cx="1058120" cy="902770"/>
              <a:chOff x="0" y="0"/>
              <a:chExt cx="495300" cy="495300"/>
            </a:xfrm>
          </p:grpSpPr>
          <p:sp>
            <p:nvSpPr>
              <p:cNvPr id="380" name="Google Shape;380;p22"/>
              <p:cNvSpPr/>
              <p:nvPr/>
            </p:nvSpPr>
            <p:spPr>
              <a:xfrm>
                <a:off x="0" y="0"/>
                <a:ext cx="495300" cy="495300"/>
              </a:xfrm>
              <a:custGeom>
                <a:rect b="b" l="l" r="r" t="t"/>
                <a:pathLst>
                  <a:path extrusionOk="0"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1" name="Google Shape;381;p22"/>
              <p:cNvSpPr/>
              <p:nvPr/>
            </p:nvSpPr>
            <p:spPr>
              <a:xfrm>
                <a:off x="38100" y="38100"/>
                <a:ext cx="419100" cy="419100"/>
              </a:xfrm>
              <a:custGeom>
                <a:rect b="b" l="l" r="r" t="t"/>
                <a:pathLst>
                  <a:path extrusionOk="0"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0F6C8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82" name="Google Shape;382;p22"/>
            <p:cNvSpPr/>
            <p:nvPr/>
          </p:nvSpPr>
          <p:spPr>
            <a:xfrm rot="-5400000">
              <a:off x="6165498" y="5160587"/>
              <a:ext cx="511246" cy="2272398"/>
            </a:xfrm>
            <a:custGeom>
              <a:rect b="b" l="l" r="r" t="t"/>
              <a:pathLst>
                <a:path extrusionOk="0" h="7228497" w="2771140">
                  <a:moveTo>
                    <a:pt x="0" y="0"/>
                  </a:moveTo>
                  <a:lnTo>
                    <a:pt x="0" y="6325527"/>
                  </a:lnTo>
                  <a:lnTo>
                    <a:pt x="1384300" y="7228497"/>
                  </a:lnTo>
                  <a:lnTo>
                    <a:pt x="2771140" y="6325527"/>
                  </a:lnTo>
                  <a:lnTo>
                    <a:pt x="2771140" y="0"/>
                  </a:lnTo>
                  <a:close/>
                </a:path>
              </a:pathLst>
            </a:cu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3" name="Google Shape;383;p22"/>
            <p:cNvSpPr/>
            <p:nvPr/>
          </p:nvSpPr>
          <p:spPr>
            <a:xfrm rot="-5400000">
              <a:off x="9462763" y="5045397"/>
              <a:ext cx="511246" cy="2502773"/>
            </a:xfrm>
            <a:custGeom>
              <a:rect b="b" l="l" r="r" t="t"/>
              <a:pathLst>
                <a:path extrusionOk="0" h="7228497" w="2771140">
                  <a:moveTo>
                    <a:pt x="0" y="0"/>
                  </a:moveTo>
                  <a:lnTo>
                    <a:pt x="0" y="6325527"/>
                  </a:lnTo>
                  <a:lnTo>
                    <a:pt x="1384300" y="7228497"/>
                  </a:lnTo>
                  <a:lnTo>
                    <a:pt x="2771140" y="6325527"/>
                  </a:lnTo>
                  <a:lnTo>
                    <a:pt x="2771140" y="0"/>
                  </a:lnTo>
                  <a:close/>
                </a:path>
              </a:pathLst>
            </a:custGeom>
            <a:solidFill>
              <a:srgbClr val="0F6C8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4" name="Google Shape;384;p22"/>
            <p:cNvSpPr txBox="1"/>
            <p:nvPr/>
          </p:nvSpPr>
          <p:spPr>
            <a:xfrm>
              <a:off x="1000766" y="4781946"/>
              <a:ext cx="3122044" cy="83099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Le genre et le sexe sont tous deux liés à des différences physiques et biologiques.</a:t>
              </a:r>
              <a:endParaRPr b="0" i="0" sz="1800" u="none" cap="none" strike="noStrike">
                <a:solidFill>
                  <a:schemeClr val="dk1"/>
                </a:solidFill>
                <a:latin typeface="Arial"/>
                <a:ea typeface="Arial"/>
                <a:cs typeface="Arial"/>
                <a:sym typeface="Arial"/>
              </a:endParaRPr>
            </a:p>
          </p:txBody>
        </p:sp>
        <p:sp>
          <p:nvSpPr>
            <p:cNvPr id="385" name="Google Shape;385;p22"/>
            <p:cNvSpPr txBox="1"/>
            <p:nvPr/>
          </p:nvSpPr>
          <p:spPr>
            <a:xfrm>
              <a:off x="5021771" y="4886686"/>
              <a:ext cx="2431877" cy="553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L’analyse de genre fait partie de l’intégration.</a:t>
              </a:r>
              <a:endParaRPr b="0" i="0" sz="1800" u="none" cap="none" strike="noStrike">
                <a:solidFill>
                  <a:schemeClr val="dk1"/>
                </a:solidFill>
                <a:latin typeface="Arial"/>
                <a:ea typeface="Arial"/>
                <a:cs typeface="Arial"/>
                <a:sym typeface="Arial"/>
              </a:endParaRPr>
            </a:p>
          </p:txBody>
        </p:sp>
        <p:sp>
          <p:nvSpPr>
            <p:cNvPr id="386" name="Google Shape;386;p22"/>
            <p:cNvSpPr txBox="1"/>
            <p:nvPr/>
          </p:nvSpPr>
          <p:spPr>
            <a:xfrm>
              <a:off x="7822264" y="4368180"/>
              <a:ext cx="2913210" cy="16619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L’évaluation de genre se concentre sur l’accès aux ressources, aux rôles et aux responsabilités ainsi qu’à la prise de décision en fonction du genre.</a:t>
              </a:r>
              <a:endParaRPr b="0" i="0" sz="1800" u="none" cap="none" strike="noStrike">
                <a:solidFill>
                  <a:schemeClr val="dk1"/>
                </a:solidFill>
                <a:latin typeface="Arial"/>
                <a:ea typeface="Arial"/>
                <a:cs typeface="Arial"/>
                <a:sym typeface="Arial"/>
              </a:endParaRPr>
            </a:p>
          </p:txBody>
        </p:sp>
        <p:sp>
          <p:nvSpPr>
            <p:cNvPr id="387" name="Google Shape;387;p22"/>
            <p:cNvSpPr txBox="1"/>
            <p:nvPr/>
          </p:nvSpPr>
          <p:spPr>
            <a:xfrm>
              <a:off x="1700510" y="3886761"/>
              <a:ext cx="2431877" cy="243143"/>
            </a:xfrm>
            <a:prstGeom prst="rect">
              <a:avLst/>
            </a:prstGeom>
            <a:noFill/>
            <a:ln>
              <a:noFill/>
            </a:ln>
          </p:spPr>
          <p:txBody>
            <a:bodyPr anchorCtr="0" anchor="t" bIns="0" lIns="0" spcFirstLastPara="1" rIns="0" wrap="square" tIns="0">
              <a:spAutoFit/>
            </a:bodyPr>
            <a:lstStyle/>
            <a:p>
              <a:pPr indent="0" lvl="0" marL="0" marR="0" rtl="0" algn="ctr">
                <a:lnSpc>
                  <a:spcPct val="75833"/>
                </a:lnSpc>
                <a:spcBef>
                  <a:spcPts val="0"/>
                </a:spcBef>
                <a:spcAft>
                  <a:spcPts val="0"/>
                </a:spcAft>
                <a:buClr>
                  <a:srgbClr val="000000"/>
                </a:buClr>
                <a:buSzPts val="2400"/>
                <a:buFont typeface="Arial"/>
                <a:buNone/>
              </a:pPr>
              <a:r>
                <a:rPr b="1" i="0" lang="en-US" sz="2400" u="none" cap="none" strike="noStrike">
                  <a:solidFill>
                    <a:srgbClr val="2594A6"/>
                  </a:solidFill>
                  <a:latin typeface="Arial"/>
                  <a:ea typeface="Arial"/>
                  <a:cs typeface="Arial"/>
                  <a:sym typeface="Arial"/>
                </a:rPr>
                <a:t>Question 1 </a:t>
              </a:r>
              <a:endParaRPr b="0" i="0" sz="1400" u="none" cap="none" strike="noStrike">
                <a:solidFill>
                  <a:srgbClr val="000000"/>
                </a:solidFill>
                <a:latin typeface="Arial"/>
                <a:ea typeface="Arial"/>
                <a:cs typeface="Arial"/>
                <a:sym typeface="Arial"/>
              </a:endParaRPr>
            </a:p>
          </p:txBody>
        </p:sp>
        <p:sp>
          <p:nvSpPr>
            <p:cNvPr id="388" name="Google Shape;388;p22"/>
            <p:cNvSpPr txBox="1"/>
            <p:nvPr/>
          </p:nvSpPr>
          <p:spPr>
            <a:xfrm>
              <a:off x="4802896" y="3886761"/>
              <a:ext cx="2431877" cy="243143"/>
            </a:xfrm>
            <a:prstGeom prst="rect">
              <a:avLst/>
            </a:prstGeom>
            <a:noFill/>
            <a:ln>
              <a:noFill/>
            </a:ln>
          </p:spPr>
          <p:txBody>
            <a:bodyPr anchorCtr="0" anchor="t" bIns="0" lIns="0" spcFirstLastPara="1" rIns="0" wrap="square" tIns="0">
              <a:spAutoFit/>
            </a:bodyPr>
            <a:lstStyle/>
            <a:p>
              <a:pPr indent="0" lvl="0" marL="0" marR="0" rtl="0" algn="ctr">
                <a:lnSpc>
                  <a:spcPct val="75833"/>
                </a:lnSpc>
                <a:spcBef>
                  <a:spcPts val="0"/>
                </a:spcBef>
                <a:spcAft>
                  <a:spcPts val="0"/>
                </a:spcAft>
                <a:buClr>
                  <a:srgbClr val="000000"/>
                </a:buClr>
                <a:buSzPts val="2400"/>
                <a:buFont typeface="Arial"/>
                <a:buNone/>
              </a:pPr>
              <a:r>
                <a:rPr b="0" i="0" lang="en-US" sz="2400" u="none" cap="none" strike="noStrike">
                  <a:solidFill>
                    <a:srgbClr val="38A3A5"/>
                  </a:solidFill>
                  <a:latin typeface="Arial"/>
                  <a:ea typeface="Arial"/>
                  <a:cs typeface="Arial"/>
                  <a:sym typeface="Arial"/>
                </a:rPr>
                <a:t>Question 2 </a:t>
              </a:r>
              <a:endParaRPr b="0" i="0" sz="1400" u="none" cap="none" strike="noStrike">
                <a:solidFill>
                  <a:srgbClr val="000000"/>
                </a:solidFill>
                <a:latin typeface="Arial"/>
                <a:ea typeface="Arial"/>
                <a:cs typeface="Arial"/>
                <a:sym typeface="Arial"/>
              </a:endParaRPr>
            </a:p>
          </p:txBody>
        </p:sp>
        <p:sp>
          <p:nvSpPr>
            <p:cNvPr id="389" name="Google Shape;389;p22"/>
            <p:cNvSpPr txBox="1"/>
            <p:nvPr/>
          </p:nvSpPr>
          <p:spPr>
            <a:xfrm>
              <a:off x="8092479" y="3886761"/>
              <a:ext cx="2431828" cy="280176"/>
            </a:xfrm>
            <a:prstGeom prst="rect">
              <a:avLst/>
            </a:prstGeom>
            <a:noFill/>
            <a:ln>
              <a:noFill/>
            </a:ln>
          </p:spPr>
          <p:txBody>
            <a:bodyPr anchorCtr="0" anchor="t" bIns="0" lIns="0" spcFirstLastPara="1" rIns="0" wrap="square" tIns="0">
              <a:spAutoFit/>
            </a:bodyPr>
            <a:lstStyle/>
            <a:p>
              <a:pPr indent="0" lvl="0" marL="0" marR="0" rtl="0" algn="ctr">
                <a:lnSpc>
                  <a:spcPct val="75833"/>
                </a:lnSpc>
                <a:spcBef>
                  <a:spcPts val="0"/>
                </a:spcBef>
                <a:spcAft>
                  <a:spcPts val="0"/>
                </a:spcAft>
                <a:buClr>
                  <a:srgbClr val="000000"/>
                </a:buClr>
                <a:buSzPts val="2400"/>
                <a:buFont typeface="Arial"/>
                <a:buNone/>
              </a:pPr>
              <a:r>
                <a:rPr b="0" i="0" lang="en-US" sz="2400" u="none" cap="none" strike="noStrike">
                  <a:solidFill>
                    <a:srgbClr val="0F6C83"/>
                  </a:solidFill>
                  <a:latin typeface="Arial"/>
                  <a:ea typeface="Arial"/>
                  <a:cs typeface="Arial"/>
                  <a:sym typeface="Arial"/>
                </a:rPr>
                <a:t>Question 3 </a:t>
              </a:r>
              <a:endParaRPr b="0" i="0" sz="1400" u="none" cap="none" strike="noStrike">
                <a:solidFill>
                  <a:srgbClr val="000000"/>
                </a:solidFill>
                <a:latin typeface="Arial"/>
                <a:ea typeface="Arial"/>
                <a:cs typeface="Arial"/>
                <a:sym typeface="Arial"/>
              </a:endParaRPr>
            </a:p>
          </p:txBody>
        </p:sp>
        <p:sp>
          <p:nvSpPr>
            <p:cNvPr id="390" name="Google Shape;390;p22"/>
            <p:cNvSpPr txBox="1"/>
            <p:nvPr/>
          </p:nvSpPr>
          <p:spPr>
            <a:xfrm>
              <a:off x="3664787" y="3116441"/>
              <a:ext cx="794866" cy="25827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
          <p:nvSpPr>
            <p:cNvPr id="391" name="Google Shape;391;p22"/>
            <p:cNvSpPr txBox="1"/>
            <p:nvPr/>
          </p:nvSpPr>
          <p:spPr>
            <a:xfrm>
              <a:off x="6940954" y="3116441"/>
              <a:ext cx="794866" cy="25827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392" name="Google Shape;392;p22"/>
            <p:cNvSpPr txBox="1"/>
            <p:nvPr/>
          </p:nvSpPr>
          <p:spPr>
            <a:xfrm>
              <a:off x="10269829" y="3116441"/>
              <a:ext cx="794866" cy="25827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sp>
          <p:nvSpPr>
            <p:cNvPr id="393" name="Google Shape;393;p22"/>
            <p:cNvSpPr/>
            <p:nvPr/>
          </p:nvSpPr>
          <p:spPr>
            <a:xfrm rot="-5400000">
              <a:off x="3013937" y="6089371"/>
              <a:ext cx="514669" cy="411408"/>
            </a:xfrm>
            <a:custGeom>
              <a:rect b="b" l="l" r="r" t="t"/>
              <a:pathLst>
                <a:path extrusionOk="0" h="1889930" w="2771140">
                  <a:moveTo>
                    <a:pt x="0" y="0"/>
                  </a:moveTo>
                  <a:lnTo>
                    <a:pt x="0" y="986960"/>
                  </a:lnTo>
                  <a:lnTo>
                    <a:pt x="1384300" y="1889930"/>
                  </a:lnTo>
                  <a:lnTo>
                    <a:pt x="2771140" y="986960"/>
                  </a:lnTo>
                  <a:lnTo>
                    <a:pt x="2771140" y="0"/>
                  </a:ln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4" name="Google Shape;394;p22"/>
            <p:cNvSpPr/>
            <p:nvPr/>
          </p:nvSpPr>
          <p:spPr>
            <a:xfrm rot="-5400000">
              <a:off x="2822911" y="6101435"/>
              <a:ext cx="514669" cy="411408"/>
            </a:xfrm>
            <a:custGeom>
              <a:rect b="b" l="l" r="r" t="t"/>
              <a:pathLst>
                <a:path extrusionOk="0" h="1889930" w="2771140">
                  <a:moveTo>
                    <a:pt x="0" y="0"/>
                  </a:moveTo>
                  <a:lnTo>
                    <a:pt x="0" y="986960"/>
                  </a:lnTo>
                  <a:lnTo>
                    <a:pt x="1384300" y="1889930"/>
                  </a:lnTo>
                  <a:lnTo>
                    <a:pt x="2771140" y="986960"/>
                  </a:lnTo>
                  <a:lnTo>
                    <a:pt x="2771140" y="0"/>
                  </a:ln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5" name="Google Shape;395;p22"/>
            <p:cNvSpPr/>
            <p:nvPr/>
          </p:nvSpPr>
          <p:spPr>
            <a:xfrm rot="-5400000">
              <a:off x="6258583" y="6089372"/>
              <a:ext cx="514669" cy="411408"/>
            </a:xfrm>
            <a:custGeom>
              <a:rect b="b" l="l" r="r" t="t"/>
              <a:pathLst>
                <a:path extrusionOk="0" h="1889930" w="2771140">
                  <a:moveTo>
                    <a:pt x="0" y="0"/>
                  </a:moveTo>
                  <a:lnTo>
                    <a:pt x="0" y="986960"/>
                  </a:lnTo>
                  <a:lnTo>
                    <a:pt x="1384300" y="1889930"/>
                  </a:lnTo>
                  <a:lnTo>
                    <a:pt x="2771140" y="986960"/>
                  </a:lnTo>
                  <a:lnTo>
                    <a:pt x="2771140" y="0"/>
                  </a:ln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6" name="Google Shape;396;p22"/>
            <p:cNvSpPr/>
            <p:nvPr/>
          </p:nvSpPr>
          <p:spPr>
            <a:xfrm rot="-5400000">
              <a:off x="6051368" y="6089369"/>
              <a:ext cx="514669" cy="411408"/>
            </a:xfrm>
            <a:custGeom>
              <a:rect b="b" l="l" r="r" t="t"/>
              <a:pathLst>
                <a:path extrusionOk="0" h="1889930" w="2771140">
                  <a:moveTo>
                    <a:pt x="0" y="0"/>
                  </a:moveTo>
                  <a:lnTo>
                    <a:pt x="0" y="986960"/>
                  </a:lnTo>
                  <a:lnTo>
                    <a:pt x="1384300" y="1889930"/>
                  </a:lnTo>
                  <a:lnTo>
                    <a:pt x="2771140" y="986960"/>
                  </a:lnTo>
                  <a:lnTo>
                    <a:pt x="2771140" y="0"/>
                  </a:lnTo>
                  <a:close/>
                </a:path>
              </a:pathLst>
            </a:cu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7" name="Google Shape;397;p22"/>
            <p:cNvSpPr/>
            <p:nvPr/>
          </p:nvSpPr>
          <p:spPr>
            <a:xfrm rot="-5400000">
              <a:off x="9640150" y="6089372"/>
              <a:ext cx="514669" cy="411408"/>
            </a:xfrm>
            <a:custGeom>
              <a:rect b="b" l="l" r="r" t="t"/>
              <a:pathLst>
                <a:path extrusionOk="0" h="1889930" w="2771140">
                  <a:moveTo>
                    <a:pt x="0" y="0"/>
                  </a:moveTo>
                  <a:lnTo>
                    <a:pt x="0" y="986960"/>
                  </a:lnTo>
                  <a:lnTo>
                    <a:pt x="1384300" y="1889930"/>
                  </a:lnTo>
                  <a:lnTo>
                    <a:pt x="2771140" y="986960"/>
                  </a:lnTo>
                  <a:lnTo>
                    <a:pt x="2771140" y="0"/>
                  </a:ln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8" name="Google Shape;398;p22"/>
            <p:cNvSpPr/>
            <p:nvPr/>
          </p:nvSpPr>
          <p:spPr>
            <a:xfrm rot="-5400000">
              <a:off x="9512591" y="6090505"/>
              <a:ext cx="495840" cy="411408"/>
            </a:xfrm>
            <a:custGeom>
              <a:rect b="b" l="l" r="r" t="t"/>
              <a:pathLst>
                <a:path extrusionOk="0" h="1889930" w="2771140">
                  <a:moveTo>
                    <a:pt x="0" y="0"/>
                  </a:moveTo>
                  <a:lnTo>
                    <a:pt x="0" y="986960"/>
                  </a:lnTo>
                  <a:lnTo>
                    <a:pt x="1384300" y="1889930"/>
                  </a:lnTo>
                  <a:lnTo>
                    <a:pt x="2771140" y="986960"/>
                  </a:lnTo>
                  <a:lnTo>
                    <a:pt x="2771140" y="0"/>
                  </a:lnTo>
                  <a:close/>
                </a:path>
              </a:pathLst>
            </a:custGeom>
            <a:solidFill>
              <a:srgbClr val="0F6C8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99" name="Google Shape;399;p22"/>
          <p:cNvSpPr txBox="1"/>
          <p:nvPr/>
        </p:nvSpPr>
        <p:spPr>
          <a:xfrm>
            <a:off x="2326387" y="5359338"/>
            <a:ext cx="73186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Vrai</a:t>
            </a:r>
            <a:endParaRPr b="0" i="0" sz="1800" u="none" cap="none" strike="noStrike">
              <a:solidFill>
                <a:schemeClr val="dk1"/>
              </a:solidFill>
              <a:latin typeface="Arial"/>
              <a:ea typeface="Arial"/>
              <a:cs typeface="Arial"/>
              <a:sym typeface="Arial"/>
            </a:endParaRPr>
          </a:p>
        </p:txBody>
      </p:sp>
      <p:sp>
        <p:nvSpPr>
          <p:cNvPr id="400" name="Google Shape;400;p22"/>
          <p:cNvSpPr txBox="1"/>
          <p:nvPr/>
        </p:nvSpPr>
        <p:spPr>
          <a:xfrm>
            <a:off x="3480121" y="5371656"/>
            <a:ext cx="88837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Faux</a:t>
            </a:r>
            <a:endParaRPr b="0" i="0" sz="1800" u="none" cap="none" strike="noStrike">
              <a:solidFill>
                <a:schemeClr val="dk1"/>
              </a:solidFill>
              <a:latin typeface="Arial"/>
              <a:ea typeface="Arial"/>
              <a:cs typeface="Arial"/>
              <a:sym typeface="Arial"/>
            </a:endParaRPr>
          </a:p>
        </p:txBody>
      </p:sp>
      <p:sp>
        <p:nvSpPr>
          <p:cNvPr id="401" name="Google Shape;401;p22"/>
          <p:cNvSpPr txBox="1"/>
          <p:nvPr/>
        </p:nvSpPr>
        <p:spPr>
          <a:xfrm>
            <a:off x="5468162" y="5395309"/>
            <a:ext cx="73186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Vrai </a:t>
            </a:r>
            <a:endParaRPr b="0" i="0" sz="1800" u="none" cap="none" strike="noStrike">
              <a:solidFill>
                <a:schemeClr val="dk1"/>
              </a:solidFill>
              <a:latin typeface="Arial"/>
              <a:ea typeface="Arial"/>
              <a:cs typeface="Arial"/>
              <a:sym typeface="Arial"/>
            </a:endParaRPr>
          </a:p>
        </p:txBody>
      </p:sp>
      <p:sp>
        <p:nvSpPr>
          <p:cNvPr id="402" name="Google Shape;402;p22"/>
          <p:cNvSpPr txBox="1"/>
          <p:nvPr/>
        </p:nvSpPr>
        <p:spPr>
          <a:xfrm>
            <a:off x="6732560" y="5371656"/>
            <a:ext cx="935747"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Faux </a:t>
            </a:r>
            <a:endParaRPr b="0" i="0" sz="1800" u="none" cap="none" strike="noStrike">
              <a:solidFill>
                <a:schemeClr val="dk1"/>
              </a:solidFill>
              <a:latin typeface="Arial"/>
              <a:ea typeface="Arial"/>
              <a:cs typeface="Arial"/>
              <a:sym typeface="Arial"/>
            </a:endParaRPr>
          </a:p>
        </p:txBody>
      </p:sp>
      <p:sp>
        <p:nvSpPr>
          <p:cNvPr id="403" name="Google Shape;403;p22"/>
          <p:cNvSpPr txBox="1"/>
          <p:nvPr/>
        </p:nvSpPr>
        <p:spPr>
          <a:xfrm>
            <a:off x="8859180" y="5371656"/>
            <a:ext cx="73186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Vrai </a:t>
            </a:r>
            <a:endParaRPr b="0" i="0" sz="1800" u="none" cap="none" strike="noStrike">
              <a:solidFill>
                <a:schemeClr val="lt1"/>
              </a:solidFill>
              <a:latin typeface="Arial"/>
              <a:ea typeface="Arial"/>
              <a:cs typeface="Arial"/>
              <a:sym typeface="Arial"/>
            </a:endParaRPr>
          </a:p>
        </p:txBody>
      </p:sp>
      <p:sp>
        <p:nvSpPr>
          <p:cNvPr id="404" name="Google Shape;404;p22"/>
          <p:cNvSpPr txBox="1"/>
          <p:nvPr/>
        </p:nvSpPr>
        <p:spPr>
          <a:xfrm>
            <a:off x="10074205" y="5357915"/>
            <a:ext cx="134063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Faux </a:t>
            </a:r>
            <a:endParaRPr b="0" i="0" sz="1800" u="none" cap="none" strike="noStrike">
              <a:solidFill>
                <a:schemeClr val="lt1"/>
              </a:solidFill>
              <a:latin typeface="Arial"/>
              <a:ea typeface="Arial"/>
              <a:cs typeface="Arial"/>
              <a:sym typeface="Arial"/>
            </a:endParaRPr>
          </a:p>
        </p:txBody>
      </p:sp>
      <p:sp>
        <p:nvSpPr>
          <p:cNvPr id="405" name="Google Shape;405;p22"/>
          <p:cNvSpPr txBox="1"/>
          <p:nvPr/>
        </p:nvSpPr>
        <p:spPr>
          <a:xfrm>
            <a:off x="121475" y="946150"/>
            <a:ext cx="5142900" cy="1107300"/>
          </a:xfrm>
          <a:prstGeom prst="rect">
            <a:avLst/>
          </a:prstGeom>
          <a:noFill/>
          <a:ln>
            <a:noFill/>
          </a:ln>
        </p:spPr>
        <p:txBody>
          <a:bodyPr anchorCtr="0" anchor="ctr" bIns="217150" lIns="217150" spcFirstLastPara="1" rIns="217150" wrap="square" tIns="217150">
            <a:noAutofit/>
          </a:bodyPr>
          <a:lstStyle/>
          <a:p>
            <a:pPr indent="0" lvl="0" marL="0" marR="0" rtl="0" algn="ctr">
              <a:lnSpc>
                <a:spcPct val="90000"/>
              </a:lnSpc>
              <a:spcBef>
                <a:spcPts val="0"/>
              </a:spcBef>
              <a:spcAft>
                <a:spcPts val="0"/>
              </a:spcAft>
              <a:buClr>
                <a:schemeClr val="dk1"/>
              </a:buClr>
              <a:buSzPts val="5700"/>
              <a:buFont typeface="Calibri"/>
              <a:buNone/>
            </a:pPr>
            <a:r>
              <a:rPr b="1" i="0" lang="en-US" sz="4000" u="none" cap="none" strike="noStrike">
                <a:solidFill>
                  <a:srgbClr val="126580"/>
                </a:solidFill>
                <a:latin typeface="Arial"/>
                <a:ea typeface="Arial"/>
                <a:cs typeface="Arial"/>
                <a:sym typeface="Arial"/>
              </a:rPr>
              <a:t>Exercice</a:t>
            </a:r>
            <a:endParaRPr b="1" i="0" sz="4000" u="none" cap="none" strike="noStrike">
              <a:solidFill>
                <a:srgbClr val="126580"/>
              </a:solidFill>
              <a:latin typeface="Arial"/>
              <a:ea typeface="Arial"/>
              <a:cs typeface="Arial"/>
              <a:sym typeface="Arial"/>
            </a:endParaRPr>
          </a:p>
        </p:txBody>
      </p:sp>
      <p:pic>
        <p:nvPicPr>
          <p:cNvPr id="406" name="Google Shape;406;p22"/>
          <p:cNvPicPr preferRelativeResize="0"/>
          <p:nvPr/>
        </p:nvPicPr>
        <p:blipFill rotWithShape="1">
          <a:blip r:embed="rId3">
            <a:alphaModFix/>
          </a:blip>
          <a:srcRect b="14258" l="0" r="0" t="0"/>
          <a:stretch/>
        </p:blipFill>
        <p:spPr>
          <a:xfrm>
            <a:off x="19408" y="0"/>
            <a:ext cx="1838889" cy="679531"/>
          </a:xfrm>
          <a:prstGeom prst="rect">
            <a:avLst/>
          </a:prstGeom>
          <a:noFill/>
          <a:ln>
            <a:noFill/>
          </a:ln>
        </p:spPr>
      </p:pic>
      <p:grpSp>
        <p:nvGrpSpPr>
          <p:cNvPr id="407" name="Google Shape;407;p22"/>
          <p:cNvGrpSpPr/>
          <p:nvPr/>
        </p:nvGrpSpPr>
        <p:grpSpPr>
          <a:xfrm>
            <a:off x="8536506" y="6275134"/>
            <a:ext cx="3311957" cy="582866"/>
            <a:chOff x="8596525" y="6049452"/>
            <a:chExt cx="3311957" cy="582866"/>
          </a:xfrm>
        </p:grpSpPr>
        <p:grpSp>
          <p:nvGrpSpPr>
            <p:cNvPr id="408" name="Google Shape;408;p22"/>
            <p:cNvGrpSpPr/>
            <p:nvPr/>
          </p:nvGrpSpPr>
          <p:grpSpPr>
            <a:xfrm>
              <a:off x="8596525" y="6049452"/>
              <a:ext cx="2275048" cy="582866"/>
              <a:chOff x="2995571" y="4446283"/>
              <a:chExt cx="3220513" cy="825093"/>
            </a:xfrm>
          </p:grpSpPr>
          <p:sp>
            <p:nvSpPr>
              <p:cNvPr id="409" name="Google Shape;409;p22"/>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410" name="Google Shape;410;p22"/>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411" name="Google Shape;411;p22"/>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412" name="Google Shape;412;p22"/>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grpSp>
        <p:nvGrpSpPr>
          <p:cNvPr id="417" name="Google Shape;417;p58"/>
          <p:cNvGrpSpPr/>
          <p:nvPr/>
        </p:nvGrpSpPr>
        <p:grpSpPr>
          <a:xfrm>
            <a:off x="432079" y="156346"/>
            <a:ext cx="11759921" cy="6555953"/>
            <a:chOff x="6396832" y="-1110851"/>
            <a:chExt cx="5232459" cy="3488306"/>
          </a:xfrm>
        </p:grpSpPr>
        <p:pic>
          <p:nvPicPr>
            <p:cNvPr descr="Une image contenant dessin, habits, Dessin d’enfant, personne&#10;&#10;Description générée automatiquement" id="418" name="Google Shape;418;p58"/>
            <p:cNvPicPr preferRelativeResize="0"/>
            <p:nvPr/>
          </p:nvPicPr>
          <p:blipFill rotWithShape="1">
            <a:blip r:embed="rId3">
              <a:alphaModFix/>
            </a:blip>
            <a:srcRect b="0" l="0" r="0" t="0"/>
            <a:stretch/>
          </p:blipFill>
          <p:spPr>
            <a:xfrm>
              <a:off x="6396832" y="-1110851"/>
              <a:ext cx="5232459" cy="3488306"/>
            </a:xfrm>
            <a:prstGeom prst="rect">
              <a:avLst/>
            </a:prstGeom>
            <a:noFill/>
            <a:ln>
              <a:noFill/>
            </a:ln>
          </p:spPr>
        </p:pic>
        <p:sp>
          <p:nvSpPr>
            <p:cNvPr id="419" name="Google Shape;419;p58"/>
            <p:cNvSpPr/>
            <p:nvPr/>
          </p:nvSpPr>
          <p:spPr>
            <a:xfrm>
              <a:off x="6854858" y="2096150"/>
              <a:ext cx="3853768" cy="2087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20" name="Google Shape;420;p58"/>
          <p:cNvSpPr/>
          <p:nvPr/>
        </p:nvSpPr>
        <p:spPr>
          <a:xfrm>
            <a:off x="20" y="10"/>
            <a:ext cx="12191980" cy="6857990"/>
          </a:xfrm>
          <a:prstGeom prst="rect">
            <a:avLst/>
          </a:prstGeom>
          <a:solidFill>
            <a:srgbClr val="0F6C83">
              <a:alpha val="7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1" name="Google Shape;421;p58"/>
          <p:cNvSpPr/>
          <p:nvPr/>
        </p:nvSpPr>
        <p:spPr>
          <a:xfrm rot="-5400000">
            <a:off x="4091076" y="-1339781"/>
            <a:ext cx="1715478" cy="9897628"/>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2" name="Google Shape;422;p58"/>
          <p:cNvSpPr/>
          <p:nvPr/>
        </p:nvSpPr>
        <p:spPr>
          <a:xfrm>
            <a:off x="1847351" y="679531"/>
            <a:ext cx="9912570" cy="43447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3" name="Google Shape;423;p58"/>
          <p:cNvSpPr txBox="1"/>
          <p:nvPr/>
        </p:nvSpPr>
        <p:spPr>
          <a:xfrm>
            <a:off x="2095900" y="965400"/>
            <a:ext cx="9572400" cy="1571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800"/>
              <a:buFont typeface="Arial"/>
              <a:buNone/>
            </a:pPr>
            <a:r>
              <a:rPr b="1" i="0" lang="en-US" sz="4800" u="none" cap="none" strike="noStrike">
                <a:solidFill>
                  <a:srgbClr val="126580"/>
                </a:solidFill>
                <a:latin typeface="Arial"/>
                <a:ea typeface="Arial"/>
                <a:cs typeface="Arial"/>
                <a:sym typeface="Arial"/>
              </a:rPr>
              <a:t>Session deux - </a:t>
            </a:r>
            <a:r>
              <a:rPr b="1" lang="en-US" sz="4800">
                <a:solidFill>
                  <a:srgbClr val="126580"/>
                </a:solidFill>
              </a:rPr>
              <a:t>O</a:t>
            </a:r>
            <a:r>
              <a:rPr b="1" i="0" lang="en-US" sz="4800" u="none" cap="none" strike="noStrike">
                <a:solidFill>
                  <a:srgbClr val="126580"/>
                </a:solidFill>
                <a:latin typeface="Arial"/>
                <a:ea typeface="Arial"/>
                <a:cs typeface="Arial"/>
                <a:sym typeface="Arial"/>
              </a:rPr>
              <a:t>pérationnaliser le GESI dans le </a:t>
            </a:r>
            <a:r>
              <a:rPr b="1" lang="en-US" sz="4800">
                <a:solidFill>
                  <a:srgbClr val="126580"/>
                </a:solidFill>
              </a:rPr>
              <a:t>F</a:t>
            </a:r>
            <a:r>
              <a:rPr b="1" i="0" lang="en-US" sz="4800" u="none" cap="none" strike="noStrike">
                <a:solidFill>
                  <a:srgbClr val="126580"/>
                </a:solidFill>
                <a:latin typeface="Arial"/>
                <a:ea typeface="Arial"/>
                <a:cs typeface="Arial"/>
                <a:sym typeface="Arial"/>
              </a:rPr>
              <a:t>inancement de l'</a:t>
            </a:r>
            <a:r>
              <a:rPr b="1" lang="en-US" sz="4800">
                <a:solidFill>
                  <a:srgbClr val="126580"/>
                </a:solidFill>
              </a:rPr>
              <a:t>A</a:t>
            </a:r>
            <a:r>
              <a:rPr b="1" i="0" lang="en-US" sz="4800" u="none" cap="none" strike="noStrike">
                <a:solidFill>
                  <a:srgbClr val="126580"/>
                </a:solidFill>
                <a:latin typeface="Arial"/>
                <a:ea typeface="Arial"/>
                <a:cs typeface="Arial"/>
                <a:sym typeface="Arial"/>
              </a:rPr>
              <a:t>daptation au </a:t>
            </a:r>
            <a:r>
              <a:rPr b="1" lang="en-US" sz="4800">
                <a:solidFill>
                  <a:srgbClr val="126580"/>
                </a:solidFill>
              </a:rPr>
              <a:t>C</a:t>
            </a:r>
            <a:r>
              <a:rPr b="1" i="0" lang="en-US" sz="4800" u="none" cap="none" strike="noStrike">
                <a:solidFill>
                  <a:srgbClr val="126580"/>
                </a:solidFill>
                <a:latin typeface="Arial"/>
                <a:ea typeface="Arial"/>
                <a:cs typeface="Arial"/>
                <a:sym typeface="Arial"/>
              </a:rPr>
              <a:t>hangement Climatique</a:t>
            </a:r>
            <a:endParaRPr b="0" i="0" sz="100" u="none" cap="none" strike="noStrike">
              <a:solidFill>
                <a:srgbClr val="F43232"/>
              </a:solidFill>
              <a:latin typeface="Arial"/>
              <a:ea typeface="Arial"/>
              <a:cs typeface="Arial"/>
              <a:sym typeface="Arial"/>
            </a:endParaRPr>
          </a:p>
        </p:txBody>
      </p:sp>
      <p:cxnSp>
        <p:nvCxnSpPr>
          <p:cNvPr id="424" name="Google Shape;424;p58"/>
          <p:cNvCxnSpPr/>
          <p:nvPr/>
        </p:nvCxnSpPr>
        <p:spPr>
          <a:xfrm>
            <a:off x="2203170" y="4034776"/>
            <a:ext cx="1641243" cy="0"/>
          </a:xfrm>
          <a:prstGeom prst="straightConnector1">
            <a:avLst/>
          </a:prstGeom>
          <a:noFill/>
          <a:ln cap="flat" cmpd="sng" w="57150">
            <a:solidFill>
              <a:srgbClr val="A3E061"/>
            </a:solidFill>
            <a:prstDash val="solid"/>
            <a:miter lim="800000"/>
            <a:headEnd len="sm" w="sm" type="none"/>
            <a:tailEnd len="sm" w="sm" type="none"/>
          </a:ln>
        </p:spPr>
      </p:cxnSp>
      <p:pic>
        <p:nvPicPr>
          <p:cNvPr id="425" name="Google Shape;425;p58"/>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grpSp>
        <p:nvGrpSpPr>
          <p:cNvPr id="430" name="Google Shape;430;p24"/>
          <p:cNvGrpSpPr/>
          <p:nvPr/>
        </p:nvGrpSpPr>
        <p:grpSpPr>
          <a:xfrm>
            <a:off x="2230038" y="205306"/>
            <a:ext cx="3753084" cy="2813291"/>
            <a:chOff x="5224731" y="474603"/>
            <a:chExt cx="3690183" cy="2836497"/>
          </a:xfrm>
        </p:grpSpPr>
        <p:grpSp>
          <p:nvGrpSpPr>
            <p:cNvPr id="431" name="Google Shape;431;p24"/>
            <p:cNvGrpSpPr/>
            <p:nvPr/>
          </p:nvGrpSpPr>
          <p:grpSpPr>
            <a:xfrm>
              <a:off x="5224731" y="474603"/>
              <a:ext cx="3690183" cy="2836497"/>
              <a:chOff x="5224731" y="474603"/>
              <a:chExt cx="3690183" cy="2836497"/>
            </a:xfrm>
          </p:grpSpPr>
          <p:cxnSp>
            <p:nvCxnSpPr>
              <p:cNvPr id="432" name="Google Shape;432;p24"/>
              <p:cNvCxnSpPr/>
              <p:nvPr/>
            </p:nvCxnSpPr>
            <p:spPr>
              <a:xfrm flipH="1" rot="-7662951">
                <a:off x="7929544" y="2714059"/>
                <a:ext cx="1131742" cy="185397"/>
              </a:xfrm>
              <a:prstGeom prst="straightConnector1">
                <a:avLst/>
              </a:prstGeom>
              <a:noFill/>
              <a:ln cap="rnd" cmpd="sng" w="66675">
                <a:solidFill>
                  <a:srgbClr val="021E45"/>
                </a:solidFill>
                <a:prstDash val="solid"/>
                <a:round/>
                <a:headEnd len="sm" w="sm" type="none"/>
                <a:tailEnd len="sm" w="sm" type="none"/>
              </a:ln>
            </p:spPr>
          </p:cxnSp>
          <p:sp>
            <p:nvSpPr>
              <p:cNvPr id="433" name="Google Shape;433;p24"/>
              <p:cNvSpPr/>
              <p:nvPr/>
            </p:nvSpPr>
            <p:spPr>
              <a:xfrm>
                <a:off x="5224731" y="474603"/>
                <a:ext cx="2956826" cy="279954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3989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grpSp>
        <p:sp>
          <p:nvSpPr>
            <p:cNvPr id="434" name="Google Shape;434;p24"/>
            <p:cNvSpPr txBox="1"/>
            <p:nvPr/>
          </p:nvSpPr>
          <p:spPr>
            <a:xfrm>
              <a:off x="6177848" y="644355"/>
              <a:ext cx="1061400" cy="620700"/>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grpSp>
      <p:grpSp>
        <p:nvGrpSpPr>
          <p:cNvPr id="435" name="Google Shape;435;p24"/>
          <p:cNvGrpSpPr/>
          <p:nvPr/>
        </p:nvGrpSpPr>
        <p:grpSpPr>
          <a:xfrm>
            <a:off x="7641582" y="3221343"/>
            <a:ext cx="3675226" cy="3006178"/>
            <a:chOff x="4072913" y="7068646"/>
            <a:chExt cx="3397759" cy="2781294"/>
          </a:xfrm>
        </p:grpSpPr>
        <p:sp>
          <p:nvSpPr>
            <p:cNvPr id="436" name="Google Shape;436;p24"/>
            <p:cNvSpPr/>
            <p:nvPr/>
          </p:nvSpPr>
          <p:spPr>
            <a:xfrm>
              <a:off x="4460410" y="7068646"/>
              <a:ext cx="3010262" cy="278129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F6C8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cxnSp>
          <p:nvCxnSpPr>
            <p:cNvPr id="437" name="Google Shape;437;p24"/>
            <p:cNvCxnSpPr/>
            <p:nvPr/>
          </p:nvCxnSpPr>
          <p:spPr>
            <a:xfrm rot="10800000">
              <a:off x="4072913" y="7552733"/>
              <a:ext cx="636996" cy="314062"/>
            </a:xfrm>
            <a:prstGeom prst="straightConnector1">
              <a:avLst/>
            </a:prstGeom>
            <a:noFill/>
            <a:ln cap="rnd" cmpd="sng" w="66675">
              <a:solidFill>
                <a:srgbClr val="021E45"/>
              </a:solidFill>
              <a:prstDash val="solid"/>
              <a:round/>
              <a:headEnd len="sm" w="sm" type="none"/>
              <a:tailEnd len="sm" w="sm" type="none"/>
            </a:ln>
          </p:spPr>
        </p:cxnSp>
        <p:sp>
          <p:nvSpPr>
            <p:cNvPr id="438" name="Google Shape;438;p24"/>
            <p:cNvSpPr txBox="1"/>
            <p:nvPr/>
          </p:nvSpPr>
          <p:spPr>
            <a:xfrm>
              <a:off x="5540293" y="7115491"/>
              <a:ext cx="1061400" cy="569700"/>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grpSp>
      <p:grpSp>
        <p:nvGrpSpPr>
          <p:cNvPr id="439" name="Google Shape;439;p24"/>
          <p:cNvGrpSpPr/>
          <p:nvPr/>
        </p:nvGrpSpPr>
        <p:grpSpPr>
          <a:xfrm>
            <a:off x="7604702" y="-13786"/>
            <a:ext cx="3661337" cy="3122927"/>
            <a:chOff x="9499025" y="268065"/>
            <a:chExt cx="3600087" cy="3380985"/>
          </a:xfrm>
        </p:grpSpPr>
        <p:grpSp>
          <p:nvGrpSpPr>
            <p:cNvPr id="440" name="Google Shape;440;p24"/>
            <p:cNvGrpSpPr/>
            <p:nvPr/>
          </p:nvGrpSpPr>
          <p:grpSpPr>
            <a:xfrm>
              <a:off x="9499025" y="268065"/>
              <a:ext cx="3600087" cy="3380985"/>
              <a:chOff x="9499025" y="268065"/>
              <a:chExt cx="3600087" cy="3380985"/>
            </a:xfrm>
          </p:grpSpPr>
          <p:sp>
            <p:nvSpPr>
              <p:cNvPr id="441" name="Google Shape;441;p24"/>
              <p:cNvSpPr/>
              <p:nvPr/>
            </p:nvSpPr>
            <p:spPr>
              <a:xfrm>
                <a:off x="10106442" y="268065"/>
                <a:ext cx="2992670" cy="300608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8E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cxnSp>
            <p:nvCxnSpPr>
              <p:cNvPr id="442" name="Google Shape;442;p24"/>
              <p:cNvCxnSpPr/>
              <p:nvPr/>
            </p:nvCxnSpPr>
            <p:spPr>
              <a:xfrm rot="-2915398">
                <a:off x="9348848" y="3085687"/>
                <a:ext cx="1194735" cy="138843"/>
              </a:xfrm>
              <a:prstGeom prst="straightConnector1">
                <a:avLst/>
              </a:prstGeom>
              <a:noFill/>
              <a:ln cap="rnd" cmpd="sng" w="66675">
                <a:solidFill>
                  <a:srgbClr val="021E45"/>
                </a:solidFill>
                <a:prstDash val="solid"/>
                <a:round/>
                <a:headEnd len="sm" w="sm" type="none"/>
                <a:tailEnd len="sm" w="sm" type="none"/>
              </a:ln>
            </p:spPr>
          </p:cxnSp>
        </p:grpSp>
        <p:sp>
          <p:nvSpPr>
            <p:cNvPr id="443" name="Google Shape;443;p24"/>
            <p:cNvSpPr txBox="1"/>
            <p:nvPr/>
          </p:nvSpPr>
          <p:spPr>
            <a:xfrm>
              <a:off x="11141272" y="431742"/>
              <a:ext cx="1061400" cy="666600"/>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grpSp>
      <p:sp>
        <p:nvSpPr>
          <p:cNvPr id="444" name="Google Shape;444;p24"/>
          <p:cNvSpPr txBox="1"/>
          <p:nvPr/>
        </p:nvSpPr>
        <p:spPr>
          <a:xfrm>
            <a:off x="8482996" y="3738311"/>
            <a:ext cx="2890200" cy="201090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Décrire les différents principes régissant le financement de l’adaptation climatique sensible au genre</a:t>
            </a:r>
            <a:endParaRPr b="0" i="0" sz="1400" u="none" cap="none" strike="noStrike">
              <a:solidFill>
                <a:srgbClr val="000000"/>
              </a:solidFill>
              <a:latin typeface="Arial"/>
              <a:ea typeface="Arial"/>
              <a:cs typeface="Arial"/>
              <a:sym typeface="Arial"/>
            </a:endParaRPr>
          </a:p>
        </p:txBody>
      </p:sp>
      <p:sp>
        <p:nvSpPr>
          <p:cNvPr id="445" name="Google Shape;445;p24"/>
          <p:cNvSpPr txBox="1"/>
          <p:nvPr/>
        </p:nvSpPr>
        <p:spPr>
          <a:xfrm>
            <a:off x="8536506" y="818334"/>
            <a:ext cx="2870521" cy="1453163"/>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Décrire les différents principes régissant le financement de l’adaptation climatique sensible au genre</a:t>
            </a:r>
            <a:endParaRPr b="0" i="0" sz="1400" u="none" cap="none" strike="noStrike">
              <a:solidFill>
                <a:srgbClr val="000000"/>
              </a:solidFill>
              <a:latin typeface="Arial"/>
              <a:ea typeface="Arial"/>
              <a:cs typeface="Arial"/>
              <a:sym typeface="Arial"/>
            </a:endParaRPr>
          </a:p>
        </p:txBody>
      </p:sp>
      <p:sp>
        <p:nvSpPr>
          <p:cNvPr id="446" name="Google Shape;446;p24"/>
          <p:cNvSpPr txBox="1"/>
          <p:nvPr/>
        </p:nvSpPr>
        <p:spPr>
          <a:xfrm>
            <a:off x="2432955" y="876638"/>
            <a:ext cx="2725831" cy="1576682"/>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Établir le lien entre le genre et le changement climatique ainsi que le financement climatique</a:t>
            </a:r>
            <a:endParaRPr b="0" i="0" sz="1400" u="none" cap="none" strike="noStrike">
              <a:solidFill>
                <a:srgbClr val="000000"/>
              </a:solidFill>
              <a:latin typeface="Arial"/>
              <a:ea typeface="Arial"/>
              <a:cs typeface="Arial"/>
              <a:sym typeface="Arial"/>
            </a:endParaRPr>
          </a:p>
        </p:txBody>
      </p:sp>
      <p:sp>
        <p:nvSpPr>
          <p:cNvPr id="447" name="Google Shape;447;p24"/>
          <p:cNvSpPr/>
          <p:nvPr/>
        </p:nvSpPr>
        <p:spPr>
          <a:xfrm rot="-2222079">
            <a:off x="5735650" y="1831950"/>
            <a:ext cx="2567180" cy="2450038"/>
          </a:xfrm>
          <a:custGeom>
            <a:rect b="b" l="l" r="r" t="t"/>
            <a:pathLst>
              <a:path extrusionOk="0" h="2950416" w="3109793">
                <a:moveTo>
                  <a:pt x="0" y="0"/>
                </a:moveTo>
                <a:lnTo>
                  <a:pt x="3109793" y="0"/>
                </a:lnTo>
                <a:lnTo>
                  <a:pt x="3109793" y="2950416"/>
                </a:lnTo>
                <a:lnTo>
                  <a:pt x="0" y="29504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8" name="Google Shape;448;p24"/>
          <p:cNvSpPr txBox="1"/>
          <p:nvPr>
            <p:ph type="title"/>
          </p:nvPr>
        </p:nvSpPr>
        <p:spPr>
          <a:xfrm>
            <a:off x="198206" y="4009236"/>
            <a:ext cx="5039061" cy="83803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sz="4000">
                <a:solidFill>
                  <a:srgbClr val="0F6C83"/>
                </a:solidFill>
                <a:latin typeface="Arial"/>
                <a:ea typeface="Arial"/>
                <a:cs typeface="Arial"/>
                <a:sym typeface="Arial"/>
                <a:extLst>
                  <a:ext uri="http://customooxmlschemas.google.com/">
                    <go:slidesCustomData xmlns:go="http://customooxmlschemas.google.com/" textRoundtripDataId="12"/>
                  </a:ext>
                </a:extLst>
              </a:rPr>
              <a:t>Objectifs </a:t>
            </a:r>
            <a:endParaRPr b="1" sz="4000">
              <a:solidFill>
                <a:srgbClr val="0F6C83"/>
              </a:solidFill>
              <a:latin typeface="Arial"/>
              <a:ea typeface="Arial"/>
              <a:cs typeface="Arial"/>
              <a:sym typeface="Arial"/>
            </a:endParaRPr>
          </a:p>
        </p:txBody>
      </p:sp>
      <p:pic>
        <p:nvPicPr>
          <p:cNvPr id="449" name="Google Shape;449;p24"/>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grpSp>
        <p:nvGrpSpPr>
          <p:cNvPr id="450" name="Google Shape;450;p24"/>
          <p:cNvGrpSpPr/>
          <p:nvPr/>
        </p:nvGrpSpPr>
        <p:grpSpPr>
          <a:xfrm>
            <a:off x="8536506" y="6275134"/>
            <a:ext cx="3311957" cy="582866"/>
            <a:chOff x="8596525" y="6049452"/>
            <a:chExt cx="3311957" cy="582866"/>
          </a:xfrm>
        </p:grpSpPr>
        <p:grpSp>
          <p:nvGrpSpPr>
            <p:cNvPr id="451" name="Google Shape;451;p24"/>
            <p:cNvGrpSpPr/>
            <p:nvPr/>
          </p:nvGrpSpPr>
          <p:grpSpPr>
            <a:xfrm>
              <a:off x="8596525" y="6049452"/>
              <a:ext cx="2275048" cy="582866"/>
              <a:chOff x="2995571" y="4446283"/>
              <a:chExt cx="3220513" cy="825093"/>
            </a:xfrm>
          </p:grpSpPr>
          <p:sp>
            <p:nvSpPr>
              <p:cNvPr id="452" name="Google Shape;452;p24"/>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453" name="Google Shape;453;p24"/>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454" name="Google Shape;454;p24"/>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455" name="Google Shape;455;p24"/>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9" name="Shape 459"/>
        <p:cNvGrpSpPr/>
        <p:nvPr/>
      </p:nvGrpSpPr>
      <p:grpSpPr>
        <a:xfrm>
          <a:off x="0" y="0"/>
          <a:ext cx="0" cy="0"/>
          <a:chOff x="0" y="0"/>
          <a:chExt cx="0" cy="0"/>
        </a:xfrm>
      </p:grpSpPr>
      <p:grpSp>
        <p:nvGrpSpPr>
          <p:cNvPr id="460" name="Google Shape;460;p25"/>
          <p:cNvGrpSpPr/>
          <p:nvPr/>
        </p:nvGrpSpPr>
        <p:grpSpPr>
          <a:xfrm>
            <a:off x="7253253" y="423378"/>
            <a:ext cx="2755359" cy="2693900"/>
            <a:chOff x="7617930" y="363507"/>
            <a:chExt cx="2755359" cy="2693900"/>
          </a:xfrm>
        </p:grpSpPr>
        <p:sp>
          <p:nvSpPr>
            <p:cNvPr id="461" name="Google Shape;461;p25"/>
            <p:cNvSpPr/>
            <p:nvPr/>
          </p:nvSpPr>
          <p:spPr>
            <a:xfrm>
              <a:off x="7717456" y="363507"/>
              <a:ext cx="2655833" cy="26939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8E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cxnSp>
          <p:nvCxnSpPr>
            <p:cNvPr id="462" name="Google Shape;462;p25"/>
            <p:cNvCxnSpPr/>
            <p:nvPr/>
          </p:nvCxnSpPr>
          <p:spPr>
            <a:xfrm rot="-2915398">
              <a:off x="7540151" y="2660268"/>
              <a:ext cx="459473" cy="0"/>
            </a:xfrm>
            <a:prstGeom prst="straightConnector1">
              <a:avLst/>
            </a:prstGeom>
            <a:noFill/>
            <a:ln cap="rnd" cmpd="sng" w="63500">
              <a:solidFill>
                <a:srgbClr val="021E45"/>
              </a:solidFill>
              <a:prstDash val="solid"/>
              <a:round/>
              <a:headEnd len="sm" w="sm" type="none"/>
              <a:tailEnd len="sm" w="sm" type="none"/>
            </a:ln>
          </p:spPr>
        </p:cxnSp>
        <p:sp>
          <p:nvSpPr>
            <p:cNvPr id="463" name="Google Shape;463;p25"/>
            <p:cNvSpPr txBox="1"/>
            <p:nvPr/>
          </p:nvSpPr>
          <p:spPr>
            <a:xfrm>
              <a:off x="8062317" y="825704"/>
              <a:ext cx="2166600" cy="17727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1800"/>
                <a:buFont typeface="Arial"/>
                <a:buNone/>
              </a:pPr>
              <a:r>
                <a:rPr b="0" i="0" lang="en-US" sz="1600" u="none" cap="none" strike="noStrike">
                  <a:solidFill>
                    <a:schemeClr val="lt1"/>
                  </a:solidFill>
                  <a:latin typeface="Arial"/>
                  <a:ea typeface="Arial"/>
                  <a:cs typeface="Arial"/>
                  <a:sym typeface="Arial"/>
                </a:rPr>
                <a:t>Les taux de mortalité des femmes et des enfants sont 14 fois plus élevés que ceux des hommes lors de catastrophes naturelles (National Institutes of Health).</a:t>
              </a:r>
              <a:endParaRPr b="0" i="0" sz="1600" u="none" cap="none" strike="noStrike">
                <a:solidFill>
                  <a:srgbClr val="000000"/>
                </a:solidFill>
                <a:latin typeface="Arial"/>
                <a:ea typeface="Arial"/>
                <a:cs typeface="Arial"/>
                <a:sym typeface="Arial"/>
              </a:endParaRPr>
            </a:p>
          </p:txBody>
        </p:sp>
      </p:grpSp>
      <p:grpSp>
        <p:nvGrpSpPr>
          <p:cNvPr id="464" name="Google Shape;464;p25"/>
          <p:cNvGrpSpPr/>
          <p:nvPr/>
        </p:nvGrpSpPr>
        <p:grpSpPr>
          <a:xfrm>
            <a:off x="7855262" y="2500805"/>
            <a:ext cx="4129846" cy="2954858"/>
            <a:chOff x="7855262" y="2761763"/>
            <a:chExt cx="3868909" cy="2693900"/>
          </a:xfrm>
        </p:grpSpPr>
        <p:sp>
          <p:nvSpPr>
            <p:cNvPr id="465" name="Google Shape;465;p25"/>
            <p:cNvSpPr/>
            <p:nvPr/>
          </p:nvSpPr>
          <p:spPr>
            <a:xfrm>
              <a:off x="8968811" y="2761763"/>
              <a:ext cx="2755360" cy="269390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3989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cxnSp>
          <p:nvCxnSpPr>
            <p:cNvPr id="466" name="Google Shape;466;p25"/>
            <p:cNvCxnSpPr/>
            <p:nvPr/>
          </p:nvCxnSpPr>
          <p:spPr>
            <a:xfrm>
              <a:off x="7855262" y="3719984"/>
              <a:ext cx="1235677" cy="463"/>
            </a:xfrm>
            <a:prstGeom prst="straightConnector1">
              <a:avLst/>
            </a:prstGeom>
            <a:noFill/>
            <a:ln cap="rnd" cmpd="sng" w="63500">
              <a:solidFill>
                <a:srgbClr val="021E45"/>
              </a:solidFill>
              <a:prstDash val="solid"/>
              <a:round/>
              <a:headEnd len="sm" w="sm" type="none"/>
              <a:tailEnd len="sm" w="sm" type="none"/>
            </a:ln>
          </p:spPr>
        </p:cxnSp>
        <p:sp>
          <p:nvSpPr>
            <p:cNvPr id="467" name="Google Shape;467;p25"/>
            <p:cNvSpPr txBox="1"/>
            <p:nvPr/>
          </p:nvSpPr>
          <p:spPr>
            <a:xfrm>
              <a:off x="9359261" y="3193490"/>
              <a:ext cx="2248115" cy="1938992"/>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1800"/>
                <a:buFont typeface="Arial"/>
                <a:buNone/>
              </a:pPr>
              <a:r>
                <a:rPr b="0" i="0" lang="en-US" sz="1400" u="none" cap="none" strike="noStrike">
                  <a:solidFill>
                    <a:schemeClr val="lt1"/>
                  </a:solidFill>
                  <a:latin typeface="Arial"/>
                  <a:ea typeface="Arial"/>
                  <a:cs typeface="Arial"/>
                  <a:sym typeface="Arial"/>
                </a:rPr>
                <a:t>Les femmes sont responsables de 80 % de la production alimentaire dans les pays en développement, mais elles possèdent rarement la terre qu'elles exploitent, en bénéficient rarement de la sécurité foncière et ont leur mot à dire sur celle-ci.</a:t>
              </a:r>
              <a:endParaRPr b="0" i="0" sz="1400" u="none" cap="none" strike="noStrike">
                <a:solidFill>
                  <a:srgbClr val="000000"/>
                </a:solidFill>
                <a:latin typeface="Arial"/>
                <a:ea typeface="Arial"/>
                <a:cs typeface="Arial"/>
                <a:sym typeface="Arial"/>
              </a:endParaRPr>
            </a:p>
          </p:txBody>
        </p:sp>
      </p:grpSp>
      <p:grpSp>
        <p:nvGrpSpPr>
          <p:cNvPr id="468" name="Google Shape;468;p25"/>
          <p:cNvGrpSpPr/>
          <p:nvPr/>
        </p:nvGrpSpPr>
        <p:grpSpPr>
          <a:xfrm>
            <a:off x="884881" y="2338499"/>
            <a:ext cx="4132338" cy="2854636"/>
            <a:chOff x="1204501" y="2500805"/>
            <a:chExt cx="3812717" cy="2627013"/>
          </a:xfrm>
        </p:grpSpPr>
        <p:cxnSp>
          <p:nvCxnSpPr>
            <p:cNvPr id="469" name="Google Shape;469;p25"/>
            <p:cNvCxnSpPr/>
            <p:nvPr/>
          </p:nvCxnSpPr>
          <p:spPr>
            <a:xfrm rot="-1180">
              <a:off x="3669966" y="3720216"/>
              <a:ext cx="1347248" cy="22536"/>
            </a:xfrm>
            <a:prstGeom prst="straightConnector1">
              <a:avLst/>
            </a:prstGeom>
            <a:noFill/>
            <a:ln cap="rnd" cmpd="sng" w="63500">
              <a:solidFill>
                <a:srgbClr val="021E45"/>
              </a:solidFill>
              <a:prstDash val="solid"/>
              <a:round/>
              <a:headEnd len="sm" w="sm" type="none"/>
              <a:tailEnd len="sm" w="sm" type="none"/>
            </a:ln>
          </p:spPr>
        </p:cxnSp>
        <p:sp>
          <p:nvSpPr>
            <p:cNvPr id="470" name="Google Shape;470;p25"/>
            <p:cNvSpPr/>
            <p:nvPr/>
          </p:nvSpPr>
          <p:spPr>
            <a:xfrm>
              <a:off x="1204501" y="2500805"/>
              <a:ext cx="2755360" cy="2627013"/>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8E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71" name="Google Shape;471;p25"/>
            <p:cNvSpPr txBox="1"/>
            <p:nvPr/>
          </p:nvSpPr>
          <p:spPr>
            <a:xfrm>
              <a:off x="1476577" y="3031644"/>
              <a:ext cx="2443106" cy="17727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1800"/>
                <a:buFont typeface="Arial"/>
                <a:buNone/>
              </a:pPr>
              <a:r>
                <a:rPr b="0" i="0" lang="en-US" sz="1600" u="none" cap="none" strike="noStrike">
                  <a:solidFill>
                    <a:schemeClr val="lt1"/>
                  </a:solidFill>
                  <a:latin typeface="Arial"/>
                  <a:ea typeface="Arial"/>
                  <a:cs typeface="Arial"/>
                  <a:sym typeface="Arial"/>
                </a:rPr>
                <a:t>70 % des études sur le changement climatique et la santé indiquent que les femmes sont plus touchées par « les impacts sanitaires associés au changement climatique que les hommes ».</a:t>
              </a:r>
              <a:endParaRPr b="0" i="0" sz="1600" u="none" cap="none" strike="noStrike">
                <a:solidFill>
                  <a:srgbClr val="000000"/>
                </a:solidFill>
                <a:latin typeface="Arial"/>
                <a:ea typeface="Arial"/>
                <a:cs typeface="Arial"/>
                <a:sym typeface="Arial"/>
              </a:endParaRPr>
            </a:p>
          </p:txBody>
        </p:sp>
      </p:grpSp>
      <p:grpSp>
        <p:nvGrpSpPr>
          <p:cNvPr id="472" name="Google Shape;472;p25"/>
          <p:cNvGrpSpPr/>
          <p:nvPr/>
        </p:nvGrpSpPr>
        <p:grpSpPr>
          <a:xfrm>
            <a:off x="3014168" y="4477562"/>
            <a:ext cx="2675093" cy="2521433"/>
            <a:chOff x="2916194" y="4477562"/>
            <a:chExt cx="2675093" cy="2521433"/>
          </a:xfrm>
        </p:grpSpPr>
        <p:cxnSp>
          <p:nvCxnSpPr>
            <p:cNvPr id="473" name="Google Shape;473;p25"/>
            <p:cNvCxnSpPr/>
            <p:nvPr/>
          </p:nvCxnSpPr>
          <p:spPr>
            <a:xfrm rot="-2915398">
              <a:off x="4791748" y="4692611"/>
              <a:ext cx="616708" cy="95791"/>
            </a:xfrm>
            <a:prstGeom prst="straightConnector1">
              <a:avLst/>
            </a:prstGeom>
            <a:noFill/>
            <a:ln cap="rnd" cmpd="sng" w="63500">
              <a:solidFill>
                <a:srgbClr val="021E45"/>
              </a:solidFill>
              <a:prstDash val="solid"/>
              <a:round/>
              <a:headEnd len="sm" w="sm" type="none"/>
              <a:tailEnd len="sm" w="sm" type="none"/>
            </a:ln>
          </p:spPr>
        </p:cxnSp>
        <p:sp>
          <p:nvSpPr>
            <p:cNvPr id="474" name="Google Shape;474;p25"/>
            <p:cNvSpPr/>
            <p:nvPr/>
          </p:nvSpPr>
          <p:spPr>
            <a:xfrm>
              <a:off x="2916194" y="4488735"/>
              <a:ext cx="2675093" cy="251026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3989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75" name="Google Shape;475;p25"/>
            <p:cNvSpPr txBox="1"/>
            <p:nvPr/>
          </p:nvSpPr>
          <p:spPr>
            <a:xfrm>
              <a:off x="3204743" y="4928364"/>
              <a:ext cx="2247226" cy="17727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1800"/>
                <a:buFont typeface="Arial"/>
                <a:buNone/>
              </a:pPr>
              <a:r>
                <a:rPr b="0" i="0" lang="en-US" sz="1600" u="none" cap="none" strike="noStrike">
                  <a:solidFill>
                    <a:schemeClr val="lt1"/>
                  </a:solidFill>
                  <a:latin typeface="Arial"/>
                  <a:ea typeface="Arial"/>
                  <a:cs typeface="Arial"/>
                  <a:sym typeface="Arial"/>
                </a:rPr>
                <a:t>Il est généralement admis que les risques les plus graves concernent les femmes autochtones et afro-descendantes, les femmes âgées et celles vivant en zone rurale.</a:t>
              </a:r>
              <a:endParaRPr b="0" i="0" sz="1600" u="none" cap="none" strike="noStrike">
                <a:solidFill>
                  <a:srgbClr val="000000"/>
                </a:solidFill>
                <a:latin typeface="Arial"/>
                <a:ea typeface="Arial"/>
                <a:cs typeface="Arial"/>
                <a:sym typeface="Arial"/>
              </a:endParaRPr>
            </a:p>
          </p:txBody>
        </p:sp>
      </p:grpSp>
      <p:grpSp>
        <p:nvGrpSpPr>
          <p:cNvPr id="476" name="Google Shape;476;p25"/>
          <p:cNvGrpSpPr/>
          <p:nvPr/>
        </p:nvGrpSpPr>
        <p:grpSpPr>
          <a:xfrm>
            <a:off x="6999849" y="4594500"/>
            <a:ext cx="2675134" cy="2383621"/>
            <a:chOff x="6999849" y="4594500"/>
            <a:chExt cx="2675134" cy="2383621"/>
          </a:xfrm>
        </p:grpSpPr>
        <p:cxnSp>
          <p:nvCxnSpPr>
            <p:cNvPr id="477" name="Google Shape;477;p25"/>
            <p:cNvCxnSpPr/>
            <p:nvPr/>
          </p:nvCxnSpPr>
          <p:spPr>
            <a:xfrm rot="3137049">
              <a:off x="7459492" y="4815140"/>
              <a:ext cx="557839" cy="0"/>
            </a:xfrm>
            <a:prstGeom prst="straightConnector1">
              <a:avLst/>
            </a:prstGeom>
            <a:noFill/>
            <a:ln cap="rnd" cmpd="sng" w="63500">
              <a:solidFill>
                <a:srgbClr val="021E45"/>
              </a:solidFill>
              <a:prstDash val="solid"/>
              <a:round/>
              <a:headEnd len="sm" w="sm" type="none"/>
              <a:tailEnd len="sm" w="sm" type="none"/>
            </a:ln>
          </p:spPr>
        </p:cxnSp>
        <p:sp>
          <p:nvSpPr>
            <p:cNvPr id="478" name="Google Shape;478;p25"/>
            <p:cNvSpPr/>
            <p:nvPr/>
          </p:nvSpPr>
          <p:spPr>
            <a:xfrm>
              <a:off x="6999849" y="4660310"/>
              <a:ext cx="2675093" cy="2317811"/>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9E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79" name="Google Shape;479;p25"/>
            <p:cNvSpPr txBox="1"/>
            <p:nvPr/>
          </p:nvSpPr>
          <p:spPr>
            <a:xfrm>
              <a:off x="7343083" y="5081693"/>
              <a:ext cx="2331900" cy="1551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1800"/>
                <a:buFont typeface="Arial"/>
                <a:buNone/>
              </a:pPr>
              <a:r>
                <a:rPr b="0" i="0" lang="en-US" sz="1600" u="none" cap="none" strike="noStrike">
                  <a:solidFill>
                    <a:schemeClr val="lt1"/>
                  </a:solidFill>
                  <a:latin typeface="Arial"/>
                  <a:ea typeface="Arial"/>
                  <a:cs typeface="Arial"/>
                  <a:sym typeface="Arial"/>
                </a:rPr>
                <a:t>Women responsible for up to 80% of food production in developing countries yet rarely own/have tenure security/ have a say over the land they are working</a:t>
              </a:r>
              <a:endParaRPr b="0" i="0" sz="1600" u="none" cap="none" strike="noStrike">
                <a:solidFill>
                  <a:schemeClr val="lt1"/>
                </a:solidFill>
                <a:latin typeface="Arial"/>
                <a:ea typeface="Arial"/>
                <a:cs typeface="Arial"/>
                <a:sym typeface="Arial"/>
              </a:endParaRPr>
            </a:p>
          </p:txBody>
        </p:sp>
      </p:grpSp>
      <p:grpSp>
        <p:nvGrpSpPr>
          <p:cNvPr id="480" name="Google Shape;480;p25"/>
          <p:cNvGrpSpPr/>
          <p:nvPr/>
        </p:nvGrpSpPr>
        <p:grpSpPr>
          <a:xfrm>
            <a:off x="2962996" y="450032"/>
            <a:ext cx="2647767" cy="2552572"/>
            <a:chOff x="2690853" y="56591"/>
            <a:chExt cx="2647767" cy="2552572"/>
          </a:xfrm>
        </p:grpSpPr>
        <p:cxnSp>
          <p:nvCxnSpPr>
            <p:cNvPr id="481" name="Google Shape;481;p25"/>
            <p:cNvCxnSpPr/>
            <p:nvPr/>
          </p:nvCxnSpPr>
          <p:spPr>
            <a:xfrm rot="3137049">
              <a:off x="4756976" y="2161940"/>
              <a:ext cx="557839" cy="0"/>
            </a:xfrm>
            <a:prstGeom prst="straightConnector1">
              <a:avLst/>
            </a:prstGeom>
            <a:noFill/>
            <a:ln cap="rnd" cmpd="sng" w="63500">
              <a:solidFill>
                <a:srgbClr val="021E45"/>
              </a:solidFill>
              <a:prstDash val="solid"/>
              <a:round/>
              <a:headEnd len="sm" w="sm" type="none"/>
              <a:tailEnd len="sm" w="sm" type="none"/>
            </a:ln>
          </p:spPr>
        </p:cxnSp>
        <p:sp>
          <p:nvSpPr>
            <p:cNvPr id="482" name="Google Shape;482;p25"/>
            <p:cNvSpPr/>
            <p:nvPr/>
          </p:nvSpPr>
          <p:spPr>
            <a:xfrm>
              <a:off x="2690853" y="56591"/>
              <a:ext cx="2647767" cy="2552572"/>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3989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83" name="Google Shape;483;p25"/>
            <p:cNvSpPr txBox="1"/>
            <p:nvPr/>
          </p:nvSpPr>
          <p:spPr>
            <a:xfrm>
              <a:off x="3029634" y="464653"/>
              <a:ext cx="2075400" cy="177279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1800"/>
                <a:buFont typeface="Arial"/>
                <a:buNone/>
              </a:pPr>
              <a:r>
                <a:rPr b="0" i="0" lang="en-US" sz="1600" u="none" cap="none" strike="noStrike">
                  <a:solidFill>
                    <a:schemeClr val="lt1"/>
                  </a:solidFill>
                  <a:latin typeface="Arial"/>
                  <a:ea typeface="Arial"/>
                  <a:cs typeface="Arial"/>
                  <a:sym typeface="Arial"/>
                </a:rPr>
                <a:t>2008 à 2021 - 30,5 millions de personnes déplacées par des catastrophes liées aux conditions météorologiques, dont 80 % sont des femmes (PNUE)</a:t>
              </a:r>
              <a:endParaRPr b="0" i="0" sz="1600" u="none" cap="none" strike="noStrike">
                <a:solidFill>
                  <a:srgbClr val="000000"/>
                </a:solidFill>
                <a:latin typeface="Arial"/>
                <a:ea typeface="Arial"/>
                <a:cs typeface="Arial"/>
                <a:sym typeface="Arial"/>
              </a:endParaRPr>
            </a:p>
          </p:txBody>
        </p:sp>
      </p:grpSp>
      <p:sp>
        <p:nvSpPr>
          <p:cNvPr id="484" name="Google Shape;484;p25"/>
          <p:cNvSpPr txBox="1"/>
          <p:nvPr>
            <p:ph type="title"/>
          </p:nvPr>
        </p:nvSpPr>
        <p:spPr>
          <a:xfrm>
            <a:off x="0" y="174430"/>
            <a:ext cx="12137900" cy="61262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b="1" lang="en-US" sz="4000">
                <a:solidFill>
                  <a:srgbClr val="126580"/>
                </a:solidFill>
                <a:latin typeface="Arial"/>
                <a:ea typeface="Arial"/>
                <a:cs typeface="Arial"/>
                <a:sym typeface="Arial"/>
              </a:rPr>
              <a:t>Pourquoi le genre est important en matière de climat ? </a:t>
            </a:r>
            <a:endParaRPr b="1" sz="4000">
              <a:solidFill>
                <a:srgbClr val="126580"/>
              </a:solidFill>
              <a:latin typeface="Arial"/>
              <a:ea typeface="Arial"/>
              <a:cs typeface="Arial"/>
              <a:sym typeface="Arial"/>
            </a:endParaRPr>
          </a:p>
        </p:txBody>
      </p:sp>
      <p:sp>
        <p:nvSpPr>
          <p:cNvPr id="485" name="Google Shape;485;p25"/>
          <p:cNvSpPr/>
          <p:nvPr/>
        </p:nvSpPr>
        <p:spPr>
          <a:xfrm>
            <a:off x="5080556" y="2258540"/>
            <a:ext cx="2749924" cy="287337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B5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86" name="Google Shape;486;p25"/>
          <p:cNvSpPr txBox="1"/>
          <p:nvPr/>
        </p:nvSpPr>
        <p:spPr>
          <a:xfrm>
            <a:off x="4909964" y="3555416"/>
            <a:ext cx="3180600" cy="354000"/>
          </a:xfrm>
          <a:prstGeom prst="rect">
            <a:avLst/>
          </a:prstGeom>
          <a:noFill/>
          <a:ln>
            <a:noFill/>
          </a:ln>
        </p:spPr>
        <p:txBody>
          <a:bodyPr anchorCtr="0" anchor="t" bIns="0" lIns="0" spcFirstLastPara="1" rIns="0" wrap="square" tIns="0">
            <a:spAutoFit/>
          </a:bodyPr>
          <a:lstStyle/>
          <a:p>
            <a:pPr indent="0" lvl="0" marL="0" marR="0" rtl="0" algn="ctr">
              <a:lnSpc>
                <a:spcPct val="119988"/>
              </a:lnSpc>
              <a:spcBef>
                <a:spcPts val="0"/>
              </a:spcBef>
              <a:spcAft>
                <a:spcPts val="0"/>
              </a:spcAft>
              <a:buClr>
                <a:srgbClr val="000000"/>
              </a:buClr>
              <a:buSzPts val="2000"/>
              <a:buFont typeface="Arial"/>
              <a:buNone/>
            </a:pPr>
            <a:r>
              <a:rPr b="1" i="0" lang="en-US" sz="2300" u="none" cap="none" strike="noStrike">
                <a:solidFill>
                  <a:schemeClr val="lt1"/>
                </a:solidFill>
                <a:latin typeface="Arial"/>
                <a:ea typeface="Arial"/>
                <a:cs typeface="Arial"/>
                <a:sym typeface="Arial"/>
              </a:rPr>
              <a:t>6 Considerations</a:t>
            </a:r>
            <a:endParaRPr b="1" i="0" sz="2300" u="none" cap="none" strike="noStrike">
              <a:solidFill>
                <a:schemeClr val="lt1"/>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7"/>
          <p:cNvSpPr txBox="1"/>
          <p:nvPr>
            <p:ph type="title"/>
          </p:nvPr>
        </p:nvSpPr>
        <p:spPr>
          <a:xfrm>
            <a:off x="2008422" y="426870"/>
            <a:ext cx="10412184" cy="78990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F6C83"/>
              </a:buClr>
              <a:buSzPts val="2400"/>
              <a:buFont typeface="Arial"/>
              <a:buNone/>
            </a:pPr>
            <a:r>
              <a:rPr b="1" lang="en-US" sz="4000">
                <a:solidFill>
                  <a:srgbClr val="126580"/>
                </a:solidFill>
                <a:latin typeface="Arial"/>
                <a:ea typeface="Arial"/>
                <a:cs typeface="Arial"/>
                <a:sym typeface="Arial"/>
              </a:rPr>
              <a:t>Pourquoi le Genre est important dans le Financement de l’Adaptation au Changement Climatique ?</a:t>
            </a:r>
            <a:endParaRPr b="1" sz="4000">
              <a:solidFill>
                <a:srgbClr val="126580"/>
              </a:solidFill>
              <a:latin typeface="Arial"/>
              <a:ea typeface="Arial"/>
              <a:cs typeface="Arial"/>
              <a:sym typeface="Arial"/>
            </a:endParaRPr>
          </a:p>
        </p:txBody>
      </p:sp>
      <p:grpSp>
        <p:nvGrpSpPr>
          <p:cNvPr id="492" name="Google Shape;492;p27"/>
          <p:cNvGrpSpPr/>
          <p:nvPr/>
        </p:nvGrpSpPr>
        <p:grpSpPr>
          <a:xfrm>
            <a:off x="6439202" y="1592399"/>
            <a:ext cx="4513080" cy="4521740"/>
            <a:chOff x="1251647" y="1242311"/>
            <a:chExt cx="2353627" cy="4471215"/>
          </a:xfrm>
        </p:grpSpPr>
        <p:sp>
          <p:nvSpPr>
            <p:cNvPr id="493" name="Google Shape;493;p27"/>
            <p:cNvSpPr/>
            <p:nvPr/>
          </p:nvSpPr>
          <p:spPr>
            <a:xfrm rot="-5400000">
              <a:off x="843528" y="1650430"/>
              <a:ext cx="2440830" cy="1624591"/>
            </a:xfrm>
            <a:custGeom>
              <a:rect b="b" l="l" r="r" t="t"/>
              <a:pathLst>
                <a:path extrusionOk="0" h="2296042" w="3449634">
                  <a:moveTo>
                    <a:pt x="0" y="0"/>
                  </a:moveTo>
                  <a:lnTo>
                    <a:pt x="1724817" y="2296042"/>
                  </a:lnTo>
                  <a:lnTo>
                    <a:pt x="3449634" y="0"/>
                  </a:lnTo>
                  <a:close/>
                </a:path>
              </a:pathLst>
            </a:custGeom>
            <a:solidFill>
              <a:srgbClr val="204C6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94" name="Google Shape;494;p27"/>
            <p:cNvSpPr/>
            <p:nvPr/>
          </p:nvSpPr>
          <p:spPr>
            <a:xfrm>
              <a:off x="1251647" y="2248956"/>
              <a:ext cx="2353627" cy="3406723"/>
            </a:xfrm>
            <a:custGeom>
              <a:rect b="b" l="l" r="r" t="t"/>
              <a:pathLst>
                <a:path extrusionOk="0" h="2762271" w="3130550">
                  <a:moveTo>
                    <a:pt x="0" y="552450"/>
                  </a:moveTo>
                  <a:lnTo>
                    <a:pt x="0" y="2762271"/>
                  </a:lnTo>
                  <a:lnTo>
                    <a:pt x="3130550" y="2762271"/>
                  </a:lnTo>
                  <a:lnTo>
                    <a:pt x="3130550" y="0"/>
                  </a:ln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95" name="Google Shape;495;p27"/>
            <p:cNvSpPr txBox="1"/>
            <p:nvPr/>
          </p:nvSpPr>
          <p:spPr>
            <a:xfrm>
              <a:off x="1297491" y="2852752"/>
              <a:ext cx="2307783" cy="28607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100"/>
                <a:buFont typeface="Arial"/>
                <a:buNone/>
              </a:pPr>
              <a:r>
                <a:rPr b="0" i="0" lang="en-US" sz="2200" u="none" cap="none" strike="noStrike">
                  <a:solidFill>
                    <a:schemeClr val="lt1"/>
                  </a:solidFill>
                  <a:latin typeface="Arial"/>
                  <a:ea typeface="Arial"/>
                  <a:cs typeface="Arial"/>
                  <a:sym typeface="Arial"/>
                </a:rPr>
                <a:t>Sans une approche sensible au genre, les instruments de financement climatique qui financent l’adaptation en Afrique peuvent exacerber les tendances actuelles discriminatoires à l’égard des femmes</a:t>
              </a:r>
              <a:endParaRPr/>
            </a:p>
            <a:p>
              <a:pPr indent="0" lvl="0" marL="0" marR="0" rtl="0" algn="l">
                <a:lnSpc>
                  <a:spcPct val="100000"/>
                </a:lnSpc>
                <a:spcBef>
                  <a:spcPts val="0"/>
                </a:spcBef>
                <a:spcAft>
                  <a:spcPts val="0"/>
                </a:spcAft>
                <a:buClr>
                  <a:srgbClr val="000000"/>
                </a:buClr>
                <a:buSzPts val="21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1600" u="none" cap="none" strike="noStrike">
                  <a:solidFill>
                    <a:schemeClr val="lt1"/>
                  </a:solidFill>
                  <a:latin typeface="Arial"/>
                  <a:ea typeface="Arial"/>
                  <a:cs typeface="Arial"/>
                  <a:sym typeface="Arial"/>
                </a:rPr>
                <a:t>ODI and HBF 2022 www.climatefundsupdate.org</a:t>
              </a:r>
              <a:endParaRPr b="0" i="0" sz="1600" u="none" cap="none" strike="noStrike">
                <a:solidFill>
                  <a:srgbClr val="000000"/>
                </a:solidFill>
                <a:latin typeface="Arial"/>
                <a:ea typeface="Arial"/>
                <a:cs typeface="Arial"/>
                <a:sym typeface="Arial"/>
              </a:endParaRPr>
            </a:p>
          </p:txBody>
        </p:sp>
      </p:grpSp>
      <p:grpSp>
        <p:nvGrpSpPr>
          <p:cNvPr id="496" name="Google Shape;496;p27"/>
          <p:cNvGrpSpPr/>
          <p:nvPr/>
        </p:nvGrpSpPr>
        <p:grpSpPr>
          <a:xfrm>
            <a:off x="1418953" y="1642199"/>
            <a:ext cx="4513008" cy="4413369"/>
            <a:chOff x="1251647" y="1242311"/>
            <a:chExt cx="2353627" cy="4413369"/>
          </a:xfrm>
        </p:grpSpPr>
        <p:sp>
          <p:nvSpPr>
            <p:cNvPr id="497" name="Google Shape;497;p27"/>
            <p:cNvSpPr/>
            <p:nvPr/>
          </p:nvSpPr>
          <p:spPr>
            <a:xfrm rot="-5400000">
              <a:off x="843528" y="1650430"/>
              <a:ext cx="2440830" cy="1624591"/>
            </a:xfrm>
            <a:custGeom>
              <a:rect b="b" l="l" r="r" t="t"/>
              <a:pathLst>
                <a:path extrusionOk="0" h="2296042" w="3449634">
                  <a:moveTo>
                    <a:pt x="0" y="0"/>
                  </a:moveTo>
                  <a:lnTo>
                    <a:pt x="1724817" y="2296042"/>
                  </a:lnTo>
                  <a:lnTo>
                    <a:pt x="3449634" y="0"/>
                  </a:lnTo>
                  <a:close/>
                </a:path>
              </a:pathLst>
            </a:custGeom>
            <a:solidFill>
              <a:srgbClr val="204C6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98" name="Google Shape;498;p27"/>
            <p:cNvSpPr/>
            <p:nvPr/>
          </p:nvSpPr>
          <p:spPr>
            <a:xfrm>
              <a:off x="1251647" y="2248956"/>
              <a:ext cx="2353627" cy="3406723"/>
            </a:xfrm>
            <a:custGeom>
              <a:rect b="b" l="l" r="r" t="t"/>
              <a:pathLst>
                <a:path extrusionOk="0" h="2762271" w="3130550">
                  <a:moveTo>
                    <a:pt x="0" y="552450"/>
                  </a:moveTo>
                  <a:lnTo>
                    <a:pt x="0" y="2762271"/>
                  </a:lnTo>
                  <a:lnTo>
                    <a:pt x="3130550" y="2762271"/>
                  </a:lnTo>
                  <a:lnTo>
                    <a:pt x="3130550" y="0"/>
                  </a:ln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594A6"/>
                </a:solidFill>
                <a:latin typeface="Lato"/>
                <a:ea typeface="Lato"/>
                <a:cs typeface="Lato"/>
                <a:sym typeface="Lato"/>
              </a:endParaRPr>
            </a:p>
          </p:txBody>
        </p:sp>
        <p:sp>
          <p:nvSpPr>
            <p:cNvPr id="499" name="Google Shape;499;p27"/>
            <p:cNvSpPr txBox="1"/>
            <p:nvPr/>
          </p:nvSpPr>
          <p:spPr>
            <a:xfrm>
              <a:off x="1312173" y="2982812"/>
              <a:ext cx="2186700" cy="135421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100"/>
                <a:buFont typeface="Arial"/>
                <a:buNone/>
              </a:pPr>
              <a:r>
                <a:rPr b="0" i="0" lang="en-US" sz="2200" u="none" cap="none" strike="noStrike">
                  <a:solidFill>
                    <a:schemeClr val="lt1"/>
                  </a:solidFill>
                  <a:latin typeface="Arial"/>
                  <a:ea typeface="Arial"/>
                  <a:cs typeface="Arial"/>
                  <a:sym typeface="Arial"/>
                </a:rPr>
                <a:t>Un financement climatique qui ne tient pas compte du genre peut involontairement renforcer les vulnérabilités.</a:t>
              </a:r>
              <a:endParaRPr b="0" i="0" sz="2200" u="none" cap="none" strike="noStrike">
                <a:solidFill>
                  <a:srgbClr val="000000"/>
                </a:solidFill>
                <a:latin typeface="Arial"/>
                <a:ea typeface="Arial"/>
                <a:cs typeface="Arial"/>
                <a:sym typeface="Arial"/>
              </a:endParaRPr>
            </a:p>
          </p:txBody>
        </p:sp>
      </p:grpSp>
      <p:pic>
        <p:nvPicPr>
          <p:cNvPr id="500" name="Google Shape;500;p27"/>
          <p:cNvPicPr preferRelativeResize="0"/>
          <p:nvPr/>
        </p:nvPicPr>
        <p:blipFill rotWithShape="1">
          <a:blip r:embed="rId3">
            <a:alphaModFix/>
          </a:blip>
          <a:srcRect b="14258" l="0" r="0" t="0"/>
          <a:stretch/>
        </p:blipFill>
        <p:spPr>
          <a:xfrm>
            <a:off x="19408" y="0"/>
            <a:ext cx="1838889" cy="679531"/>
          </a:xfrm>
          <a:prstGeom prst="rect">
            <a:avLst/>
          </a:prstGeom>
          <a:noFill/>
          <a:ln>
            <a:noFill/>
          </a:ln>
        </p:spPr>
      </p:pic>
      <p:grpSp>
        <p:nvGrpSpPr>
          <p:cNvPr id="501" name="Google Shape;501;p27"/>
          <p:cNvGrpSpPr/>
          <p:nvPr/>
        </p:nvGrpSpPr>
        <p:grpSpPr>
          <a:xfrm>
            <a:off x="8536506" y="6275134"/>
            <a:ext cx="3311957" cy="582866"/>
            <a:chOff x="8596525" y="6049452"/>
            <a:chExt cx="3311957" cy="582866"/>
          </a:xfrm>
        </p:grpSpPr>
        <p:grpSp>
          <p:nvGrpSpPr>
            <p:cNvPr id="502" name="Google Shape;502;p27"/>
            <p:cNvGrpSpPr/>
            <p:nvPr/>
          </p:nvGrpSpPr>
          <p:grpSpPr>
            <a:xfrm>
              <a:off x="8596525" y="6049452"/>
              <a:ext cx="2275048" cy="582866"/>
              <a:chOff x="2995571" y="4446283"/>
              <a:chExt cx="3220513" cy="825093"/>
            </a:xfrm>
          </p:grpSpPr>
          <p:sp>
            <p:nvSpPr>
              <p:cNvPr id="503" name="Google Shape;503;p27"/>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04" name="Google Shape;504;p27"/>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05" name="Google Shape;505;p27"/>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506" name="Google Shape;506;p27"/>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5"/>
          <p:cNvSpPr txBox="1"/>
          <p:nvPr>
            <p:ph type="title"/>
          </p:nvPr>
        </p:nvSpPr>
        <p:spPr>
          <a:xfrm>
            <a:off x="731849" y="301375"/>
            <a:ext cx="10459800" cy="559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4000">
                <a:solidFill>
                  <a:srgbClr val="126580"/>
                </a:solidFill>
                <a:latin typeface="Arial"/>
                <a:ea typeface="Arial"/>
                <a:cs typeface="Arial"/>
                <a:sym typeface="Arial"/>
              </a:rPr>
              <a:t>Continuum GESI utilisé dans le Déficit de Financement de l’Adaptation</a:t>
            </a:r>
            <a:endParaRPr b="1" sz="4000">
              <a:solidFill>
                <a:srgbClr val="126580"/>
              </a:solidFill>
              <a:latin typeface="Arial"/>
              <a:ea typeface="Arial"/>
              <a:cs typeface="Arial"/>
              <a:sym typeface="Arial"/>
            </a:endParaRPr>
          </a:p>
        </p:txBody>
      </p:sp>
      <p:pic>
        <p:nvPicPr>
          <p:cNvPr id="512" name="Google Shape;512;p15"/>
          <p:cNvPicPr preferRelativeResize="0"/>
          <p:nvPr/>
        </p:nvPicPr>
        <p:blipFill rotWithShape="1">
          <a:blip r:embed="rId3">
            <a:alphaModFix/>
          </a:blip>
          <a:srcRect b="2447" l="2272" r="3431" t="3426"/>
          <a:stretch/>
        </p:blipFill>
        <p:spPr>
          <a:xfrm>
            <a:off x="385200" y="1170600"/>
            <a:ext cx="11401351" cy="54107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2ec4f61c93a_1_0"/>
          <p:cNvSpPr/>
          <p:nvPr/>
        </p:nvSpPr>
        <p:spPr>
          <a:xfrm>
            <a:off x="4385380" y="0"/>
            <a:ext cx="78066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518" name="Google Shape;518;g2ec4f61c93a_1_0"/>
          <p:cNvGrpSpPr/>
          <p:nvPr/>
        </p:nvGrpSpPr>
        <p:grpSpPr>
          <a:xfrm>
            <a:off x="4385302" y="167871"/>
            <a:ext cx="7047806" cy="6522256"/>
            <a:chOff x="4385379" y="76708"/>
            <a:chExt cx="7117558" cy="6451930"/>
          </a:xfrm>
        </p:grpSpPr>
        <p:cxnSp>
          <p:nvCxnSpPr>
            <p:cNvPr id="519" name="Google Shape;519;g2ec4f61c93a_1_0"/>
            <p:cNvCxnSpPr/>
            <p:nvPr/>
          </p:nvCxnSpPr>
          <p:spPr>
            <a:xfrm rot="-8568100">
              <a:off x="7104024" y="2327064"/>
              <a:ext cx="2114375" cy="0"/>
            </a:xfrm>
            <a:prstGeom prst="straightConnector1">
              <a:avLst/>
            </a:prstGeom>
            <a:noFill/>
            <a:ln cap="rnd" cmpd="sng" w="190500">
              <a:solidFill>
                <a:srgbClr val="FFFFFF"/>
              </a:solidFill>
              <a:prstDash val="solid"/>
              <a:round/>
              <a:headEnd len="sm" w="sm" type="none"/>
              <a:tailEnd len="sm" w="sm" type="none"/>
            </a:ln>
          </p:spPr>
        </p:cxnSp>
        <p:cxnSp>
          <p:nvCxnSpPr>
            <p:cNvPr id="520" name="Google Shape;520;g2ec4f61c93a_1_0"/>
            <p:cNvCxnSpPr/>
            <p:nvPr/>
          </p:nvCxnSpPr>
          <p:spPr>
            <a:xfrm rot="9114711">
              <a:off x="6949273" y="3903612"/>
              <a:ext cx="1872653" cy="0"/>
            </a:xfrm>
            <a:prstGeom prst="straightConnector1">
              <a:avLst/>
            </a:prstGeom>
            <a:noFill/>
            <a:ln cap="rnd" cmpd="sng" w="190500">
              <a:solidFill>
                <a:srgbClr val="FFFFFF"/>
              </a:solidFill>
              <a:prstDash val="solid"/>
              <a:round/>
              <a:headEnd len="sm" w="sm" type="none"/>
              <a:tailEnd len="sm" w="sm" type="none"/>
            </a:ln>
          </p:spPr>
        </p:cxnSp>
        <p:grpSp>
          <p:nvGrpSpPr>
            <p:cNvPr id="521" name="Google Shape;521;g2ec4f61c93a_1_0"/>
            <p:cNvGrpSpPr/>
            <p:nvPr/>
          </p:nvGrpSpPr>
          <p:grpSpPr>
            <a:xfrm>
              <a:off x="4385379" y="76708"/>
              <a:ext cx="3730351" cy="3424280"/>
              <a:chOff x="-28493" y="-7574"/>
              <a:chExt cx="542439" cy="541260"/>
            </a:xfrm>
          </p:grpSpPr>
          <p:sp>
            <p:nvSpPr>
              <p:cNvPr id="522" name="Google Shape;522;g2ec4f61c93a_1_0"/>
              <p:cNvSpPr/>
              <p:nvPr/>
            </p:nvSpPr>
            <p:spPr>
              <a:xfrm>
                <a:off x="-28493" y="-7574"/>
                <a:ext cx="542439" cy="541260"/>
              </a:xfrm>
              <a:custGeom>
                <a:rect b="b" l="l" r="r" t="t"/>
                <a:pathLst>
                  <a:path extrusionOk="0"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3" name="Google Shape;523;g2ec4f61c93a_1_0"/>
              <p:cNvSpPr/>
              <p:nvPr/>
            </p:nvSpPr>
            <p:spPr>
              <a:xfrm>
                <a:off x="11884" y="17937"/>
                <a:ext cx="481241" cy="481153"/>
              </a:xfrm>
              <a:custGeom>
                <a:rect b="b" l="l" r="r" t="t"/>
                <a:pathLst>
                  <a:path extrusionOk="0"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009E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24" name="Google Shape;524;g2ec4f61c93a_1_0"/>
            <p:cNvGrpSpPr/>
            <p:nvPr/>
          </p:nvGrpSpPr>
          <p:grpSpPr>
            <a:xfrm>
              <a:off x="8115729" y="1552509"/>
              <a:ext cx="3387208" cy="3116081"/>
              <a:chOff x="0" y="0"/>
              <a:chExt cx="495300" cy="495300"/>
            </a:xfrm>
          </p:grpSpPr>
          <p:sp>
            <p:nvSpPr>
              <p:cNvPr id="525" name="Google Shape;525;g2ec4f61c93a_1_0"/>
              <p:cNvSpPr/>
              <p:nvPr/>
            </p:nvSpPr>
            <p:spPr>
              <a:xfrm>
                <a:off x="0" y="0"/>
                <a:ext cx="495300" cy="495300"/>
              </a:xfrm>
              <a:custGeom>
                <a:rect b="b" l="l" r="r" t="t"/>
                <a:pathLst>
                  <a:path extrusionOk="0"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6" name="Google Shape;526;g2ec4f61c93a_1_0"/>
              <p:cNvSpPr/>
              <p:nvPr/>
            </p:nvSpPr>
            <p:spPr>
              <a:xfrm>
                <a:off x="37125" y="35236"/>
                <a:ext cx="419100" cy="419100"/>
              </a:xfrm>
              <a:custGeom>
                <a:rect b="b" l="l" r="r" t="t"/>
                <a:pathLst>
                  <a:path extrusionOk="0"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27" name="Google Shape;527;g2ec4f61c93a_1_0"/>
            <p:cNvGrpSpPr/>
            <p:nvPr/>
          </p:nvGrpSpPr>
          <p:grpSpPr>
            <a:xfrm>
              <a:off x="4535577" y="3367211"/>
              <a:ext cx="3309495" cy="3161427"/>
              <a:chOff x="-34044" y="-29828"/>
              <a:chExt cx="516350" cy="536162"/>
            </a:xfrm>
          </p:grpSpPr>
          <p:sp>
            <p:nvSpPr>
              <p:cNvPr id="528" name="Google Shape;528;g2ec4f61c93a_1_0"/>
              <p:cNvSpPr/>
              <p:nvPr/>
            </p:nvSpPr>
            <p:spPr>
              <a:xfrm>
                <a:off x="-34044" y="-29828"/>
                <a:ext cx="516350" cy="536162"/>
              </a:xfrm>
              <a:custGeom>
                <a:rect b="b" l="l" r="r" t="t"/>
                <a:pathLst>
                  <a:path extrusionOk="0"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9" name="Google Shape;529;g2ec4f61c93a_1_0"/>
              <p:cNvSpPr/>
              <p:nvPr/>
            </p:nvSpPr>
            <p:spPr>
              <a:xfrm>
                <a:off x="6009" y="10391"/>
                <a:ext cx="435864" cy="451580"/>
              </a:xfrm>
              <a:custGeom>
                <a:rect b="b" l="l" r="r" t="t"/>
                <a:pathLst>
                  <a:path extrusionOk="0"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30" name="Google Shape;530;g2ec4f61c93a_1_0"/>
            <p:cNvSpPr txBox="1"/>
            <p:nvPr/>
          </p:nvSpPr>
          <p:spPr>
            <a:xfrm>
              <a:off x="5297069" y="566168"/>
              <a:ext cx="2552701" cy="246610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FFFFFF"/>
                </a:buClr>
                <a:buSzPts val="2400"/>
                <a:buFont typeface="Calibri"/>
                <a:buNone/>
              </a:pPr>
              <a:r>
                <a:rPr b="0" i="0" lang="en-US" sz="2000" u="none" cap="none" strike="noStrike">
                  <a:solidFill>
                    <a:schemeClr val="lt1"/>
                  </a:solidFill>
                  <a:latin typeface="Arial"/>
                  <a:ea typeface="Arial"/>
                  <a:cs typeface="Arial"/>
                  <a:sym typeface="Arial"/>
                </a:rPr>
                <a:t>Favorise la compréhension (différences entre les sexes, répartition des ressources, opportunités/contraintes, rôles, relations, dynamiques de pouvoir)</a:t>
              </a:r>
              <a:endParaRPr b="0" i="0" sz="1400" u="none" cap="none" strike="noStrike">
                <a:solidFill>
                  <a:srgbClr val="000000"/>
                </a:solidFill>
                <a:latin typeface="Arial"/>
                <a:ea typeface="Arial"/>
                <a:cs typeface="Arial"/>
                <a:sym typeface="Arial"/>
              </a:endParaRPr>
            </a:p>
          </p:txBody>
        </p:sp>
        <p:sp>
          <p:nvSpPr>
            <p:cNvPr id="531" name="Google Shape;531;g2ec4f61c93a_1_0"/>
            <p:cNvSpPr txBox="1"/>
            <p:nvPr/>
          </p:nvSpPr>
          <p:spPr>
            <a:xfrm>
              <a:off x="5562218" y="2330581"/>
              <a:ext cx="1444500" cy="18270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
          <p:nvSpPr>
            <p:cNvPr id="532" name="Google Shape;532;g2ec4f61c93a_1_0"/>
            <p:cNvSpPr txBox="1"/>
            <p:nvPr/>
          </p:nvSpPr>
          <p:spPr>
            <a:xfrm>
              <a:off x="5187623" y="4055133"/>
              <a:ext cx="2190300" cy="191808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FFFFFF"/>
                </a:buClr>
                <a:buSzPts val="2400"/>
                <a:buFont typeface="Calibri"/>
                <a:buNone/>
              </a:pPr>
              <a:r>
                <a:rPr b="0" i="0" lang="en-US" sz="2000" u="none" cap="none" strike="noStrike">
                  <a:solidFill>
                    <a:schemeClr val="lt1"/>
                  </a:solidFill>
                  <a:latin typeface="Arial"/>
                  <a:ea typeface="Arial"/>
                  <a:cs typeface="Arial"/>
                  <a:sym typeface="Arial"/>
                </a:rPr>
                <a:t>Fournit une base pour l’intégration de la dimension de genre dans les politiques, les programmes et les institutions</a:t>
              </a:r>
              <a:endParaRPr b="0" i="0" sz="2000" u="none" cap="none" strike="noStrike">
                <a:solidFill>
                  <a:schemeClr val="lt1"/>
                </a:solidFill>
                <a:latin typeface="Arial"/>
                <a:ea typeface="Arial"/>
                <a:cs typeface="Arial"/>
                <a:sym typeface="Arial"/>
              </a:endParaRPr>
            </a:p>
          </p:txBody>
        </p:sp>
        <p:sp>
          <p:nvSpPr>
            <p:cNvPr id="533" name="Google Shape;533;g2ec4f61c93a_1_0"/>
            <p:cNvSpPr txBox="1"/>
            <p:nvPr/>
          </p:nvSpPr>
          <p:spPr>
            <a:xfrm>
              <a:off x="8770184" y="2549691"/>
              <a:ext cx="2350800" cy="109604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FFFFFF"/>
                </a:buClr>
                <a:buSzPts val="2400"/>
                <a:buFont typeface="Calibri"/>
                <a:buNone/>
              </a:pPr>
              <a:r>
                <a:rPr b="0" i="0" lang="en-US" sz="2000" u="none" cap="none" strike="noStrike">
                  <a:solidFill>
                    <a:schemeClr val="lt1"/>
                  </a:solidFill>
                  <a:latin typeface="Arial"/>
                  <a:ea typeface="Arial"/>
                  <a:cs typeface="Arial"/>
                  <a:sym typeface="Arial"/>
                </a:rPr>
                <a:t>Aide à identifier les besoins et les priorités spécifiques au genre</a:t>
              </a:r>
              <a:endParaRPr b="0" i="0" sz="2000" u="none" cap="none" strike="noStrike">
                <a:solidFill>
                  <a:schemeClr val="lt1"/>
                </a:solidFill>
                <a:latin typeface="Arial"/>
                <a:ea typeface="Arial"/>
                <a:cs typeface="Arial"/>
                <a:sym typeface="Arial"/>
              </a:endParaRPr>
            </a:p>
          </p:txBody>
        </p:sp>
      </p:grpSp>
      <p:sp>
        <p:nvSpPr>
          <p:cNvPr id="534" name="Google Shape;534;g2ec4f61c93a_1_0"/>
          <p:cNvSpPr txBox="1"/>
          <p:nvPr>
            <p:ph type="title"/>
          </p:nvPr>
        </p:nvSpPr>
        <p:spPr>
          <a:xfrm>
            <a:off x="65353" y="2860102"/>
            <a:ext cx="4415100" cy="712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0"/>
              <a:buFont typeface="Calibri"/>
              <a:buNone/>
            </a:pPr>
            <a:r>
              <a:rPr b="1" lang="en-US">
                <a:solidFill>
                  <a:srgbClr val="126580"/>
                </a:solidFill>
                <a:latin typeface="Arial"/>
                <a:ea typeface="Arial"/>
                <a:cs typeface="Arial"/>
                <a:sym typeface="Arial"/>
              </a:rPr>
              <a:t>Intégration des considérations et des perspectives GESI dans l'analyse de genre</a:t>
            </a:r>
            <a:endParaRPr b="1">
              <a:solidFill>
                <a:srgbClr val="126580"/>
              </a:solidFill>
              <a:latin typeface="Arial"/>
              <a:ea typeface="Arial"/>
              <a:cs typeface="Arial"/>
              <a:sym typeface="Arial"/>
            </a:endParaRPr>
          </a:p>
        </p:txBody>
      </p:sp>
      <p:pic>
        <p:nvPicPr>
          <p:cNvPr id="535" name="Google Shape;535;g2ec4f61c93a_1_0"/>
          <p:cNvPicPr preferRelativeResize="0"/>
          <p:nvPr/>
        </p:nvPicPr>
        <p:blipFill rotWithShape="1">
          <a:blip r:embed="rId3">
            <a:alphaModFix/>
          </a:blip>
          <a:srcRect b="14258" l="0" r="0" t="0"/>
          <a:stretch/>
        </p:blipFill>
        <p:spPr>
          <a:xfrm>
            <a:off x="19408" y="0"/>
            <a:ext cx="1838890" cy="679531"/>
          </a:xfrm>
          <a:prstGeom prst="rect">
            <a:avLst/>
          </a:prstGeom>
          <a:noFill/>
          <a:ln>
            <a:noFill/>
          </a:ln>
        </p:spPr>
      </p:pic>
      <p:grpSp>
        <p:nvGrpSpPr>
          <p:cNvPr id="536" name="Google Shape;536;g2ec4f61c93a_1_0"/>
          <p:cNvGrpSpPr/>
          <p:nvPr/>
        </p:nvGrpSpPr>
        <p:grpSpPr>
          <a:xfrm>
            <a:off x="8536434" y="6275025"/>
            <a:ext cx="3312029" cy="582846"/>
            <a:chOff x="8596453" y="6049343"/>
            <a:chExt cx="3312029" cy="582846"/>
          </a:xfrm>
        </p:grpSpPr>
        <p:grpSp>
          <p:nvGrpSpPr>
            <p:cNvPr id="537" name="Google Shape;537;g2ec4f61c93a_1_0"/>
            <p:cNvGrpSpPr/>
            <p:nvPr/>
          </p:nvGrpSpPr>
          <p:grpSpPr>
            <a:xfrm>
              <a:off x="8596453" y="6049343"/>
              <a:ext cx="2276993" cy="582846"/>
              <a:chOff x="2995571" y="4446283"/>
              <a:chExt cx="3223376" cy="825093"/>
            </a:xfrm>
          </p:grpSpPr>
          <p:sp>
            <p:nvSpPr>
              <p:cNvPr id="538" name="Google Shape;538;g2ec4f61c93a_1_0"/>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39" name="Google Shape;539;g2ec4f61c93a_1_0"/>
              <p:cNvSpPr/>
              <p:nvPr/>
            </p:nvSpPr>
            <p:spPr>
              <a:xfrm>
                <a:off x="3954651" y="4599048"/>
                <a:ext cx="1039124" cy="519561"/>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40" name="Google Shape;540;g2ec4f61c93a_1_0"/>
              <p:cNvSpPr/>
              <p:nvPr/>
            </p:nvSpPr>
            <p:spPr>
              <a:xfrm>
                <a:off x="4993775" y="4599048"/>
                <a:ext cx="1225172" cy="509859"/>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541" name="Google Shape;541;g2ec4f61c93a_1_0"/>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3"/>
          <p:cNvSpPr/>
          <p:nvPr/>
        </p:nvSpPr>
        <p:spPr>
          <a:xfrm>
            <a:off x="-1" y="679535"/>
            <a:ext cx="12188952" cy="5492664"/>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9" name="Google Shape;109;p3"/>
          <p:cNvSpPr/>
          <p:nvPr/>
        </p:nvSpPr>
        <p:spPr>
          <a:xfrm rot="10800000">
            <a:off x="1335942" y="685802"/>
            <a:ext cx="10913364" cy="5486400"/>
          </a:xfrm>
          <a:prstGeom prst="rect">
            <a:avLst/>
          </a:prstGeom>
          <a:solidFill>
            <a:srgbClr val="F2F2F2"/>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1"/>
              </a:buClr>
              <a:buSzPts val="3000"/>
              <a:buFont typeface="Arial"/>
              <a:buNone/>
            </a:pPr>
            <a:r>
              <a:t/>
            </a:r>
            <a:endParaRPr b="0" i="0" sz="3000" u="none" cap="none" strike="noStrike">
              <a:solidFill>
                <a:srgbClr val="000000"/>
              </a:solidFill>
              <a:latin typeface="Helvetica Neue"/>
              <a:ea typeface="Helvetica Neue"/>
              <a:cs typeface="Helvetica Neue"/>
              <a:sym typeface="Helvetica Neue"/>
            </a:endParaRPr>
          </a:p>
        </p:txBody>
      </p:sp>
      <p:sp>
        <p:nvSpPr>
          <p:cNvPr id="110" name="Google Shape;110;p3"/>
          <p:cNvSpPr/>
          <p:nvPr/>
        </p:nvSpPr>
        <p:spPr>
          <a:xfrm>
            <a:off x="1179871" y="685798"/>
            <a:ext cx="153021" cy="1044680"/>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1" name="Google Shape;111;p3"/>
          <p:cNvSpPr/>
          <p:nvPr/>
        </p:nvSpPr>
        <p:spPr>
          <a:xfrm>
            <a:off x="11996538" y="5574889"/>
            <a:ext cx="195462" cy="1283111"/>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2" name="Google Shape;112;p3"/>
          <p:cNvSpPr/>
          <p:nvPr/>
        </p:nvSpPr>
        <p:spPr>
          <a:xfrm>
            <a:off x="6792624" y="685797"/>
            <a:ext cx="5146608" cy="5486405"/>
          </a:xfrm>
          <a:custGeom>
            <a:rect b="b" l="l" r="r" t="t"/>
            <a:pathLst>
              <a:path extrusionOk="0" h="2722020" w="4077932">
                <a:moveTo>
                  <a:pt x="0" y="0"/>
                </a:moveTo>
                <a:lnTo>
                  <a:pt x="4077932" y="0"/>
                </a:lnTo>
                <a:lnTo>
                  <a:pt x="4077932" y="2722020"/>
                </a:lnTo>
                <a:lnTo>
                  <a:pt x="0" y="272202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3"/>
          <p:cNvSpPr txBox="1"/>
          <p:nvPr/>
        </p:nvSpPr>
        <p:spPr>
          <a:xfrm>
            <a:off x="1352275" y="679525"/>
            <a:ext cx="5438700" cy="5538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rPr b="0" i="0" lang="en-US" sz="2100" u="none" cap="none" strike="noStrike">
                <a:solidFill>
                  <a:srgbClr val="000000"/>
                </a:solidFill>
                <a:latin typeface="Arial"/>
                <a:ea typeface="Arial"/>
                <a:cs typeface="Arial"/>
                <a:sym typeface="Arial"/>
              </a:rPr>
              <a:t>Comprendre l’Égalité des Genres et l’Inclusion Sociale (</a:t>
            </a:r>
            <a:r>
              <a:rPr b="0" i="1" lang="en-US" sz="2100" u="none" cap="none" strike="noStrike">
                <a:solidFill>
                  <a:srgbClr val="000000"/>
                </a:solidFill>
                <a:latin typeface="Arial"/>
                <a:ea typeface="Arial"/>
                <a:cs typeface="Arial"/>
                <a:sym typeface="Arial"/>
              </a:rPr>
              <a:t>GESI en anglais</a:t>
            </a:r>
            <a:r>
              <a:rPr b="0" i="0" lang="en-US" sz="2100" u="none" cap="none" strike="noStrike">
                <a:solidFill>
                  <a:srgbClr val="000000"/>
                </a:solidFill>
                <a:latin typeface="Arial"/>
                <a:ea typeface="Arial"/>
                <a:cs typeface="Arial"/>
                <a:sym typeface="Arial"/>
              </a:rPr>
              <a:t>) permet d’identifier et de traiter les vulnérabilités particulières des stratégies de financement climatique.</a:t>
            </a:r>
            <a:endParaRPr b="0" i="0" sz="2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rPr b="0" i="0" lang="en-US" sz="2100" u="none" cap="none" strike="noStrike">
                <a:solidFill>
                  <a:srgbClr val="000000"/>
                </a:solidFill>
                <a:latin typeface="Arial"/>
                <a:ea typeface="Arial"/>
                <a:cs typeface="Arial"/>
                <a:sym typeface="Arial"/>
              </a:rPr>
              <a:t>Ce cours fournira aux participants des :</a:t>
            </a:r>
            <a:endParaRPr/>
          </a:p>
          <a:p>
            <a:pPr indent="0" lvl="0" marL="0" marR="0" rtl="0" algn="l">
              <a:lnSpc>
                <a:spcPct val="90000"/>
              </a:lnSpc>
              <a:spcBef>
                <a:spcPts val="0"/>
              </a:spcBef>
              <a:spcAft>
                <a:spcPts val="0"/>
              </a:spcAft>
              <a:buNone/>
            </a:pPr>
            <a:r>
              <a:t/>
            </a:r>
            <a:endParaRPr b="0" i="0" sz="1700" u="none" cap="none" strike="noStrike">
              <a:solidFill>
                <a:srgbClr val="000000"/>
              </a:solidFill>
              <a:latin typeface="Arial"/>
              <a:ea typeface="Arial"/>
              <a:cs typeface="Arial"/>
              <a:sym typeface="Arial"/>
            </a:endParaRPr>
          </a:p>
          <a:p>
            <a:pPr indent="-361950" lvl="0" marL="457200" marR="0" rtl="0" algn="l">
              <a:lnSpc>
                <a:spcPct val="90000"/>
              </a:lnSpc>
              <a:spcBef>
                <a:spcPts val="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Connaissances et compétences nécessaires pour concevoir et mettre en œuvre des initiatives de financement climatique équitables, inclusives et efficaces.</a:t>
            </a:r>
            <a:endParaRPr/>
          </a:p>
          <a:p>
            <a:pPr indent="-228600" lvl="0" marL="45720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a:p>
            <a:pPr indent="-361950" lvl="0" marL="457200" marR="0" rtl="0" algn="l">
              <a:lnSpc>
                <a:spcPct val="90000"/>
              </a:lnSpc>
              <a:spcBef>
                <a:spcPts val="0"/>
              </a:spcBef>
              <a:spcAft>
                <a:spcPts val="0"/>
              </a:spcAft>
              <a:buClr>
                <a:srgbClr val="000000"/>
              </a:buClr>
              <a:buSzPts val="2100"/>
              <a:buFont typeface="Arial"/>
              <a:buChar char="●"/>
            </a:pPr>
            <a:r>
              <a:rPr b="0" i="0" lang="en-US" sz="2100" u="none" cap="none" strike="noStrike">
                <a:solidFill>
                  <a:schemeClr val="dk1"/>
                </a:solidFill>
                <a:latin typeface="Arial"/>
                <a:ea typeface="Arial"/>
                <a:cs typeface="Arial"/>
                <a:sym typeface="Arial"/>
              </a:rPr>
              <a:t>Capacité à élaborer des notes conceptuelles et des propositions de financement pour les fonds climatiques sensibles au GESI</a:t>
            </a:r>
            <a:br>
              <a:rPr b="0" i="0" lang="en-US" sz="2100" u="none" cap="none" strike="noStrike">
                <a:solidFill>
                  <a:schemeClr val="dk1"/>
                </a:solidFill>
                <a:latin typeface="Arial"/>
                <a:ea typeface="Arial"/>
                <a:cs typeface="Arial"/>
                <a:sym typeface="Arial"/>
              </a:rPr>
            </a:br>
            <a:br>
              <a:rPr b="0" i="0" lang="en-US" sz="3700" u="none" cap="none" strike="noStrike">
                <a:solidFill>
                  <a:schemeClr val="dk1"/>
                </a:solidFill>
                <a:latin typeface="Arial"/>
                <a:ea typeface="Arial"/>
                <a:cs typeface="Arial"/>
                <a:sym typeface="Arial"/>
              </a:rPr>
            </a:br>
            <a:br>
              <a:rPr b="0" i="0" lang="en-US" sz="3700" u="none" cap="none" strike="noStrike">
                <a:solidFill>
                  <a:schemeClr val="dk1"/>
                </a:solidFill>
                <a:latin typeface="Arial"/>
                <a:ea typeface="Arial"/>
                <a:cs typeface="Arial"/>
                <a:sym typeface="Arial"/>
              </a:rPr>
            </a:br>
            <a:endParaRPr b="0" i="0" sz="3700" u="none" cap="none" strike="noStrike">
              <a:solidFill>
                <a:schemeClr val="dk1"/>
              </a:solidFill>
              <a:latin typeface="Arial"/>
              <a:ea typeface="Arial"/>
              <a:cs typeface="Arial"/>
              <a:sym typeface="Arial"/>
            </a:endParaRPr>
          </a:p>
        </p:txBody>
      </p:sp>
      <p:sp>
        <p:nvSpPr>
          <p:cNvPr id="114" name="Google Shape;114;p3"/>
          <p:cNvSpPr txBox="1"/>
          <p:nvPr/>
        </p:nvSpPr>
        <p:spPr>
          <a:xfrm>
            <a:off x="2060650" y="0"/>
            <a:ext cx="4782300" cy="72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100" u="none" cap="none" strike="noStrike">
                <a:solidFill>
                  <a:srgbClr val="126580"/>
                </a:solidFill>
                <a:latin typeface="Arial"/>
                <a:ea typeface="Arial"/>
                <a:cs typeface="Arial"/>
                <a:sym typeface="Arial"/>
              </a:rPr>
              <a:t>Pourquoi?</a:t>
            </a:r>
            <a:endParaRPr b="1" i="0" sz="4100" u="none" cap="none" strike="noStrike">
              <a:solidFill>
                <a:srgbClr val="126580"/>
              </a:solidFill>
              <a:latin typeface="Arial"/>
              <a:ea typeface="Arial"/>
              <a:cs typeface="Arial"/>
              <a:sym typeface="Arial"/>
            </a:endParaRPr>
          </a:p>
        </p:txBody>
      </p:sp>
      <p:pic>
        <p:nvPicPr>
          <p:cNvPr id="115" name="Google Shape;115;p3"/>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grpSp>
        <p:nvGrpSpPr>
          <p:cNvPr id="116" name="Google Shape;116;p3"/>
          <p:cNvGrpSpPr/>
          <p:nvPr/>
        </p:nvGrpSpPr>
        <p:grpSpPr>
          <a:xfrm>
            <a:off x="8536506" y="6275134"/>
            <a:ext cx="3311957" cy="582866"/>
            <a:chOff x="8596525" y="6049452"/>
            <a:chExt cx="3311957" cy="582866"/>
          </a:xfrm>
        </p:grpSpPr>
        <p:grpSp>
          <p:nvGrpSpPr>
            <p:cNvPr id="117" name="Google Shape;117;p3"/>
            <p:cNvGrpSpPr/>
            <p:nvPr/>
          </p:nvGrpSpPr>
          <p:grpSpPr>
            <a:xfrm>
              <a:off x="8596525" y="6049452"/>
              <a:ext cx="2275048" cy="582866"/>
              <a:chOff x="2995571" y="4446283"/>
              <a:chExt cx="3220513" cy="825093"/>
            </a:xfrm>
          </p:grpSpPr>
          <p:sp>
            <p:nvSpPr>
              <p:cNvPr id="118" name="Google Shape;118;p3"/>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19" name="Google Shape;119;p3"/>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20" name="Google Shape;120;p3"/>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21" name="Google Shape;121;p3"/>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822"/>
                                        <p:tgtEl>
                                          <p:spTgt spid="113"/>
                                        </p:tgtEl>
                                      </p:cBhvr>
                                    </p:animEffec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2f0354e7e1d_0_0"/>
          <p:cNvSpPr txBox="1"/>
          <p:nvPr>
            <p:ph type="title"/>
          </p:nvPr>
        </p:nvSpPr>
        <p:spPr>
          <a:xfrm>
            <a:off x="1954700" y="83378"/>
            <a:ext cx="10137900" cy="1132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70000"/>
              </a:lnSpc>
              <a:spcBef>
                <a:spcPts val="0"/>
              </a:spcBef>
              <a:spcAft>
                <a:spcPts val="0"/>
              </a:spcAft>
              <a:buClr>
                <a:schemeClr val="dk1"/>
              </a:buClr>
              <a:buSzPct val="123459"/>
              <a:buFont typeface="Calibri"/>
              <a:buNone/>
            </a:pPr>
            <a:r>
              <a:rPr b="1" lang="en-US">
                <a:solidFill>
                  <a:srgbClr val="126580"/>
                </a:solidFill>
                <a:latin typeface="Arial"/>
                <a:ea typeface="Arial"/>
                <a:cs typeface="Arial"/>
                <a:sym typeface="Arial"/>
              </a:rPr>
              <a:t>Éléments</a:t>
            </a:r>
            <a:r>
              <a:rPr b="1" lang="en-US">
                <a:solidFill>
                  <a:srgbClr val="126580"/>
                </a:solidFill>
                <a:latin typeface="Arial"/>
                <a:ea typeface="Arial"/>
                <a:cs typeface="Arial"/>
                <a:sym typeface="Arial"/>
              </a:rPr>
              <a:t> essentiels de la réalisation d’une évaluation ou d’une analyse de l’égalité des genres</a:t>
            </a:r>
            <a:endParaRPr b="1">
              <a:solidFill>
                <a:srgbClr val="126580"/>
              </a:solidFill>
              <a:latin typeface="Arial"/>
              <a:ea typeface="Arial"/>
              <a:cs typeface="Arial"/>
              <a:sym typeface="Arial"/>
            </a:endParaRPr>
          </a:p>
        </p:txBody>
      </p:sp>
      <p:pic>
        <p:nvPicPr>
          <p:cNvPr id="547" name="Google Shape;547;g2f0354e7e1d_0_0"/>
          <p:cNvPicPr preferRelativeResize="0"/>
          <p:nvPr/>
        </p:nvPicPr>
        <p:blipFill rotWithShape="1">
          <a:blip r:embed="rId3">
            <a:alphaModFix/>
          </a:blip>
          <a:srcRect b="14258" l="0" r="0" t="0"/>
          <a:stretch/>
        </p:blipFill>
        <p:spPr>
          <a:xfrm>
            <a:off x="19408" y="0"/>
            <a:ext cx="1838890" cy="679531"/>
          </a:xfrm>
          <a:prstGeom prst="rect">
            <a:avLst/>
          </a:prstGeom>
          <a:noFill/>
          <a:ln>
            <a:noFill/>
          </a:ln>
        </p:spPr>
      </p:pic>
      <p:grpSp>
        <p:nvGrpSpPr>
          <p:cNvPr id="548" name="Google Shape;548;g2f0354e7e1d_0_0"/>
          <p:cNvGrpSpPr/>
          <p:nvPr/>
        </p:nvGrpSpPr>
        <p:grpSpPr>
          <a:xfrm>
            <a:off x="8536434" y="6275025"/>
            <a:ext cx="3312029" cy="582846"/>
            <a:chOff x="8596453" y="6049343"/>
            <a:chExt cx="3312029" cy="582846"/>
          </a:xfrm>
        </p:grpSpPr>
        <p:grpSp>
          <p:nvGrpSpPr>
            <p:cNvPr id="549" name="Google Shape;549;g2f0354e7e1d_0_0"/>
            <p:cNvGrpSpPr/>
            <p:nvPr/>
          </p:nvGrpSpPr>
          <p:grpSpPr>
            <a:xfrm>
              <a:off x="8596453" y="6049343"/>
              <a:ext cx="2276993" cy="582846"/>
              <a:chOff x="2995571" y="4446283"/>
              <a:chExt cx="3223376" cy="825093"/>
            </a:xfrm>
          </p:grpSpPr>
          <p:sp>
            <p:nvSpPr>
              <p:cNvPr id="550" name="Google Shape;550;g2f0354e7e1d_0_0"/>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51" name="Google Shape;551;g2f0354e7e1d_0_0"/>
              <p:cNvSpPr/>
              <p:nvPr/>
            </p:nvSpPr>
            <p:spPr>
              <a:xfrm>
                <a:off x="3954651" y="4599048"/>
                <a:ext cx="1039124" cy="519561"/>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52" name="Google Shape;552;g2f0354e7e1d_0_0"/>
              <p:cNvSpPr/>
              <p:nvPr/>
            </p:nvSpPr>
            <p:spPr>
              <a:xfrm>
                <a:off x="4993775" y="4599048"/>
                <a:ext cx="1225172" cy="509859"/>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553" name="Google Shape;553;g2f0354e7e1d_0_0"/>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
        <p:nvSpPr>
          <p:cNvPr id="554" name="Google Shape;554;g2f0354e7e1d_0_0"/>
          <p:cNvSpPr txBox="1"/>
          <p:nvPr/>
        </p:nvSpPr>
        <p:spPr>
          <a:xfrm>
            <a:off x="233632" y="1226925"/>
            <a:ext cx="5641800" cy="5637410"/>
          </a:xfrm>
          <a:prstGeom prst="rect">
            <a:avLst/>
          </a:prstGeom>
          <a:solidFill>
            <a:srgbClr val="1AB5DB"/>
          </a:solidFill>
          <a:ln>
            <a:noFill/>
          </a:ln>
        </p:spPr>
        <p:txBody>
          <a:bodyPr anchorCtr="0" anchor="t" bIns="91425" lIns="91425" spcFirstLastPara="1" rIns="91425" wrap="square" tIns="91425">
            <a:spAutoFit/>
          </a:bodyPr>
          <a:lstStyle/>
          <a:p>
            <a:pPr indent="457200" lvl="0" marL="914400" marR="0" rtl="0" algn="l">
              <a:lnSpc>
                <a:spcPct val="100000"/>
              </a:lnSpc>
              <a:spcBef>
                <a:spcPts val="100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À faire</a:t>
            </a:r>
            <a:endParaRPr/>
          </a:p>
          <a:p>
            <a:pPr indent="-342900" lvl="0" marL="457200" marR="0" rtl="0" algn="just">
              <a:lnSpc>
                <a:spcPct val="100000"/>
              </a:lnSpc>
              <a:spcBef>
                <a:spcPts val="100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Impliquer les Parties Prenantes</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100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Collecter des Données Complètes</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100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Analyse Contextuelle</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100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Identifier les Besoins Spécifiques au Genre</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100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Intégrer l’Intersectionnalité </a:t>
            </a:r>
            <a:endParaRPr b="0" i="0" sz="1800" u="none" cap="none" strike="noStrike">
              <a:solidFill>
                <a:srgbClr val="000000"/>
              </a:solidFill>
              <a:latin typeface="Arial"/>
              <a:ea typeface="Arial"/>
              <a:cs typeface="Arial"/>
              <a:sym typeface="Arial"/>
            </a:endParaRPr>
          </a:p>
          <a:p>
            <a:pPr indent="-342900" lvl="0" marL="457200" marR="0" rtl="0" algn="just">
              <a:lnSpc>
                <a:spcPct val="100000"/>
              </a:lnSpc>
              <a:spcBef>
                <a:spcPts val="10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Développer des Actions Sensibles au Genre</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0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Focus sur l’Autonomisation</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0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Définir des Indicateurs Mesurables</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0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Renforcement des Capacités</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0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Intégrer les Résultats à la Conception du Projet</a:t>
            </a:r>
            <a:endParaRPr/>
          </a:p>
          <a:p>
            <a:pPr indent="0" lvl="0" marL="114300" marR="0" rtl="0" algn="just">
              <a:lnSpc>
                <a:spcPct val="100000"/>
              </a:lnSpc>
              <a:spcBef>
                <a:spcPts val="1000"/>
              </a:spcBef>
              <a:spcAft>
                <a:spcPts val="0"/>
              </a:spcAft>
              <a:buNone/>
            </a:pPr>
            <a:r>
              <a:rPr b="1" i="1" lang="en-US" sz="1400" u="none" cap="none" strike="noStrike">
                <a:solidFill>
                  <a:schemeClr val="dk1"/>
                </a:solidFill>
                <a:latin typeface="Arial"/>
                <a:ea typeface="Arial"/>
                <a:cs typeface="Arial"/>
                <a:sym typeface="Arial"/>
              </a:rPr>
              <a:t>Veiller à ce que l'analyse de genre soit intégrée dans les étapes de conception, de mise en œuvre et d'évaluation du projet</a:t>
            </a:r>
            <a:endParaRPr/>
          </a:p>
          <a:p>
            <a:pPr indent="-342900" lvl="0" marL="457200" marR="0" rtl="0" algn="just">
              <a:lnSpc>
                <a:spcPct val="100000"/>
              </a:lnSpc>
              <a:spcBef>
                <a:spcPts val="10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 Suivi et Évaluation Continus</a:t>
            </a:r>
            <a:endParaRPr b="0" i="0" sz="1800" u="none" cap="none" strike="noStrike">
              <a:solidFill>
                <a:schemeClr val="dk1"/>
              </a:solidFill>
              <a:latin typeface="Arial"/>
              <a:ea typeface="Arial"/>
              <a:cs typeface="Arial"/>
              <a:sym typeface="Arial"/>
            </a:endParaRPr>
          </a:p>
        </p:txBody>
      </p:sp>
      <p:sp>
        <p:nvSpPr>
          <p:cNvPr id="555" name="Google Shape;555;g2f0354e7e1d_0_0"/>
          <p:cNvSpPr txBox="1"/>
          <p:nvPr/>
        </p:nvSpPr>
        <p:spPr>
          <a:xfrm>
            <a:off x="6206675" y="1217700"/>
            <a:ext cx="5641800" cy="5524559"/>
          </a:xfrm>
          <a:prstGeom prst="rect">
            <a:avLst/>
          </a:prstGeom>
          <a:solidFill>
            <a:srgbClr val="F9CB9C"/>
          </a:solidFill>
          <a:ln>
            <a:noFill/>
          </a:ln>
        </p:spPr>
        <p:txBody>
          <a:bodyPr anchorCtr="0" anchor="t" bIns="91425" lIns="91425" spcFirstLastPara="1" rIns="91425" wrap="square" tIns="91425">
            <a:spAutoFit/>
          </a:bodyPr>
          <a:lstStyle/>
          <a:p>
            <a:pPr indent="0" lvl="0" marL="914400" marR="0" rtl="0" algn="just">
              <a:lnSpc>
                <a:spcPct val="100000"/>
              </a:lnSpc>
              <a:spcBef>
                <a:spcPts val="1000"/>
              </a:spcBef>
              <a:spcAft>
                <a:spcPts val="0"/>
              </a:spcAft>
              <a:buClr>
                <a:srgbClr val="000000"/>
              </a:buClr>
              <a:buSzPts val="1900"/>
              <a:buFont typeface="Arial"/>
              <a:buNone/>
            </a:pPr>
            <a:r>
              <a:rPr b="1" i="0" lang="en-US" sz="1900" u="none" cap="none" strike="noStrike">
                <a:solidFill>
                  <a:schemeClr val="dk1"/>
                </a:solidFill>
                <a:latin typeface="Arial"/>
                <a:ea typeface="Arial"/>
                <a:cs typeface="Arial"/>
                <a:sym typeface="Arial"/>
              </a:rPr>
              <a:t>   À ne pas faire</a:t>
            </a:r>
            <a:endParaRPr b="1" i="0" sz="2000" u="none" cap="none" strike="noStrike">
              <a:solidFill>
                <a:schemeClr val="dk1"/>
              </a:solidFill>
              <a:latin typeface="Arial"/>
              <a:ea typeface="Arial"/>
              <a:cs typeface="Arial"/>
              <a:sym typeface="Arial"/>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Ignorer les Contributions des Parties Prenantes</a:t>
            </a:r>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Se Fier aux Hypothèses</a:t>
            </a:r>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Utiliser des Données Homogènes</a:t>
            </a:r>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Négliger les Facteurs Contextuels</a:t>
            </a:r>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Généraliser à Outrance</a:t>
            </a:r>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Ignorer l’Intersectionnalité</a:t>
            </a:r>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Ignorer la Dynamique du Pouvoir</a:t>
            </a:r>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Élaborer des Solutions Universelles</a:t>
            </a:r>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Négliger le Renforcement des Capacités</a:t>
            </a:r>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Isoler l’Analyse de Genre</a:t>
            </a:r>
            <a:endParaRPr/>
          </a:p>
          <a:p>
            <a:pPr indent="-349250" lvl="0" marL="457200" marR="0" rtl="0" algn="just">
              <a:lnSpc>
                <a:spcPct val="100000"/>
              </a:lnSpc>
              <a:spcBef>
                <a:spcPts val="1000"/>
              </a:spcBef>
              <a:spcAft>
                <a:spcPts val="0"/>
              </a:spcAft>
              <a:buClr>
                <a:schemeClr val="dk1"/>
              </a:buClr>
              <a:buSzPts val="1900"/>
              <a:buFont typeface="Arial"/>
              <a:buAutoNum type="arabicPeriod"/>
            </a:pPr>
            <a:r>
              <a:rPr b="0" i="0" lang="en-US" sz="1900" u="none" cap="none" strike="noStrike">
                <a:solidFill>
                  <a:schemeClr val="dk1"/>
                </a:solidFill>
                <a:latin typeface="Arial"/>
                <a:ea typeface="Arial"/>
                <a:cs typeface="Arial"/>
                <a:sym typeface="Arial"/>
              </a:rPr>
              <a:t>Ignorer les Commentaires</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g2ec4f61c93a_1_28"/>
          <p:cNvSpPr/>
          <p:nvPr/>
        </p:nvSpPr>
        <p:spPr>
          <a:xfrm>
            <a:off x="0" y="0"/>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1" name="Google Shape;561;g2ec4f61c93a_1_28"/>
          <p:cNvSpPr txBox="1"/>
          <p:nvPr>
            <p:ph type="title"/>
          </p:nvPr>
        </p:nvSpPr>
        <p:spPr>
          <a:xfrm>
            <a:off x="2394080" y="346492"/>
            <a:ext cx="8636700" cy="501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b="1" lang="en-US" sz="4000">
                <a:solidFill>
                  <a:srgbClr val="126580"/>
                </a:solidFill>
                <a:latin typeface="Arial"/>
                <a:ea typeface="Arial"/>
                <a:cs typeface="Arial"/>
                <a:sym typeface="Arial"/>
              </a:rPr>
              <a:t>Impact de l’Analyse de Genre</a:t>
            </a:r>
            <a:endParaRPr b="1" sz="4000">
              <a:solidFill>
                <a:srgbClr val="126580"/>
              </a:solidFill>
              <a:latin typeface="Arial"/>
              <a:ea typeface="Arial"/>
              <a:cs typeface="Arial"/>
              <a:sym typeface="Arial"/>
            </a:endParaRPr>
          </a:p>
        </p:txBody>
      </p:sp>
      <p:grpSp>
        <p:nvGrpSpPr>
          <p:cNvPr id="562" name="Google Shape;562;g2ec4f61c93a_1_28"/>
          <p:cNvGrpSpPr/>
          <p:nvPr/>
        </p:nvGrpSpPr>
        <p:grpSpPr>
          <a:xfrm>
            <a:off x="852562" y="2834626"/>
            <a:ext cx="2250924" cy="3663050"/>
            <a:chOff x="1502188" y="2850095"/>
            <a:chExt cx="2250924" cy="3663050"/>
          </a:xfrm>
        </p:grpSpPr>
        <p:grpSp>
          <p:nvGrpSpPr>
            <p:cNvPr id="563" name="Google Shape;563;g2ec4f61c93a_1_28"/>
            <p:cNvGrpSpPr/>
            <p:nvPr/>
          </p:nvGrpSpPr>
          <p:grpSpPr>
            <a:xfrm>
              <a:off x="1502188" y="2850095"/>
              <a:ext cx="2250924" cy="3663050"/>
              <a:chOff x="1540412" y="2850095"/>
              <a:chExt cx="2250924" cy="3663050"/>
            </a:xfrm>
          </p:grpSpPr>
          <p:sp>
            <p:nvSpPr>
              <p:cNvPr id="564" name="Google Shape;564;g2ec4f61c93a_1_28"/>
              <p:cNvSpPr/>
              <p:nvPr/>
            </p:nvSpPr>
            <p:spPr>
              <a:xfrm>
                <a:off x="1661974" y="3169386"/>
                <a:ext cx="2120948" cy="3238686"/>
              </a:xfrm>
              <a:custGeom>
                <a:rect b="b" l="l" r="r" t="t"/>
                <a:pathLst>
                  <a:path extrusionOk="0" h="4780349" w="3130550">
                    <a:moveTo>
                      <a:pt x="0" y="387350"/>
                    </a:moveTo>
                    <a:lnTo>
                      <a:pt x="0" y="4780349"/>
                    </a:lnTo>
                    <a:lnTo>
                      <a:pt x="3130550" y="4780349"/>
                    </a:lnTo>
                    <a:lnTo>
                      <a:pt x="3130550" y="0"/>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g2ec4f61c93a_1_28"/>
              <p:cNvSpPr/>
              <p:nvPr/>
            </p:nvSpPr>
            <p:spPr>
              <a:xfrm>
                <a:off x="1540412" y="2850095"/>
                <a:ext cx="829596" cy="732002"/>
              </a:xfrm>
              <a:custGeom>
                <a:rect b="b" l="l" r="r" t="t"/>
                <a:pathLst>
                  <a:path extrusionOk="0" h="2762271" w="3130550">
                    <a:moveTo>
                      <a:pt x="0" y="552450"/>
                    </a:moveTo>
                    <a:lnTo>
                      <a:pt x="0" y="2762271"/>
                    </a:lnTo>
                    <a:lnTo>
                      <a:pt x="3130550" y="2762271"/>
                    </a:lnTo>
                    <a:lnTo>
                      <a:pt x="3130550" y="0"/>
                    </a:lnTo>
                    <a:close/>
                  </a:path>
                </a:pathLst>
              </a:custGeom>
              <a:solidFill>
                <a:srgbClr val="0F6C8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g2ec4f61c93a_1_28"/>
              <p:cNvSpPr/>
              <p:nvPr/>
            </p:nvSpPr>
            <p:spPr>
              <a:xfrm>
                <a:off x="2154709" y="6209085"/>
                <a:ext cx="1138193" cy="304060"/>
              </a:xfrm>
              <a:custGeom>
                <a:rect b="b" l="l" r="r" t="t"/>
                <a:pathLst>
                  <a:path extrusionOk="0" h="374228" w="1400853">
                    <a:moveTo>
                      <a:pt x="0" y="0"/>
                    </a:moveTo>
                    <a:lnTo>
                      <a:pt x="1400853" y="0"/>
                    </a:lnTo>
                    <a:lnTo>
                      <a:pt x="1400853" y="374228"/>
                    </a:lnTo>
                    <a:lnTo>
                      <a:pt x="0" y="374228"/>
                    </a:lnTo>
                    <a:close/>
                  </a:path>
                </a:pathLst>
              </a:custGeom>
              <a:solidFill>
                <a:srgbClr val="0F6C8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g2ec4f61c93a_1_28"/>
              <p:cNvSpPr txBox="1"/>
              <p:nvPr/>
            </p:nvSpPr>
            <p:spPr>
              <a:xfrm>
                <a:off x="1785536" y="4714979"/>
                <a:ext cx="2005800" cy="150810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Intégration du genre ou élaboration d'une politique, d'une stratégie ou d'un document de planification spécifique au genre en matière d'adaptation</a:t>
                </a:r>
                <a:endParaRPr b="0" i="0" sz="1400" u="none" cap="none" strike="noStrike">
                  <a:solidFill>
                    <a:srgbClr val="000000"/>
                  </a:solidFill>
                  <a:latin typeface="Arial"/>
                  <a:ea typeface="Arial"/>
                  <a:cs typeface="Arial"/>
                  <a:sym typeface="Arial"/>
                </a:endParaRPr>
              </a:p>
            </p:txBody>
          </p:sp>
          <p:sp>
            <p:nvSpPr>
              <p:cNvPr id="568" name="Google Shape;568;g2ec4f61c93a_1_28"/>
              <p:cNvSpPr txBox="1"/>
              <p:nvPr/>
            </p:nvSpPr>
            <p:spPr>
              <a:xfrm>
                <a:off x="1867459" y="3679652"/>
                <a:ext cx="1712400" cy="984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99"/>
                  <a:buFont typeface="Arial"/>
                  <a:buNone/>
                </a:pPr>
                <a:r>
                  <a:rPr b="0" i="0" lang="en-US" sz="1599" u="none" cap="none" strike="noStrike">
                    <a:solidFill>
                      <a:srgbClr val="0F6C83"/>
                    </a:solidFill>
                    <a:latin typeface="Arial"/>
                    <a:ea typeface="Arial"/>
                    <a:cs typeface="Arial"/>
                    <a:sym typeface="Arial"/>
                  </a:rPr>
                  <a:t>Influence les décisions politiques et les documents</a:t>
                </a:r>
                <a:endParaRPr b="0" i="0" sz="1599" u="none" cap="none" strike="noStrike">
                  <a:solidFill>
                    <a:srgbClr val="0F6C83"/>
                  </a:solidFill>
                  <a:latin typeface="Arial"/>
                  <a:ea typeface="Arial"/>
                  <a:cs typeface="Arial"/>
                  <a:sym typeface="Arial"/>
                </a:endParaRPr>
              </a:p>
            </p:txBody>
          </p:sp>
        </p:grpSp>
        <p:sp>
          <p:nvSpPr>
            <p:cNvPr id="569" name="Google Shape;569;g2ec4f61c93a_1_28"/>
            <p:cNvSpPr txBox="1"/>
            <p:nvPr/>
          </p:nvSpPr>
          <p:spPr>
            <a:xfrm>
              <a:off x="1540412" y="3079648"/>
              <a:ext cx="833400" cy="43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18"/>
                <a:buFont typeface="Arial"/>
                <a:buNone/>
              </a:pPr>
              <a:r>
                <a:rPr b="0" i="0" lang="en-US" sz="2818" u="none" cap="none" strike="noStrike">
                  <a:solidFill>
                    <a:srgbClr val="FDFDFD"/>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grpSp>
      <p:grpSp>
        <p:nvGrpSpPr>
          <p:cNvPr id="570" name="Google Shape;570;g2ec4f61c93a_1_28"/>
          <p:cNvGrpSpPr/>
          <p:nvPr/>
        </p:nvGrpSpPr>
        <p:grpSpPr>
          <a:xfrm>
            <a:off x="3670196" y="2118966"/>
            <a:ext cx="2299291" cy="4314015"/>
            <a:chOff x="3711748" y="2199130"/>
            <a:chExt cx="2299291" cy="4314015"/>
          </a:xfrm>
        </p:grpSpPr>
        <p:sp>
          <p:nvSpPr>
            <p:cNvPr id="571" name="Google Shape;571;g2ec4f61c93a_1_28"/>
            <p:cNvSpPr/>
            <p:nvPr/>
          </p:nvSpPr>
          <p:spPr>
            <a:xfrm>
              <a:off x="3871047" y="2566797"/>
              <a:ext cx="2120948" cy="3840594"/>
            </a:xfrm>
            <a:custGeom>
              <a:rect b="b" l="l" r="r" t="t"/>
              <a:pathLst>
                <a:path extrusionOk="0" h="5668774" w="3130550">
                  <a:moveTo>
                    <a:pt x="0" y="387350"/>
                  </a:moveTo>
                  <a:lnTo>
                    <a:pt x="0" y="5668774"/>
                  </a:lnTo>
                  <a:lnTo>
                    <a:pt x="3130550" y="5668774"/>
                  </a:lnTo>
                  <a:lnTo>
                    <a:pt x="3130550" y="0"/>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g2ec4f61c93a_1_28"/>
            <p:cNvSpPr/>
            <p:nvPr/>
          </p:nvSpPr>
          <p:spPr>
            <a:xfrm>
              <a:off x="3711748" y="2199130"/>
              <a:ext cx="829596" cy="732002"/>
            </a:xfrm>
            <a:custGeom>
              <a:rect b="b" l="l" r="r" t="t"/>
              <a:pathLst>
                <a:path extrusionOk="0" h="2762271" w="3130550">
                  <a:moveTo>
                    <a:pt x="0" y="552450"/>
                  </a:moveTo>
                  <a:lnTo>
                    <a:pt x="0" y="2762271"/>
                  </a:lnTo>
                  <a:lnTo>
                    <a:pt x="3130550" y="2762271"/>
                  </a:lnTo>
                  <a:lnTo>
                    <a:pt x="3130550" y="0"/>
                  </a:lnTo>
                  <a:close/>
                </a:path>
              </a:pathLst>
            </a:custGeom>
            <a:solidFill>
              <a:srgbClr val="92D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g2ec4f61c93a_1_28"/>
            <p:cNvSpPr/>
            <p:nvPr/>
          </p:nvSpPr>
          <p:spPr>
            <a:xfrm>
              <a:off x="4363782" y="6209085"/>
              <a:ext cx="1138193" cy="304060"/>
            </a:xfrm>
            <a:custGeom>
              <a:rect b="b" l="l" r="r" t="t"/>
              <a:pathLst>
                <a:path extrusionOk="0" h="374228" w="1400853">
                  <a:moveTo>
                    <a:pt x="0" y="0"/>
                  </a:moveTo>
                  <a:lnTo>
                    <a:pt x="1400853" y="0"/>
                  </a:lnTo>
                  <a:lnTo>
                    <a:pt x="1400853" y="374228"/>
                  </a:lnTo>
                  <a:lnTo>
                    <a:pt x="0" y="374228"/>
                  </a:lnTo>
                  <a:close/>
                </a:path>
              </a:pathLst>
            </a:custGeom>
            <a:solidFill>
              <a:srgbClr val="92D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g2ec4f61c93a_1_28"/>
            <p:cNvSpPr txBox="1"/>
            <p:nvPr/>
          </p:nvSpPr>
          <p:spPr>
            <a:xfrm>
              <a:off x="3711748" y="2401090"/>
              <a:ext cx="833400" cy="43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18"/>
                <a:buFont typeface="Arial"/>
                <a:buNone/>
              </a:pPr>
              <a:r>
                <a:rPr b="0" i="0" lang="en-US" sz="2818" u="none" cap="none" strike="noStrike">
                  <a:solidFill>
                    <a:srgbClr val="FDFDFD"/>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575" name="Google Shape;575;g2ec4f61c93a_1_28"/>
            <p:cNvSpPr txBox="1"/>
            <p:nvPr/>
          </p:nvSpPr>
          <p:spPr>
            <a:xfrm>
              <a:off x="3887639" y="3434334"/>
              <a:ext cx="2123400" cy="73827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99"/>
                <a:buFont typeface="Arial"/>
                <a:buNone/>
              </a:pPr>
              <a:r>
                <a:rPr b="0" i="0" lang="en-US" sz="1599" u="none" cap="none" strike="noStrike">
                  <a:solidFill>
                    <a:srgbClr val="92D050"/>
                  </a:solidFill>
                  <a:latin typeface="Arial"/>
                  <a:ea typeface="Arial"/>
                  <a:cs typeface="Arial"/>
                  <a:sym typeface="Arial"/>
                </a:rPr>
                <a:t>Amélioration des connaissances et de la pratique</a:t>
              </a:r>
              <a:endParaRPr b="0" i="0" sz="1400" u="none" cap="none" strike="noStrike">
                <a:solidFill>
                  <a:srgbClr val="000000"/>
                </a:solidFill>
                <a:latin typeface="Arial"/>
                <a:ea typeface="Arial"/>
                <a:cs typeface="Arial"/>
                <a:sym typeface="Arial"/>
              </a:endParaRPr>
            </a:p>
          </p:txBody>
        </p:sp>
        <p:sp>
          <p:nvSpPr>
            <p:cNvPr id="576" name="Google Shape;576;g2ec4f61c93a_1_28"/>
            <p:cNvSpPr txBox="1"/>
            <p:nvPr/>
          </p:nvSpPr>
          <p:spPr>
            <a:xfrm>
              <a:off x="4021621" y="4360663"/>
              <a:ext cx="1819800" cy="150810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Amélioration des connaissances sur le genre et l'adaptation Application des apprentissages pour faciliter l'adaptation sensible au genre</a:t>
              </a:r>
              <a:endParaRPr b="0" i="0" sz="1400" u="none" cap="none" strike="noStrike">
                <a:solidFill>
                  <a:srgbClr val="000000"/>
                </a:solidFill>
                <a:latin typeface="Arial"/>
                <a:ea typeface="Arial"/>
                <a:cs typeface="Arial"/>
                <a:sym typeface="Arial"/>
              </a:endParaRPr>
            </a:p>
          </p:txBody>
        </p:sp>
      </p:grpSp>
      <p:grpSp>
        <p:nvGrpSpPr>
          <p:cNvPr id="577" name="Google Shape;577;g2ec4f61c93a_1_28"/>
          <p:cNvGrpSpPr/>
          <p:nvPr/>
        </p:nvGrpSpPr>
        <p:grpSpPr>
          <a:xfrm>
            <a:off x="6379541" y="1608628"/>
            <a:ext cx="2249824" cy="4834974"/>
            <a:chOff x="5956295" y="1678171"/>
            <a:chExt cx="2249824" cy="4834974"/>
          </a:xfrm>
        </p:grpSpPr>
        <p:sp>
          <p:nvSpPr>
            <p:cNvPr id="578" name="Google Shape;578;g2ec4f61c93a_1_28"/>
            <p:cNvSpPr/>
            <p:nvPr/>
          </p:nvSpPr>
          <p:spPr>
            <a:xfrm>
              <a:off x="5991255" y="1946978"/>
              <a:ext cx="2214864" cy="4459714"/>
            </a:xfrm>
            <a:custGeom>
              <a:rect b="b" l="l" r="r" t="t"/>
              <a:pathLst>
                <a:path extrusionOk="0" h="6582603" w="3130550">
                  <a:moveTo>
                    <a:pt x="0" y="387350"/>
                  </a:moveTo>
                  <a:lnTo>
                    <a:pt x="0" y="6582603"/>
                  </a:lnTo>
                  <a:lnTo>
                    <a:pt x="3130550" y="6582603"/>
                  </a:lnTo>
                  <a:lnTo>
                    <a:pt x="3130550" y="0"/>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g2ec4f61c93a_1_28"/>
            <p:cNvSpPr/>
            <p:nvPr/>
          </p:nvSpPr>
          <p:spPr>
            <a:xfrm>
              <a:off x="5956295" y="1678171"/>
              <a:ext cx="829596" cy="732002"/>
            </a:xfrm>
            <a:custGeom>
              <a:rect b="b" l="l" r="r" t="t"/>
              <a:pathLst>
                <a:path extrusionOk="0" h="2762271" w="3130550">
                  <a:moveTo>
                    <a:pt x="0" y="552450"/>
                  </a:moveTo>
                  <a:lnTo>
                    <a:pt x="0" y="2762271"/>
                  </a:lnTo>
                  <a:lnTo>
                    <a:pt x="3130550" y="2762271"/>
                  </a:lnTo>
                  <a:lnTo>
                    <a:pt x="3130550" y="0"/>
                  </a:lnTo>
                  <a:close/>
                </a:path>
              </a:pathLst>
            </a:custGeom>
            <a:solidFill>
              <a:srgbClr val="0B769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g2ec4f61c93a_1_28"/>
            <p:cNvSpPr/>
            <p:nvPr/>
          </p:nvSpPr>
          <p:spPr>
            <a:xfrm>
              <a:off x="6572855" y="6209085"/>
              <a:ext cx="1138193" cy="304060"/>
            </a:xfrm>
            <a:custGeom>
              <a:rect b="b" l="l" r="r" t="t"/>
              <a:pathLst>
                <a:path extrusionOk="0" h="374228" w="1400853">
                  <a:moveTo>
                    <a:pt x="0" y="0"/>
                  </a:moveTo>
                  <a:lnTo>
                    <a:pt x="1400853" y="0"/>
                  </a:lnTo>
                  <a:lnTo>
                    <a:pt x="1400853" y="374228"/>
                  </a:lnTo>
                  <a:lnTo>
                    <a:pt x="0" y="374228"/>
                  </a:lnTo>
                  <a:close/>
                </a:path>
              </a:pathLst>
            </a:custGeom>
            <a:solidFill>
              <a:srgbClr val="0B769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g2ec4f61c93a_1_28"/>
            <p:cNvSpPr txBox="1"/>
            <p:nvPr/>
          </p:nvSpPr>
          <p:spPr>
            <a:xfrm>
              <a:off x="5956295" y="1880303"/>
              <a:ext cx="833400" cy="43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18"/>
                <a:buFont typeface="Arial"/>
                <a:buNone/>
              </a:pPr>
              <a:r>
                <a:rPr b="0" i="0" lang="en-US" sz="2818" u="none" cap="none" strike="noStrike">
                  <a:solidFill>
                    <a:srgbClr val="FDFDFD"/>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sp>
          <p:nvSpPr>
            <p:cNvPr id="582" name="Google Shape;582;g2ec4f61c93a_1_28"/>
            <p:cNvSpPr txBox="1"/>
            <p:nvPr/>
          </p:nvSpPr>
          <p:spPr>
            <a:xfrm>
              <a:off x="6114463" y="3452034"/>
              <a:ext cx="2088900" cy="2460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99"/>
                <a:buFont typeface="Arial"/>
                <a:buNone/>
              </a:pPr>
              <a:r>
                <a:rPr b="0" i="0" lang="en-US" sz="1599" u="none" cap="none" strike="noStrike">
                  <a:solidFill>
                    <a:srgbClr val="0B769F"/>
                  </a:solidFill>
                  <a:latin typeface="Arial"/>
                  <a:ea typeface="Arial"/>
                  <a:cs typeface="Arial"/>
                  <a:sym typeface="Arial"/>
                </a:rPr>
                <a:t>Collaboration accrue</a:t>
              </a:r>
              <a:endParaRPr b="0" i="0" sz="1400" u="none" cap="none" strike="noStrike">
                <a:solidFill>
                  <a:srgbClr val="000000"/>
                </a:solidFill>
                <a:latin typeface="Arial"/>
                <a:ea typeface="Arial"/>
                <a:cs typeface="Arial"/>
                <a:sym typeface="Arial"/>
              </a:endParaRPr>
            </a:p>
          </p:txBody>
        </p:sp>
        <p:sp>
          <p:nvSpPr>
            <p:cNvPr id="583" name="Google Shape;583;g2ec4f61c93a_1_28"/>
            <p:cNvSpPr txBox="1"/>
            <p:nvPr/>
          </p:nvSpPr>
          <p:spPr>
            <a:xfrm>
              <a:off x="6159176" y="4255910"/>
              <a:ext cx="1891800" cy="19389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Les personnes et les institutions des domaines du genre ou du changement climatique travaillent mieux ensemble ou de différentes manières pour faire avancer le processus PNA</a:t>
              </a:r>
              <a:endParaRPr b="0" i="0" sz="1400" u="none" cap="none" strike="noStrike">
                <a:solidFill>
                  <a:srgbClr val="000000"/>
                </a:solidFill>
                <a:latin typeface="Arial"/>
                <a:ea typeface="Arial"/>
                <a:cs typeface="Arial"/>
                <a:sym typeface="Arial"/>
              </a:endParaRPr>
            </a:p>
          </p:txBody>
        </p:sp>
      </p:grpSp>
      <p:grpSp>
        <p:nvGrpSpPr>
          <p:cNvPr id="584" name="Google Shape;584;g2ec4f61c93a_1_28"/>
          <p:cNvGrpSpPr/>
          <p:nvPr/>
        </p:nvGrpSpPr>
        <p:grpSpPr>
          <a:xfrm>
            <a:off x="8964547" y="889199"/>
            <a:ext cx="2377821" cy="5568905"/>
            <a:chOff x="8165367" y="944240"/>
            <a:chExt cx="2377821" cy="5568905"/>
          </a:xfrm>
        </p:grpSpPr>
        <p:sp>
          <p:nvSpPr>
            <p:cNvPr id="585" name="Google Shape;585;g2ec4f61c93a_1_28"/>
            <p:cNvSpPr/>
            <p:nvPr/>
          </p:nvSpPr>
          <p:spPr>
            <a:xfrm>
              <a:off x="8289192" y="1311907"/>
              <a:ext cx="2253996" cy="5094066"/>
            </a:xfrm>
            <a:custGeom>
              <a:rect b="b" l="l" r="r" t="t"/>
              <a:pathLst>
                <a:path extrusionOk="0" h="7518917" w="3130550">
                  <a:moveTo>
                    <a:pt x="0" y="387350"/>
                  </a:moveTo>
                  <a:lnTo>
                    <a:pt x="0" y="7518917"/>
                  </a:lnTo>
                  <a:lnTo>
                    <a:pt x="3130550" y="7518917"/>
                  </a:lnTo>
                  <a:lnTo>
                    <a:pt x="3130550" y="0"/>
                  </a:lnTo>
                  <a:close/>
                </a:path>
              </a:pathLst>
            </a:custGeom>
            <a:solidFill>
              <a:srgbClr val="FDFD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g2ec4f61c93a_1_28"/>
            <p:cNvSpPr/>
            <p:nvPr/>
          </p:nvSpPr>
          <p:spPr>
            <a:xfrm>
              <a:off x="8165367" y="944240"/>
              <a:ext cx="829596" cy="732002"/>
            </a:xfrm>
            <a:custGeom>
              <a:rect b="b" l="l" r="r" t="t"/>
              <a:pathLst>
                <a:path extrusionOk="0" h="2762271" w="3130550">
                  <a:moveTo>
                    <a:pt x="0" y="552450"/>
                  </a:moveTo>
                  <a:lnTo>
                    <a:pt x="0" y="2762271"/>
                  </a:lnTo>
                  <a:lnTo>
                    <a:pt x="3130550" y="2762271"/>
                  </a:lnTo>
                  <a:lnTo>
                    <a:pt x="3130550" y="0"/>
                  </a:lnTo>
                  <a:close/>
                </a:path>
              </a:pathLst>
            </a:custGeom>
            <a:solidFill>
              <a:srgbClr val="7ED9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2ec4f61c93a_1_28"/>
            <p:cNvSpPr/>
            <p:nvPr/>
          </p:nvSpPr>
          <p:spPr>
            <a:xfrm>
              <a:off x="8781927" y="6209085"/>
              <a:ext cx="1138193" cy="304060"/>
            </a:xfrm>
            <a:custGeom>
              <a:rect b="b" l="l" r="r" t="t"/>
              <a:pathLst>
                <a:path extrusionOk="0" h="374228" w="1400853">
                  <a:moveTo>
                    <a:pt x="0" y="0"/>
                  </a:moveTo>
                  <a:lnTo>
                    <a:pt x="1400853" y="0"/>
                  </a:lnTo>
                  <a:lnTo>
                    <a:pt x="1400853" y="374228"/>
                  </a:lnTo>
                  <a:lnTo>
                    <a:pt x="0" y="374228"/>
                  </a:lnTo>
                  <a:close/>
                </a:path>
              </a:pathLst>
            </a:custGeom>
            <a:solidFill>
              <a:srgbClr val="7ED9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g2ec4f61c93a_1_28"/>
            <p:cNvSpPr txBox="1"/>
            <p:nvPr/>
          </p:nvSpPr>
          <p:spPr>
            <a:xfrm>
              <a:off x="8165367" y="1165924"/>
              <a:ext cx="833400" cy="43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18"/>
                <a:buFont typeface="Arial"/>
                <a:buNone/>
              </a:pPr>
              <a:r>
                <a:rPr b="0" i="0" lang="en-US" sz="2818" u="none" cap="none" strike="noStrike">
                  <a:solidFill>
                    <a:srgbClr val="FDFDFD"/>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sp>
          <p:nvSpPr>
            <p:cNvPr id="589" name="Google Shape;589;g2ec4f61c93a_1_28"/>
            <p:cNvSpPr txBox="1"/>
            <p:nvPr/>
          </p:nvSpPr>
          <p:spPr>
            <a:xfrm>
              <a:off x="8289192" y="3008972"/>
              <a:ext cx="2123400" cy="738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99"/>
                <a:buFont typeface="Arial"/>
                <a:buNone/>
              </a:pPr>
              <a:r>
                <a:rPr b="0" i="0" lang="en-US" sz="1599" u="none" cap="none" strike="noStrike">
                  <a:solidFill>
                    <a:srgbClr val="7ED957"/>
                  </a:solidFill>
                  <a:latin typeface="Arial"/>
                  <a:ea typeface="Arial"/>
                  <a:cs typeface="Arial"/>
                  <a:sym typeface="Arial"/>
                </a:rPr>
                <a:t>Des investissements nouveaux et mieux ciblés motivés</a:t>
              </a:r>
              <a:endParaRPr b="0" i="0" sz="1400" u="none" cap="none" strike="noStrike">
                <a:solidFill>
                  <a:srgbClr val="000000"/>
                </a:solidFill>
                <a:latin typeface="Arial"/>
                <a:ea typeface="Arial"/>
                <a:cs typeface="Arial"/>
                <a:sym typeface="Arial"/>
              </a:endParaRPr>
            </a:p>
          </p:txBody>
        </p:sp>
        <p:sp>
          <p:nvSpPr>
            <p:cNvPr id="590" name="Google Shape;590;g2ec4f61c93a_1_28"/>
            <p:cNvSpPr txBox="1"/>
            <p:nvPr/>
          </p:nvSpPr>
          <p:spPr>
            <a:xfrm>
              <a:off x="8462361" y="3944322"/>
              <a:ext cx="18771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Affectation de ressources pour faire progresser l’intégration du genre dans le processus du PAN à n’importe quelle étape (élaboration de propositions, renforcement institutionnel, etc.)</a:t>
              </a:r>
              <a:endParaRPr b="0" i="0" sz="1400" u="none" cap="none" strike="noStrike">
                <a:solidFill>
                  <a:srgbClr val="000000"/>
                </a:solidFill>
                <a:latin typeface="Arial"/>
                <a:ea typeface="Arial"/>
                <a:cs typeface="Arial"/>
                <a:sym typeface="Arial"/>
              </a:endParaRPr>
            </a:p>
          </p:txBody>
        </p:sp>
      </p:grpSp>
      <p:pic>
        <p:nvPicPr>
          <p:cNvPr id="591" name="Google Shape;591;g2ec4f61c93a_1_28"/>
          <p:cNvPicPr preferRelativeResize="0"/>
          <p:nvPr/>
        </p:nvPicPr>
        <p:blipFill rotWithShape="1">
          <a:blip r:embed="rId3">
            <a:alphaModFix/>
          </a:blip>
          <a:srcRect b="14258" l="0" r="0" t="0"/>
          <a:stretch/>
        </p:blipFill>
        <p:spPr>
          <a:xfrm>
            <a:off x="19408" y="0"/>
            <a:ext cx="1838890" cy="679531"/>
          </a:xfrm>
          <a:prstGeom prst="rect">
            <a:avLst/>
          </a:prstGeom>
          <a:noFill/>
          <a:ln>
            <a:noFill/>
          </a:ln>
        </p:spPr>
      </p:pic>
      <p:grpSp>
        <p:nvGrpSpPr>
          <p:cNvPr id="592" name="Google Shape;592;g2ec4f61c93a_1_28"/>
          <p:cNvGrpSpPr/>
          <p:nvPr/>
        </p:nvGrpSpPr>
        <p:grpSpPr>
          <a:xfrm>
            <a:off x="8715507" y="6360602"/>
            <a:ext cx="3312029" cy="582846"/>
            <a:chOff x="8596453" y="6049343"/>
            <a:chExt cx="3312029" cy="582846"/>
          </a:xfrm>
        </p:grpSpPr>
        <p:grpSp>
          <p:nvGrpSpPr>
            <p:cNvPr id="593" name="Google Shape;593;g2ec4f61c93a_1_28"/>
            <p:cNvGrpSpPr/>
            <p:nvPr/>
          </p:nvGrpSpPr>
          <p:grpSpPr>
            <a:xfrm>
              <a:off x="8596453" y="6049343"/>
              <a:ext cx="2276993" cy="582846"/>
              <a:chOff x="2995571" y="4446283"/>
              <a:chExt cx="3223376" cy="825093"/>
            </a:xfrm>
          </p:grpSpPr>
          <p:sp>
            <p:nvSpPr>
              <p:cNvPr id="594" name="Google Shape;594;g2ec4f61c93a_1_28"/>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95" name="Google Shape;595;g2ec4f61c93a_1_28"/>
              <p:cNvSpPr/>
              <p:nvPr/>
            </p:nvSpPr>
            <p:spPr>
              <a:xfrm>
                <a:off x="3954651" y="4599048"/>
                <a:ext cx="1039124" cy="519561"/>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96" name="Google Shape;596;g2ec4f61c93a_1_28"/>
              <p:cNvSpPr/>
              <p:nvPr/>
            </p:nvSpPr>
            <p:spPr>
              <a:xfrm>
                <a:off x="4993775" y="4599048"/>
                <a:ext cx="1225172" cy="509859"/>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597" name="Google Shape;597;g2ec4f61c93a_1_28"/>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grpSp>
        <p:nvGrpSpPr>
          <p:cNvPr id="602" name="Google Shape;602;g2ec4f61c93a_1_69"/>
          <p:cNvGrpSpPr/>
          <p:nvPr/>
        </p:nvGrpSpPr>
        <p:grpSpPr>
          <a:xfrm>
            <a:off x="1094198" y="1233642"/>
            <a:ext cx="1329416" cy="1325596"/>
            <a:chOff x="0" y="0"/>
            <a:chExt cx="812800" cy="812800"/>
          </a:xfrm>
        </p:grpSpPr>
        <p:sp>
          <p:nvSpPr>
            <p:cNvPr id="603" name="Google Shape;603;g2ec4f61c93a_1_6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1F1"/>
            </a:solidFill>
            <a:ln cap="sq" cmpd="sng" w="28575">
              <a:solidFill>
                <a:srgbClr val="2594A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4" name="Google Shape;604;g2ec4f61c93a_1_6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85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cxnSp>
        <p:nvCxnSpPr>
          <p:cNvPr id="605" name="Google Shape;605;g2ec4f61c93a_1_69"/>
          <p:cNvCxnSpPr/>
          <p:nvPr/>
        </p:nvCxnSpPr>
        <p:spPr>
          <a:xfrm flipH="1" rot="10800000">
            <a:off x="1701205" y="2586452"/>
            <a:ext cx="9600" cy="1092300"/>
          </a:xfrm>
          <a:prstGeom prst="straightConnector1">
            <a:avLst/>
          </a:prstGeom>
          <a:noFill/>
          <a:ln cap="flat" cmpd="sng" w="28575">
            <a:solidFill>
              <a:srgbClr val="2594A6"/>
            </a:solidFill>
            <a:prstDash val="solid"/>
            <a:round/>
            <a:headEnd len="sm" w="sm" type="none"/>
            <a:tailEnd len="sm" w="sm" type="none"/>
          </a:ln>
        </p:spPr>
      </p:cxnSp>
      <p:cxnSp>
        <p:nvCxnSpPr>
          <p:cNvPr id="606" name="Google Shape;606;g2ec4f61c93a_1_69"/>
          <p:cNvCxnSpPr/>
          <p:nvPr/>
        </p:nvCxnSpPr>
        <p:spPr>
          <a:xfrm rot="10800000">
            <a:off x="1701334" y="3686072"/>
            <a:ext cx="1813800" cy="0"/>
          </a:xfrm>
          <a:prstGeom prst="straightConnector1">
            <a:avLst/>
          </a:prstGeom>
          <a:noFill/>
          <a:ln cap="flat" cmpd="sng" w="28575">
            <a:solidFill>
              <a:srgbClr val="2594A6"/>
            </a:solidFill>
            <a:prstDash val="solid"/>
            <a:round/>
            <a:headEnd len="sm" w="sm" type="none"/>
            <a:tailEnd len="sm" w="sm" type="none"/>
          </a:ln>
        </p:spPr>
      </p:cxnSp>
      <p:grpSp>
        <p:nvGrpSpPr>
          <p:cNvPr id="607" name="Google Shape;607;g2ec4f61c93a_1_69"/>
          <p:cNvGrpSpPr/>
          <p:nvPr/>
        </p:nvGrpSpPr>
        <p:grpSpPr>
          <a:xfrm>
            <a:off x="2439110" y="3043921"/>
            <a:ext cx="1138326" cy="1167425"/>
            <a:chOff x="0" y="0"/>
            <a:chExt cx="812800" cy="812800"/>
          </a:xfrm>
        </p:grpSpPr>
        <p:sp>
          <p:nvSpPr>
            <p:cNvPr id="608" name="Google Shape;608;g2ec4f61c93a_1_6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1F1"/>
            </a:solidFill>
            <a:ln cap="sq" cmpd="sng" w="28575">
              <a:solidFill>
                <a:srgbClr val="2594A6"/>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9" name="Google Shape;609;g2ec4f61c93a_1_6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85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10" name="Google Shape;610;g2ec4f61c93a_1_69"/>
          <p:cNvSpPr/>
          <p:nvPr/>
        </p:nvSpPr>
        <p:spPr>
          <a:xfrm>
            <a:off x="1318427" y="1431815"/>
            <a:ext cx="906428" cy="809311"/>
          </a:xfrm>
          <a:custGeom>
            <a:rect b="b" l="l" r="r" t="t"/>
            <a:pathLst>
              <a:path extrusionOk="0" h="1177179" w="1177179">
                <a:moveTo>
                  <a:pt x="0" y="0"/>
                </a:moveTo>
                <a:lnTo>
                  <a:pt x="1177178" y="0"/>
                </a:lnTo>
                <a:lnTo>
                  <a:pt x="1177178" y="1177179"/>
                </a:lnTo>
                <a:lnTo>
                  <a:pt x="0" y="11771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g2ec4f61c93a_1_69"/>
          <p:cNvSpPr/>
          <p:nvPr/>
        </p:nvSpPr>
        <p:spPr>
          <a:xfrm>
            <a:off x="2618159" y="3222557"/>
            <a:ext cx="741336" cy="866838"/>
          </a:xfrm>
          <a:custGeom>
            <a:rect b="b" l="l" r="r" t="t"/>
            <a:pathLst>
              <a:path extrusionOk="0" h="1167458" w="1167458">
                <a:moveTo>
                  <a:pt x="0" y="0"/>
                </a:moveTo>
                <a:lnTo>
                  <a:pt x="1167458" y="0"/>
                </a:lnTo>
                <a:lnTo>
                  <a:pt x="1167458" y="1167458"/>
                </a:lnTo>
                <a:lnTo>
                  <a:pt x="0" y="116745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2" name="Google Shape;612;g2ec4f61c93a_1_69"/>
          <p:cNvSpPr txBox="1"/>
          <p:nvPr/>
        </p:nvSpPr>
        <p:spPr>
          <a:xfrm>
            <a:off x="2881910" y="1772508"/>
            <a:ext cx="8387400" cy="1015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Le plan d'</a:t>
            </a:r>
            <a:r>
              <a:rPr lang="en-US" sz="2000"/>
              <a:t>A</a:t>
            </a:r>
            <a:r>
              <a:rPr b="0" i="0" lang="en-US" sz="2000" u="none" cap="none" strike="noStrike">
                <a:solidFill>
                  <a:srgbClr val="000000"/>
                </a:solidFill>
                <a:latin typeface="Arial"/>
                <a:ea typeface="Arial"/>
                <a:cs typeface="Arial"/>
                <a:sym typeface="Arial"/>
              </a:rPr>
              <a:t>ction pour le Genre est un outil permettant de montrer comment le genre est intégrée dans la conception et la mise en œuvre du projet.</a:t>
            </a:r>
            <a:endParaRPr b="0" i="0" sz="1400" u="none" cap="none" strike="noStrike">
              <a:solidFill>
                <a:srgbClr val="000000"/>
              </a:solidFill>
              <a:latin typeface="Arial"/>
              <a:ea typeface="Arial"/>
              <a:cs typeface="Arial"/>
              <a:sym typeface="Arial"/>
            </a:endParaRPr>
          </a:p>
        </p:txBody>
      </p:sp>
      <p:sp>
        <p:nvSpPr>
          <p:cNvPr id="613" name="Google Shape;613;g2ec4f61c93a_1_69"/>
          <p:cNvSpPr txBox="1"/>
          <p:nvPr/>
        </p:nvSpPr>
        <p:spPr>
          <a:xfrm>
            <a:off x="2881911" y="1182580"/>
            <a:ext cx="6866246" cy="589841"/>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Clr>
                <a:srgbClr val="000000"/>
              </a:buClr>
              <a:buSzPts val="2738"/>
              <a:buFont typeface="Arial"/>
              <a:buNone/>
            </a:pPr>
            <a:r>
              <a:rPr b="1" i="0" lang="en-US" sz="2738" u="none" cap="none" strike="noStrike">
                <a:solidFill>
                  <a:srgbClr val="009EC0"/>
                </a:solidFill>
                <a:latin typeface="Arial"/>
                <a:ea typeface="Arial"/>
                <a:cs typeface="Arial"/>
                <a:sym typeface="Arial"/>
              </a:rPr>
              <a:t>Plan d'action pour l'égalité des sexes</a:t>
            </a:r>
            <a:endParaRPr b="0" i="0" sz="1400" u="none" cap="none" strike="noStrike">
              <a:solidFill>
                <a:srgbClr val="009EC0"/>
              </a:solidFill>
              <a:latin typeface="Arial"/>
              <a:ea typeface="Arial"/>
              <a:cs typeface="Arial"/>
              <a:sym typeface="Arial"/>
            </a:endParaRPr>
          </a:p>
        </p:txBody>
      </p:sp>
      <p:sp>
        <p:nvSpPr>
          <p:cNvPr id="614" name="Google Shape;614;g2ec4f61c93a_1_69"/>
          <p:cNvSpPr txBox="1"/>
          <p:nvPr/>
        </p:nvSpPr>
        <p:spPr>
          <a:xfrm>
            <a:off x="4008279" y="2960067"/>
            <a:ext cx="5939700" cy="589841"/>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Clr>
                <a:srgbClr val="000000"/>
              </a:buClr>
              <a:buSzPts val="2738"/>
              <a:buFont typeface="Arial"/>
              <a:buNone/>
            </a:pPr>
            <a:r>
              <a:rPr b="1" i="0" lang="en-US" sz="2738" u="none" cap="none" strike="noStrike">
                <a:solidFill>
                  <a:srgbClr val="2594A6"/>
                </a:solidFill>
                <a:latin typeface="Arial"/>
                <a:ea typeface="Arial"/>
                <a:cs typeface="Arial"/>
                <a:sym typeface="Arial"/>
              </a:rPr>
              <a:t>Il présente :</a:t>
            </a:r>
            <a:endParaRPr b="0" i="0" sz="1400" u="none" cap="none" strike="noStrike">
              <a:solidFill>
                <a:srgbClr val="2594A6"/>
              </a:solidFill>
              <a:latin typeface="Arial"/>
              <a:ea typeface="Arial"/>
              <a:cs typeface="Arial"/>
              <a:sym typeface="Arial"/>
            </a:endParaRPr>
          </a:p>
        </p:txBody>
      </p:sp>
      <p:sp>
        <p:nvSpPr>
          <p:cNvPr id="615" name="Google Shape;615;g2ec4f61c93a_1_69"/>
          <p:cNvSpPr/>
          <p:nvPr/>
        </p:nvSpPr>
        <p:spPr>
          <a:xfrm>
            <a:off x="3577407" y="3722625"/>
            <a:ext cx="8387498" cy="758598"/>
          </a:xfrm>
          <a:custGeom>
            <a:rect b="b" l="l" r="r" t="t"/>
            <a:pathLst>
              <a:path extrusionOk="0" h="758598" w="8387498">
                <a:moveTo>
                  <a:pt x="0" y="126436"/>
                </a:moveTo>
                <a:cubicBezTo>
                  <a:pt x="0" y="56607"/>
                  <a:pt x="56607" y="0"/>
                  <a:pt x="126436" y="0"/>
                </a:cubicBezTo>
                <a:lnTo>
                  <a:pt x="8261062" y="0"/>
                </a:lnTo>
                <a:cubicBezTo>
                  <a:pt x="8330891" y="0"/>
                  <a:pt x="8387498" y="56607"/>
                  <a:pt x="8387498" y="126436"/>
                </a:cubicBezTo>
                <a:lnTo>
                  <a:pt x="8387498" y="632162"/>
                </a:lnTo>
                <a:cubicBezTo>
                  <a:pt x="8387498" y="701991"/>
                  <a:pt x="8330891" y="758598"/>
                  <a:pt x="8261062" y="758598"/>
                </a:cubicBezTo>
                <a:lnTo>
                  <a:pt x="126436" y="758598"/>
                </a:lnTo>
                <a:cubicBezTo>
                  <a:pt x="56607" y="758598"/>
                  <a:pt x="0" y="701991"/>
                  <a:pt x="0" y="632162"/>
                </a:cubicBezTo>
                <a:lnTo>
                  <a:pt x="0" y="126436"/>
                </a:lnTo>
                <a:close/>
              </a:path>
            </a:pathLst>
          </a:custGeom>
          <a:solidFill>
            <a:srgbClr val="2594A6"/>
          </a:solidFill>
          <a:ln cap="flat" cmpd="sng" w="19050">
            <a:solidFill>
              <a:schemeClr val="lt1"/>
            </a:solidFill>
            <a:prstDash val="solid"/>
            <a:miter lim="800000"/>
            <a:headEnd len="sm" w="sm" type="none"/>
            <a:tailEnd len="sm" w="sm" type="none"/>
          </a:ln>
        </p:spPr>
        <p:txBody>
          <a:bodyPr anchorCtr="0" anchor="ctr" bIns="109400" lIns="109400" spcFirstLastPara="1" rIns="109400" wrap="square" tIns="109400">
            <a:noAutofit/>
          </a:bodyPr>
          <a:lstStyle/>
          <a:p>
            <a:pPr indent="0" lvl="0" marL="0" marR="0" rtl="0" algn="l">
              <a:lnSpc>
                <a:spcPct val="90000"/>
              </a:lnSpc>
              <a:spcBef>
                <a:spcPts val="0"/>
              </a:spcBef>
              <a:spcAft>
                <a:spcPts val="0"/>
              </a:spcAft>
              <a:buNone/>
            </a:pPr>
            <a:r>
              <a:rPr b="0" i="0" lang="en-US" sz="1900" u="none" cap="none" strike="noStrike">
                <a:solidFill>
                  <a:schemeClr val="lt1"/>
                </a:solidFill>
                <a:latin typeface="Arial"/>
                <a:ea typeface="Arial"/>
                <a:cs typeface="Arial"/>
                <a:sym typeface="Arial"/>
              </a:rPr>
              <a:t>Description des activités, des extrants, des résultats et de l’impact sensibles au genre ;</a:t>
            </a:r>
            <a:endParaRPr b="0" i="0" sz="1400" u="none" cap="none" strike="noStrike">
              <a:solidFill>
                <a:srgbClr val="000000"/>
              </a:solidFill>
              <a:latin typeface="Arial"/>
              <a:ea typeface="Arial"/>
              <a:cs typeface="Arial"/>
              <a:sym typeface="Arial"/>
            </a:endParaRPr>
          </a:p>
        </p:txBody>
      </p:sp>
      <p:sp>
        <p:nvSpPr>
          <p:cNvPr id="616" name="Google Shape;616;g2ec4f61c93a_1_69"/>
          <p:cNvSpPr/>
          <p:nvPr/>
        </p:nvSpPr>
        <p:spPr>
          <a:xfrm>
            <a:off x="3577407" y="4592559"/>
            <a:ext cx="8387498" cy="758598"/>
          </a:xfrm>
          <a:custGeom>
            <a:rect b="b" l="l" r="r" t="t"/>
            <a:pathLst>
              <a:path extrusionOk="0" h="758598" w="8387498">
                <a:moveTo>
                  <a:pt x="0" y="126436"/>
                </a:moveTo>
                <a:cubicBezTo>
                  <a:pt x="0" y="56607"/>
                  <a:pt x="56607" y="0"/>
                  <a:pt x="126436" y="0"/>
                </a:cubicBezTo>
                <a:lnTo>
                  <a:pt x="8261062" y="0"/>
                </a:lnTo>
                <a:cubicBezTo>
                  <a:pt x="8330891" y="0"/>
                  <a:pt x="8387498" y="56607"/>
                  <a:pt x="8387498" y="126436"/>
                </a:cubicBezTo>
                <a:lnTo>
                  <a:pt x="8387498" y="632162"/>
                </a:lnTo>
                <a:cubicBezTo>
                  <a:pt x="8387498" y="701991"/>
                  <a:pt x="8330891" y="758598"/>
                  <a:pt x="8261062" y="758598"/>
                </a:cubicBezTo>
                <a:lnTo>
                  <a:pt x="126436" y="758598"/>
                </a:lnTo>
                <a:cubicBezTo>
                  <a:pt x="56607" y="758598"/>
                  <a:pt x="0" y="701991"/>
                  <a:pt x="0" y="632162"/>
                </a:cubicBezTo>
                <a:lnTo>
                  <a:pt x="0" y="126436"/>
                </a:lnTo>
                <a:close/>
              </a:path>
            </a:pathLst>
          </a:custGeom>
          <a:solidFill>
            <a:srgbClr val="A3E061"/>
          </a:solidFill>
          <a:ln cap="flat" cmpd="sng" w="19050">
            <a:solidFill>
              <a:schemeClr val="lt1"/>
            </a:solidFill>
            <a:prstDash val="solid"/>
            <a:miter lim="800000"/>
            <a:headEnd len="sm" w="sm" type="none"/>
            <a:tailEnd len="sm" w="sm" type="none"/>
          </a:ln>
        </p:spPr>
        <p:txBody>
          <a:bodyPr anchorCtr="0" anchor="ctr" bIns="109400" lIns="109400" spcFirstLastPara="1" rIns="109400" wrap="square" tIns="109400">
            <a:noAutofit/>
          </a:bodyPr>
          <a:lstStyle/>
          <a:p>
            <a:pPr indent="0" lvl="0" marL="0" marR="0" rtl="0" algn="l">
              <a:lnSpc>
                <a:spcPct val="90000"/>
              </a:lnSpc>
              <a:spcBef>
                <a:spcPts val="0"/>
              </a:spcBef>
              <a:spcAft>
                <a:spcPts val="0"/>
              </a:spcAft>
              <a:buNone/>
            </a:pPr>
            <a:r>
              <a:rPr b="0" i="0" lang="en-US" sz="1900" u="none" cap="none" strike="noStrike">
                <a:solidFill>
                  <a:schemeClr val="lt1"/>
                </a:solidFill>
                <a:latin typeface="Arial"/>
                <a:ea typeface="Arial"/>
                <a:cs typeface="Arial"/>
                <a:sym typeface="Arial"/>
              </a:rPr>
              <a:t>Cibles et indicateurs, inclus dans le projet/programme pour répondre aux préoccupations de genre ;</a:t>
            </a:r>
            <a:endParaRPr b="0" i="0" sz="1400" u="none" cap="none" strike="noStrike">
              <a:solidFill>
                <a:srgbClr val="000000"/>
              </a:solidFill>
              <a:latin typeface="Arial"/>
              <a:ea typeface="Arial"/>
              <a:cs typeface="Arial"/>
              <a:sym typeface="Arial"/>
            </a:endParaRPr>
          </a:p>
        </p:txBody>
      </p:sp>
      <p:sp>
        <p:nvSpPr>
          <p:cNvPr id="617" name="Google Shape;617;g2ec4f61c93a_1_69"/>
          <p:cNvSpPr/>
          <p:nvPr/>
        </p:nvSpPr>
        <p:spPr>
          <a:xfrm>
            <a:off x="3577400" y="5446275"/>
            <a:ext cx="8387498" cy="866698"/>
          </a:xfrm>
          <a:custGeom>
            <a:rect b="b" l="l" r="r" t="t"/>
            <a:pathLst>
              <a:path extrusionOk="0" h="758598" w="8387498">
                <a:moveTo>
                  <a:pt x="0" y="126436"/>
                </a:moveTo>
                <a:cubicBezTo>
                  <a:pt x="0" y="56607"/>
                  <a:pt x="56607" y="0"/>
                  <a:pt x="126436" y="0"/>
                </a:cubicBezTo>
                <a:lnTo>
                  <a:pt x="8261062" y="0"/>
                </a:lnTo>
                <a:cubicBezTo>
                  <a:pt x="8330891" y="0"/>
                  <a:pt x="8387498" y="56607"/>
                  <a:pt x="8387498" y="126436"/>
                </a:cubicBezTo>
                <a:lnTo>
                  <a:pt x="8387498" y="632162"/>
                </a:lnTo>
                <a:cubicBezTo>
                  <a:pt x="8387498" y="701991"/>
                  <a:pt x="8330891" y="758598"/>
                  <a:pt x="8261062" y="758598"/>
                </a:cubicBezTo>
                <a:lnTo>
                  <a:pt x="126436" y="758598"/>
                </a:lnTo>
                <a:cubicBezTo>
                  <a:pt x="56607" y="758598"/>
                  <a:pt x="0" y="701991"/>
                  <a:pt x="0" y="632162"/>
                </a:cubicBezTo>
                <a:lnTo>
                  <a:pt x="0" y="126436"/>
                </a:lnTo>
                <a:close/>
              </a:path>
            </a:pathLst>
          </a:custGeom>
          <a:solidFill>
            <a:srgbClr val="2594A6"/>
          </a:solidFill>
          <a:ln cap="flat" cmpd="sng" w="19050">
            <a:solidFill>
              <a:schemeClr val="lt1"/>
            </a:solidFill>
            <a:prstDash val="solid"/>
            <a:miter lim="800000"/>
            <a:headEnd len="sm" w="sm" type="none"/>
            <a:tailEnd len="sm" w="sm" type="none"/>
          </a:ln>
        </p:spPr>
        <p:txBody>
          <a:bodyPr anchorCtr="0" anchor="ctr" bIns="109400" lIns="109400" spcFirstLastPara="1" rIns="109400" wrap="square" tIns="109400">
            <a:noAutofit/>
          </a:bodyPr>
          <a:lstStyle/>
          <a:p>
            <a:pPr indent="0" lvl="0" marL="0" marR="0" rtl="0" algn="l">
              <a:lnSpc>
                <a:spcPct val="90000"/>
              </a:lnSpc>
              <a:spcBef>
                <a:spcPts val="0"/>
              </a:spcBef>
              <a:spcAft>
                <a:spcPts val="0"/>
              </a:spcAft>
              <a:buNone/>
            </a:pPr>
            <a:r>
              <a:rPr b="0" i="0" lang="en-US" sz="1900" u="none" cap="none" strike="noStrike">
                <a:solidFill>
                  <a:schemeClr val="lt1"/>
                </a:solidFill>
                <a:latin typeface="Arial"/>
                <a:ea typeface="Arial"/>
                <a:cs typeface="Arial"/>
                <a:sym typeface="Arial"/>
              </a:rPr>
              <a:t>Mécanismes visant à garantir la mise en œuvre des éléments de conception liés au genre – y compris les responsabilités, le calendrier et les coûts associés.</a:t>
            </a:r>
            <a:endParaRPr b="0" i="0" sz="1400" u="none" cap="none" strike="noStrike">
              <a:solidFill>
                <a:srgbClr val="000000"/>
              </a:solidFill>
              <a:latin typeface="Arial"/>
              <a:ea typeface="Arial"/>
              <a:cs typeface="Arial"/>
              <a:sym typeface="Arial"/>
            </a:endParaRPr>
          </a:p>
        </p:txBody>
      </p:sp>
      <p:sp>
        <p:nvSpPr>
          <p:cNvPr id="618" name="Google Shape;618;g2ec4f61c93a_1_69"/>
          <p:cNvSpPr txBox="1"/>
          <p:nvPr>
            <p:ph type="title"/>
          </p:nvPr>
        </p:nvSpPr>
        <p:spPr>
          <a:xfrm>
            <a:off x="2465541" y="550819"/>
            <a:ext cx="9025200" cy="501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b="1" lang="en-US" sz="4000">
                <a:solidFill>
                  <a:srgbClr val="126580"/>
                </a:solidFill>
                <a:latin typeface="Arial"/>
                <a:ea typeface="Arial"/>
                <a:cs typeface="Arial"/>
                <a:sym typeface="Arial"/>
              </a:rPr>
              <a:t>Plan d’Action pour le Genre</a:t>
            </a:r>
            <a:endParaRPr b="1" sz="4000">
              <a:solidFill>
                <a:srgbClr val="126580"/>
              </a:solidFill>
              <a:latin typeface="Arial"/>
              <a:ea typeface="Arial"/>
              <a:cs typeface="Arial"/>
              <a:sym typeface="Arial"/>
            </a:endParaRPr>
          </a:p>
        </p:txBody>
      </p:sp>
      <p:pic>
        <p:nvPicPr>
          <p:cNvPr id="619" name="Google Shape;619;g2ec4f61c93a_1_69"/>
          <p:cNvPicPr preferRelativeResize="0"/>
          <p:nvPr/>
        </p:nvPicPr>
        <p:blipFill rotWithShape="1">
          <a:blip r:embed="rId5">
            <a:alphaModFix/>
          </a:blip>
          <a:srcRect b="14258" l="0" r="0" t="0"/>
          <a:stretch/>
        </p:blipFill>
        <p:spPr>
          <a:xfrm>
            <a:off x="19408" y="0"/>
            <a:ext cx="1838890" cy="679531"/>
          </a:xfrm>
          <a:prstGeom prst="rect">
            <a:avLst/>
          </a:prstGeom>
          <a:noFill/>
          <a:ln>
            <a:noFill/>
          </a:ln>
        </p:spPr>
      </p:pic>
      <p:grpSp>
        <p:nvGrpSpPr>
          <p:cNvPr id="620" name="Google Shape;620;g2ec4f61c93a_1_69"/>
          <p:cNvGrpSpPr/>
          <p:nvPr/>
        </p:nvGrpSpPr>
        <p:grpSpPr>
          <a:xfrm>
            <a:off x="8536434" y="6275025"/>
            <a:ext cx="3312029" cy="582846"/>
            <a:chOff x="8596453" y="6049343"/>
            <a:chExt cx="3312029" cy="582846"/>
          </a:xfrm>
        </p:grpSpPr>
        <p:grpSp>
          <p:nvGrpSpPr>
            <p:cNvPr id="621" name="Google Shape;621;g2ec4f61c93a_1_69"/>
            <p:cNvGrpSpPr/>
            <p:nvPr/>
          </p:nvGrpSpPr>
          <p:grpSpPr>
            <a:xfrm>
              <a:off x="8596453" y="6049343"/>
              <a:ext cx="2276993" cy="582846"/>
              <a:chOff x="2995571" y="4446283"/>
              <a:chExt cx="3223376" cy="825093"/>
            </a:xfrm>
          </p:grpSpPr>
          <p:sp>
            <p:nvSpPr>
              <p:cNvPr id="622" name="Google Shape;622;g2ec4f61c93a_1_69"/>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6">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623" name="Google Shape;623;g2ec4f61c93a_1_69"/>
              <p:cNvSpPr/>
              <p:nvPr/>
            </p:nvSpPr>
            <p:spPr>
              <a:xfrm>
                <a:off x="3954651" y="4599048"/>
                <a:ext cx="1039124" cy="519561"/>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624" name="Google Shape;624;g2ec4f61c93a_1_69"/>
              <p:cNvSpPr/>
              <p:nvPr/>
            </p:nvSpPr>
            <p:spPr>
              <a:xfrm>
                <a:off x="4993775" y="4599048"/>
                <a:ext cx="1225172" cy="509859"/>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625" name="Google Shape;625;g2ec4f61c93a_1_69"/>
            <p:cNvPicPr preferRelativeResize="0"/>
            <p:nvPr/>
          </p:nvPicPr>
          <p:blipFill rotWithShape="1">
            <a:blip r:embed="rId9">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g2ec4f61c93a_1_96"/>
          <p:cNvSpPr/>
          <p:nvPr/>
        </p:nvSpPr>
        <p:spPr>
          <a:xfrm>
            <a:off x="-1" y="679531"/>
            <a:ext cx="4142700" cy="5595600"/>
          </a:xfrm>
          <a:prstGeom prst="rect">
            <a:avLst/>
          </a:prstGeom>
          <a:solidFill>
            <a:srgbClr val="2594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31" name="Google Shape;631;g2ec4f61c93a_1_96"/>
          <p:cNvSpPr txBox="1"/>
          <p:nvPr/>
        </p:nvSpPr>
        <p:spPr>
          <a:xfrm>
            <a:off x="194065" y="2162592"/>
            <a:ext cx="3948600" cy="1939500"/>
          </a:xfrm>
          <a:prstGeom prst="rect">
            <a:avLst/>
          </a:prstGeom>
          <a:solidFill>
            <a:srgbClr val="2594A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Exemple d’un Plan d’Action sur le Genre</a:t>
            </a:r>
            <a:endParaRPr b="0" i="0" sz="1400" u="none" cap="none" strike="noStrike">
              <a:solidFill>
                <a:srgbClr val="000000"/>
              </a:solidFill>
              <a:latin typeface="Arial"/>
              <a:ea typeface="Arial"/>
              <a:cs typeface="Arial"/>
              <a:sym typeface="Arial"/>
            </a:endParaRPr>
          </a:p>
        </p:txBody>
      </p:sp>
      <p:sp>
        <p:nvSpPr>
          <p:cNvPr id="632" name="Google Shape;632;g2ec4f61c93a_1_96"/>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F81BD"/>
              </a:buClr>
              <a:buSzPts val="1100"/>
              <a:buFont typeface="Arial"/>
              <a:buNone/>
            </a:pPr>
            <a:r>
              <a:rPr b="1" i="0" lang="en-US" sz="1100" u="none" cap="none" strike="noStrike">
                <a:solidFill>
                  <a:srgbClr val="4F81BD"/>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pic>
        <p:nvPicPr>
          <p:cNvPr id="633" name="Google Shape;633;g2ec4f61c93a_1_96"/>
          <p:cNvPicPr preferRelativeResize="0"/>
          <p:nvPr/>
        </p:nvPicPr>
        <p:blipFill rotWithShape="1">
          <a:blip r:embed="rId3">
            <a:alphaModFix/>
          </a:blip>
          <a:srcRect b="0" l="0" r="0" t="0"/>
          <a:stretch/>
        </p:blipFill>
        <p:spPr>
          <a:xfrm>
            <a:off x="4336858" y="136009"/>
            <a:ext cx="7687994" cy="6386080"/>
          </a:xfrm>
          <a:prstGeom prst="rect">
            <a:avLst/>
          </a:prstGeom>
          <a:noFill/>
          <a:ln>
            <a:noFill/>
          </a:ln>
        </p:spPr>
      </p:pic>
      <p:sp>
        <p:nvSpPr>
          <p:cNvPr id="634" name="Google Shape;634;g2ec4f61c93a_1_96"/>
          <p:cNvSpPr/>
          <p:nvPr/>
        </p:nvSpPr>
        <p:spPr>
          <a:xfrm>
            <a:off x="402961" y="6592347"/>
            <a:ext cx="10761000" cy="26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F6C83"/>
              </a:buClr>
              <a:buSzPts val="1100"/>
              <a:buFont typeface="Arial"/>
              <a:buNone/>
            </a:pPr>
            <a:r>
              <a:rPr b="1" i="0" lang="en-US" sz="1100" u="none" cap="none" strike="noStrike">
                <a:solidFill>
                  <a:srgbClr val="0F6C83"/>
                </a:solidFill>
                <a:latin typeface="Arial"/>
                <a:ea typeface="Arial"/>
                <a:cs typeface="Arial"/>
                <a:sym typeface="Arial"/>
              </a:rPr>
              <a:t>Source CFAN (</a:t>
            </a:r>
            <a:r>
              <a:rPr b="0" i="0" lang="en-US" sz="900" u="sng" cap="none" strike="noStrike">
                <a:solidFill>
                  <a:srgbClr val="0F6C83"/>
                </a:solidFill>
                <a:latin typeface="Arial"/>
                <a:ea typeface="Arial"/>
                <a:cs typeface="Arial"/>
                <a:sym typeface="Arial"/>
                <a:hlinkClick r:id="rId4">
                  <a:extLst>
                    <a:ext uri="{A12FA001-AC4F-418D-AE19-62706E023703}">
                      <ahyp:hlinkClr val="tx"/>
                    </a:ext>
                  </a:extLst>
                </a:hlinkClick>
              </a:rPr>
              <a:t>https://learn.rmi.org/pluginfile.php/1159/mod_resource/content/1/3.5%20Supporting%20documents.pdf</a:t>
            </a:r>
            <a:r>
              <a:rPr b="1" i="0" lang="en-US" sz="900" u="none" cap="none" strike="noStrike">
                <a:solidFill>
                  <a:srgbClr val="0F6C83"/>
                </a:solidFill>
                <a:latin typeface="Arial"/>
                <a:ea typeface="Arial"/>
                <a:cs typeface="Arial"/>
                <a:sym typeface="Arial"/>
              </a:rPr>
              <a:t> page 53)</a:t>
            </a:r>
            <a:endParaRPr b="0" i="0" sz="1800" u="none" cap="none" strike="noStrike">
              <a:solidFill>
                <a:srgbClr val="0F6C83"/>
              </a:solidFill>
              <a:latin typeface="Arial"/>
              <a:ea typeface="Arial"/>
              <a:cs typeface="Arial"/>
              <a:sym typeface="Arial"/>
            </a:endParaRPr>
          </a:p>
        </p:txBody>
      </p:sp>
      <p:pic>
        <p:nvPicPr>
          <p:cNvPr id="635" name="Google Shape;635;g2ec4f61c93a_1_96"/>
          <p:cNvPicPr preferRelativeResize="0"/>
          <p:nvPr/>
        </p:nvPicPr>
        <p:blipFill rotWithShape="1">
          <a:blip r:embed="rId5">
            <a:alphaModFix/>
          </a:blip>
          <a:srcRect b="14258" l="0" r="0" t="0"/>
          <a:stretch/>
        </p:blipFill>
        <p:spPr>
          <a:xfrm>
            <a:off x="19408" y="0"/>
            <a:ext cx="1838890" cy="67953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9" name="Shape 639"/>
        <p:cNvGrpSpPr/>
        <p:nvPr/>
      </p:nvGrpSpPr>
      <p:grpSpPr>
        <a:xfrm>
          <a:off x="0" y="0"/>
          <a:ext cx="0" cy="0"/>
          <a:chOff x="0" y="0"/>
          <a:chExt cx="0" cy="0"/>
        </a:xfrm>
      </p:grpSpPr>
      <p:sp>
        <p:nvSpPr>
          <p:cNvPr id="640" name="Google Shape;640;p28"/>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1" name="Google Shape;641;p28"/>
          <p:cNvSpPr txBox="1"/>
          <p:nvPr>
            <p:ph type="title"/>
          </p:nvPr>
        </p:nvSpPr>
        <p:spPr>
          <a:xfrm>
            <a:off x="270567" y="2321639"/>
            <a:ext cx="5712272" cy="2690919"/>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F81BD"/>
              </a:buClr>
              <a:buSzPts val="2400"/>
              <a:buFont typeface="Arial"/>
              <a:buNone/>
            </a:pPr>
            <a:r>
              <a:rPr b="1" lang="en-US">
                <a:solidFill>
                  <a:srgbClr val="126580"/>
                </a:solidFill>
                <a:latin typeface="Arial"/>
                <a:ea typeface="Arial"/>
                <a:cs typeface="Arial"/>
                <a:sym typeface="Arial"/>
              </a:rPr>
              <a:t>Comment opérationnaliser la dimension genre dans le financement de l’adaptation au changement climatique</a:t>
            </a:r>
            <a:endParaRPr/>
          </a:p>
        </p:txBody>
      </p:sp>
      <p:sp>
        <p:nvSpPr>
          <p:cNvPr id="642" name="Google Shape;642;p28"/>
          <p:cNvSpPr/>
          <p:nvPr/>
        </p:nvSpPr>
        <p:spPr>
          <a:xfrm flipH="1">
            <a:off x="367788" y="5022666"/>
            <a:ext cx="4023300" cy="27300"/>
          </a:xfrm>
          <a:prstGeom prst="rect">
            <a:avLst/>
          </a:prstGeom>
          <a:solidFill>
            <a:srgbClr val="A3E061"/>
          </a:solidFill>
          <a:ln cap="flat" cmpd="sng" w="25400">
            <a:solidFill>
              <a:srgbClr val="A3E0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3" name="Google Shape;643;p28"/>
          <p:cNvSpPr/>
          <p:nvPr/>
        </p:nvSpPr>
        <p:spPr>
          <a:xfrm rot="5400000">
            <a:off x="-225843" y="6053360"/>
            <a:ext cx="740664" cy="154124"/>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4" name="Google Shape;644;p28"/>
          <p:cNvSpPr/>
          <p:nvPr/>
        </p:nvSpPr>
        <p:spPr>
          <a:xfrm rot="5400000">
            <a:off x="5964537" y="155587"/>
            <a:ext cx="621436" cy="11833491"/>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5" name="Google Shape;645;p28"/>
          <p:cNvSpPr/>
          <p:nvPr/>
        </p:nvSpPr>
        <p:spPr>
          <a:xfrm>
            <a:off x="5870868" y="390409"/>
            <a:ext cx="6185100" cy="5915100"/>
          </a:xfrm>
          <a:prstGeom prst="rect">
            <a:avLst/>
          </a:prstGeom>
          <a:solidFill>
            <a:schemeClr val="lt1"/>
          </a:solidFill>
          <a:ln>
            <a:noFill/>
          </a:ln>
          <a:effectLst>
            <a:outerShdw blurRad="139700" rotWithShape="0" algn="t" dir="5400000" dist="127000">
              <a:srgbClr val="000000">
                <a:alpha val="1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646" name="Google Shape;646;p28"/>
          <p:cNvGrpSpPr/>
          <p:nvPr/>
        </p:nvGrpSpPr>
        <p:grpSpPr>
          <a:xfrm>
            <a:off x="5918344" y="462116"/>
            <a:ext cx="5475389" cy="5512520"/>
            <a:chOff x="3569697" y="327090"/>
            <a:chExt cx="4901807" cy="5034349"/>
          </a:xfrm>
        </p:grpSpPr>
        <p:sp>
          <p:nvSpPr>
            <p:cNvPr id="647" name="Google Shape;647;p28"/>
            <p:cNvSpPr/>
            <p:nvPr/>
          </p:nvSpPr>
          <p:spPr>
            <a:xfrm>
              <a:off x="3693139" y="327090"/>
              <a:ext cx="4778365" cy="4778365"/>
            </a:xfrm>
            <a:prstGeom prst="pie">
              <a:avLst>
                <a:gd fmla="val 16200000" name="adj1"/>
                <a:gd fmla="val 19285716" name="adj2"/>
              </a:avLst>
            </a:prstGeom>
            <a:solidFill>
              <a:srgbClr val="0F6C8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648" name="Google Shape;648;p28"/>
            <p:cNvSpPr txBox="1"/>
            <p:nvPr/>
          </p:nvSpPr>
          <p:spPr>
            <a:xfrm>
              <a:off x="6129537" y="797084"/>
              <a:ext cx="1308361" cy="824836"/>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600"/>
                </a:spcAft>
                <a:buClr>
                  <a:srgbClr val="000000"/>
                </a:buClr>
                <a:buSzPts val="1600"/>
                <a:buFont typeface="Arial"/>
                <a:buNone/>
              </a:pPr>
              <a:r>
                <a:rPr b="0" i="0" lang="en-US" sz="1600" u="none" cap="none" strike="noStrike">
                  <a:solidFill>
                    <a:schemeClr val="lt1"/>
                  </a:solidFill>
                  <a:latin typeface="Arial"/>
                  <a:ea typeface="Arial"/>
                  <a:cs typeface="Arial"/>
                  <a:sym typeface="Arial"/>
                </a:rPr>
                <a:t>Expertise en matière de genre et équilibre entre les genres</a:t>
              </a:r>
              <a:endParaRPr b="0" i="0" sz="1600" u="none" cap="none" strike="noStrike">
                <a:solidFill>
                  <a:schemeClr val="lt1"/>
                </a:solidFill>
                <a:latin typeface="Arial"/>
                <a:ea typeface="Arial"/>
                <a:cs typeface="Arial"/>
                <a:sym typeface="Arial"/>
              </a:endParaRPr>
            </a:p>
          </p:txBody>
        </p:sp>
        <p:sp>
          <p:nvSpPr>
            <p:cNvPr id="649" name="Google Shape;649;p28"/>
            <p:cNvSpPr/>
            <p:nvPr/>
          </p:nvSpPr>
          <p:spPr>
            <a:xfrm>
              <a:off x="3569698" y="583074"/>
              <a:ext cx="4778365" cy="4778365"/>
            </a:xfrm>
            <a:prstGeom prst="pie">
              <a:avLst>
                <a:gd fmla="val 19285716" name="adj1"/>
                <a:gd fmla="val 771428" name="adj2"/>
              </a:avLst>
            </a:prstGeom>
            <a:solidFill>
              <a:srgbClr val="4892DC"/>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650" name="Google Shape;650;p28"/>
            <p:cNvSpPr txBox="1"/>
            <p:nvPr/>
          </p:nvSpPr>
          <p:spPr>
            <a:xfrm>
              <a:off x="6840603" y="2289633"/>
              <a:ext cx="1388001" cy="8817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600"/>
                </a:spcAft>
                <a:buClr>
                  <a:srgbClr val="000000"/>
                </a:buClr>
                <a:buSzPts val="1600"/>
                <a:buFont typeface="Arial"/>
                <a:buNone/>
              </a:pPr>
              <a:r>
                <a:rPr b="0" i="0" lang="en-US" sz="1600" u="none" cap="none" strike="noStrike">
                  <a:solidFill>
                    <a:schemeClr val="lt1"/>
                  </a:solidFill>
                  <a:latin typeface="Arial"/>
                  <a:ea typeface="Arial"/>
                  <a:cs typeface="Arial"/>
                  <a:sym typeface="Arial"/>
                </a:rPr>
                <a:t>Lignes directrices pour un financement sensible au genre</a:t>
              </a:r>
              <a:endParaRPr b="0" i="0" sz="1600" u="none" cap="none" strike="noStrike">
                <a:solidFill>
                  <a:schemeClr val="lt1"/>
                </a:solidFill>
                <a:latin typeface="Arial"/>
                <a:ea typeface="Arial"/>
                <a:cs typeface="Arial"/>
                <a:sym typeface="Arial"/>
              </a:endParaRPr>
            </a:p>
          </p:txBody>
        </p:sp>
        <p:sp>
          <p:nvSpPr>
            <p:cNvPr id="651" name="Google Shape;651;p28"/>
            <p:cNvSpPr/>
            <p:nvPr/>
          </p:nvSpPr>
          <p:spPr>
            <a:xfrm>
              <a:off x="3569698" y="583074"/>
              <a:ext cx="4778365" cy="4778365"/>
            </a:xfrm>
            <a:prstGeom prst="pie">
              <a:avLst>
                <a:gd fmla="val 771428" name="adj1"/>
                <a:gd fmla="val 3857143" name="adj2"/>
              </a:avLst>
            </a:prstGeom>
            <a:solidFill>
              <a:srgbClr val="2A2CA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652" name="Google Shape;652;p28"/>
            <p:cNvSpPr txBox="1"/>
            <p:nvPr/>
          </p:nvSpPr>
          <p:spPr>
            <a:xfrm>
              <a:off x="6642870" y="3555347"/>
              <a:ext cx="1251476" cy="910164"/>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600"/>
                </a:spcAft>
                <a:buClr>
                  <a:srgbClr val="000000"/>
                </a:buClr>
                <a:buSzPts val="1600"/>
                <a:buFont typeface="Arial"/>
                <a:buNone/>
              </a:pPr>
              <a:r>
                <a:rPr b="0" i="0" lang="en-US" sz="1600" u="none" cap="none" strike="noStrike">
                  <a:solidFill>
                    <a:schemeClr val="lt1"/>
                  </a:solidFill>
                  <a:latin typeface="Arial"/>
                  <a:ea typeface="Arial"/>
                  <a:cs typeface="Arial"/>
                  <a:sym typeface="Arial"/>
                </a:rPr>
                <a:t>Approches qui augmentent l'accès des groupes de femmes au financement</a:t>
              </a:r>
              <a:endParaRPr b="0" i="0" sz="1600" u="none" cap="none" strike="noStrike">
                <a:solidFill>
                  <a:schemeClr val="lt1"/>
                </a:solidFill>
                <a:latin typeface="Arial"/>
                <a:ea typeface="Arial"/>
                <a:cs typeface="Arial"/>
                <a:sym typeface="Arial"/>
              </a:endParaRPr>
            </a:p>
          </p:txBody>
        </p:sp>
        <p:sp>
          <p:nvSpPr>
            <p:cNvPr id="653" name="Google Shape;653;p28"/>
            <p:cNvSpPr/>
            <p:nvPr/>
          </p:nvSpPr>
          <p:spPr>
            <a:xfrm>
              <a:off x="3569698" y="583074"/>
              <a:ext cx="4778365" cy="4778365"/>
            </a:xfrm>
            <a:prstGeom prst="pie">
              <a:avLst>
                <a:gd fmla="val 3857226" name="adj1"/>
                <a:gd fmla="val 6942858" name="adj2"/>
              </a:avLst>
            </a:prstGeom>
            <a:solidFill>
              <a:srgbClr val="2B6FA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654" name="Google Shape;654;p28"/>
            <p:cNvSpPr txBox="1"/>
            <p:nvPr/>
          </p:nvSpPr>
          <p:spPr>
            <a:xfrm>
              <a:off x="5334760" y="4177783"/>
              <a:ext cx="1279919" cy="910164"/>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Égalité des genres et autonomisation des femmes audits réguliers sur le genre</a:t>
              </a:r>
              <a:endParaRPr b="0" i="0" sz="1600" u="none" cap="none" strike="noStrike">
                <a:solidFill>
                  <a:schemeClr val="lt1"/>
                </a:solidFill>
                <a:latin typeface="Arial"/>
                <a:ea typeface="Arial"/>
                <a:cs typeface="Arial"/>
                <a:sym typeface="Arial"/>
              </a:endParaRPr>
            </a:p>
          </p:txBody>
        </p:sp>
        <p:sp>
          <p:nvSpPr>
            <p:cNvPr id="655" name="Google Shape;655;p28"/>
            <p:cNvSpPr/>
            <p:nvPr/>
          </p:nvSpPr>
          <p:spPr>
            <a:xfrm>
              <a:off x="3569697" y="583074"/>
              <a:ext cx="4778365" cy="4778365"/>
            </a:xfrm>
            <a:prstGeom prst="pie">
              <a:avLst>
                <a:gd fmla="val 6942858" name="adj1"/>
                <a:gd fmla="val 10028574" name="adj2"/>
              </a:avLst>
            </a:prstGeom>
            <a:solidFill>
              <a:srgbClr val="2BA49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656" name="Google Shape;656;p28"/>
            <p:cNvSpPr txBox="1"/>
            <p:nvPr/>
          </p:nvSpPr>
          <p:spPr>
            <a:xfrm>
              <a:off x="4024781" y="3427339"/>
              <a:ext cx="1251476" cy="910164"/>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600"/>
                </a:spcAft>
                <a:buClr>
                  <a:srgbClr val="000000"/>
                </a:buClr>
                <a:buSzPts val="1600"/>
                <a:buFont typeface="Arial"/>
                <a:buNone/>
              </a:pPr>
              <a:r>
                <a:rPr b="0" i="0" lang="en-US" sz="1600" u="none" cap="none" strike="noStrike">
                  <a:solidFill>
                    <a:schemeClr val="lt1"/>
                  </a:solidFill>
                  <a:latin typeface="Arial"/>
                  <a:ea typeface="Arial"/>
                  <a:cs typeface="Arial"/>
                  <a:sym typeface="Arial"/>
                </a:rPr>
                <a:t>Approche  centrée sur les bénéficiaires et les personnes </a:t>
              </a:r>
              <a:endParaRPr b="0" i="0" sz="1600" u="none" cap="none" strike="noStrike">
                <a:solidFill>
                  <a:schemeClr val="lt1"/>
                </a:solidFill>
                <a:latin typeface="Arial"/>
                <a:ea typeface="Arial"/>
                <a:cs typeface="Arial"/>
                <a:sym typeface="Arial"/>
              </a:endParaRPr>
            </a:p>
          </p:txBody>
        </p:sp>
        <p:sp>
          <p:nvSpPr>
            <p:cNvPr id="657" name="Google Shape;657;p28"/>
            <p:cNvSpPr/>
            <p:nvPr/>
          </p:nvSpPr>
          <p:spPr>
            <a:xfrm>
              <a:off x="3569698" y="583074"/>
              <a:ext cx="4778365" cy="4778365"/>
            </a:xfrm>
            <a:prstGeom prst="pie">
              <a:avLst>
                <a:gd fmla="val 10028574" name="adj1"/>
                <a:gd fmla="val 13114284" name="adj2"/>
              </a:avLst>
            </a:prstGeom>
            <a:solidFill>
              <a:srgbClr val="0F7C8A"/>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658" name="Google Shape;658;p28"/>
            <p:cNvSpPr txBox="1"/>
            <p:nvPr/>
          </p:nvSpPr>
          <p:spPr>
            <a:xfrm>
              <a:off x="3689157" y="2289633"/>
              <a:ext cx="1388001" cy="8817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600"/>
                </a:spcAft>
                <a:buClr>
                  <a:srgbClr val="000000"/>
                </a:buClr>
                <a:buSzPts val="1600"/>
                <a:buFont typeface="Arial"/>
                <a:buNone/>
              </a:pPr>
              <a:r>
                <a:rPr b="0" i="0" lang="en-US" sz="1600" u="none" cap="none" strike="noStrike">
                  <a:solidFill>
                    <a:schemeClr val="lt1"/>
                  </a:solidFill>
                  <a:latin typeface="Arial"/>
                  <a:ea typeface="Arial"/>
                  <a:cs typeface="Arial"/>
                  <a:sym typeface="Arial"/>
                </a:rPr>
                <a:t>considérations/ critères explicites liés au genre</a:t>
              </a:r>
              <a:endParaRPr b="0" i="0" sz="1600" u="none" cap="none" strike="noStrike">
                <a:solidFill>
                  <a:schemeClr val="lt1"/>
                </a:solidFill>
                <a:latin typeface="Arial"/>
                <a:ea typeface="Arial"/>
                <a:cs typeface="Arial"/>
                <a:sym typeface="Arial"/>
              </a:endParaRPr>
            </a:p>
          </p:txBody>
        </p:sp>
        <p:sp>
          <p:nvSpPr>
            <p:cNvPr id="659" name="Google Shape;659;p28"/>
            <p:cNvSpPr/>
            <p:nvPr/>
          </p:nvSpPr>
          <p:spPr>
            <a:xfrm>
              <a:off x="3569698" y="583074"/>
              <a:ext cx="4778365" cy="4778365"/>
            </a:xfrm>
            <a:prstGeom prst="pie">
              <a:avLst>
                <a:gd fmla="val 13114284" name="adj1"/>
                <a:gd fmla="val 16200000" name="adj2"/>
              </a:avLst>
            </a:prstGeom>
            <a:solidFill>
              <a:srgbClr val="2594A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660" name="Google Shape;660;p28"/>
            <p:cNvSpPr txBox="1"/>
            <p:nvPr/>
          </p:nvSpPr>
          <p:spPr>
            <a:xfrm>
              <a:off x="4605011" y="1038156"/>
              <a:ext cx="1308361" cy="824836"/>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600"/>
                </a:spcAft>
                <a:buClr>
                  <a:srgbClr val="000000"/>
                </a:buClr>
                <a:buSzPts val="1600"/>
                <a:buFont typeface="Arial"/>
                <a:buNone/>
              </a:pPr>
              <a:r>
                <a:rPr b="0" i="0" lang="en-US" sz="1600" u="none" cap="none" strike="noStrike">
                  <a:solidFill>
                    <a:schemeClr val="lt1"/>
                  </a:solidFill>
                  <a:latin typeface="Arial"/>
                  <a:ea typeface="Arial"/>
                  <a:cs typeface="Arial"/>
                  <a:sym typeface="Arial"/>
                </a:rPr>
                <a:t>Évaluation  indépendante et mécanismes de recours</a:t>
              </a:r>
              <a:endParaRPr b="0" i="0" sz="1600" u="none" cap="none" strike="noStrike">
                <a:solidFill>
                  <a:schemeClr val="lt1"/>
                </a:solidFill>
                <a:latin typeface="Arial"/>
                <a:ea typeface="Arial"/>
                <a:cs typeface="Arial"/>
                <a:sym typeface="Arial"/>
              </a:endParaRPr>
            </a:p>
          </p:txBody>
        </p:sp>
      </p:grpSp>
      <p:pic>
        <p:nvPicPr>
          <p:cNvPr id="661" name="Google Shape;661;p28"/>
          <p:cNvPicPr preferRelativeResize="0"/>
          <p:nvPr/>
        </p:nvPicPr>
        <p:blipFill rotWithShape="1">
          <a:blip r:embed="rId3">
            <a:alphaModFix/>
          </a:blip>
          <a:srcRect b="14258" l="0" r="0" t="0"/>
          <a:stretch/>
        </p:blipFill>
        <p:spPr>
          <a:xfrm>
            <a:off x="19408" y="0"/>
            <a:ext cx="1838889" cy="679531"/>
          </a:xfrm>
          <a:prstGeom prst="rect">
            <a:avLst/>
          </a:prstGeom>
          <a:noFill/>
          <a:ln>
            <a:noFill/>
          </a:ln>
        </p:spPr>
      </p:pic>
      <p:grpSp>
        <p:nvGrpSpPr>
          <p:cNvPr id="662" name="Google Shape;662;p28"/>
          <p:cNvGrpSpPr/>
          <p:nvPr/>
        </p:nvGrpSpPr>
        <p:grpSpPr>
          <a:xfrm>
            <a:off x="8365684" y="6305736"/>
            <a:ext cx="3311957" cy="582866"/>
            <a:chOff x="8596525" y="6049452"/>
            <a:chExt cx="3311957" cy="582866"/>
          </a:xfrm>
        </p:grpSpPr>
        <p:grpSp>
          <p:nvGrpSpPr>
            <p:cNvPr id="663" name="Google Shape;663;p28"/>
            <p:cNvGrpSpPr/>
            <p:nvPr/>
          </p:nvGrpSpPr>
          <p:grpSpPr>
            <a:xfrm>
              <a:off x="8596525" y="6049452"/>
              <a:ext cx="2275048" cy="582866"/>
              <a:chOff x="2995571" y="4446283"/>
              <a:chExt cx="3220513" cy="825093"/>
            </a:xfrm>
          </p:grpSpPr>
          <p:sp>
            <p:nvSpPr>
              <p:cNvPr id="664" name="Google Shape;664;p28"/>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665" name="Google Shape;665;p28"/>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666" name="Google Shape;666;p28"/>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667" name="Google Shape;667;p28"/>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grpSp>
        <p:nvGrpSpPr>
          <p:cNvPr id="672" name="Google Shape;672;p30"/>
          <p:cNvGrpSpPr/>
          <p:nvPr/>
        </p:nvGrpSpPr>
        <p:grpSpPr>
          <a:xfrm>
            <a:off x="1453139" y="4154251"/>
            <a:ext cx="3559410" cy="1073714"/>
            <a:chOff x="0" y="0"/>
            <a:chExt cx="4745879" cy="1431619"/>
          </a:xfrm>
        </p:grpSpPr>
        <p:pic>
          <p:nvPicPr>
            <p:cNvPr id="673" name="Google Shape;673;p30"/>
            <p:cNvPicPr preferRelativeResize="0"/>
            <p:nvPr/>
          </p:nvPicPr>
          <p:blipFill rotWithShape="1">
            <a:blip r:embed="rId3">
              <a:alphaModFix/>
            </a:blip>
            <a:srcRect b="0" l="0" r="0" t="0"/>
            <a:stretch/>
          </p:blipFill>
          <p:spPr>
            <a:xfrm>
              <a:off x="0" y="296189"/>
              <a:ext cx="4295419" cy="921563"/>
            </a:xfrm>
            <a:prstGeom prst="rect">
              <a:avLst/>
            </a:prstGeom>
            <a:noFill/>
            <a:ln>
              <a:noFill/>
            </a:ln>
          </p:spPr>
        </p:pic>
        <p:pic>
          <p:nvPicPr>
            <p:cNvPr id="674" name="Google Shape;674;p30"/>
            <p:cNvPicPr preferRelativeResize="0"/>
            <p:nvPr/>
          </p:nvPicPr>
          <p:blipFill rotWithShape="1">
            <a:blip r:embed="rId4">
              <a:alphaModFix/>
            </a:blip>
            <a:srcRect b="0" l="0" r="0" t="0"/>
            <a:stretch/>
          </p:blipFill>
          <p:spPr>
            <a:xfrm rot="-6446485">
              <a:off x="3433478" y="97854"/>
              <a:ext cx="1112319" cy="1235910"/>
            </a:xfrm>
            <a:prstGeom prst="rect">
              <a:avLst/>
            </a:prstGeom>
            <a:noFill/>
            <a:ln>
              <a:noFill/>
            </a:ln>
          </p:spPr>
        </p:pic>
      </p:grpSp>
      <p:grpSp>
        <p:nvGrpSpPr>
          <p:cNvPr id="675" name="Google Shape;675;p30"/>
          <p:cNvGrpSpPr/>
          <p:nvPr/>
        </p:nvGrpSpPr>
        <p:grpSpPr>
          <a:xfrm>
            <a:off x="1858298" y="1946813"/>
            <a:ext cx="3983498" cy="1220523"/>
            <a:chOff x="0" y="0"/>
            <a:chExt cx="4798255" cy="1627364"/>
          </a:xfrm>
        </p:grpSpPr>
        <p:pic>
          <p:nvPicPr>
            <p:cNvPr id="676" name="Google Shape;676;p30"/>
            <p:cNvPicPr preferRelativeResize="0"/>
            <p:nvPr/>
          </p:nvPicPr>
          <p:blipFill rotWithShape="1">
            <a:blip r:embed="rId3">
              <a:alphaModFix/>
            </a:blip>
            <a:srcRect b="0" l="0" r="0" t="0"/>
            <a:stretch/>
          </p:blipFill>
          <p:spPr>
            <a:xfrm>
              <a:off x="0" y="324444"/>
              <a:ext cx="4295419" cy="921563"/>
            </a:xfrm>
            <a:prstGeom prst="rect">
              <a:avLst/>
            </a:prstGeom>
            <a:noFill/>
            <a:ln>
              <a:noFill/>
            </a:ln>
          </p:spPr>
        </p:pic>
        <p:pic>
          <p:nvPicPr>
            <p:cNvPr id="677" name="Google Shape;677;p30"/>
            <p:cNvPicPr preferRelativeResize="0"/>
            <p:nvPr/>
          </p:nvPicPr>
          <p:blipFill rotWithShape="1">
            <a:blip r:embed="rId4">
              <a:alphaModFix/>
            </a:blip>
            <a:srcRect b="0" l="0" r="0" t="0"/>
            <a:stretch/>
          </p:blipFill>
          <p:spPr>
            <a:xfrm rot="-1808763">
              <a:off x="3450817" y="195727"/>
              <a:ext cx="1112319" cy="1235910"/>
            </a:xfrm>
            <a:prstGeom prst="rect">
              <a:avLst/>
            </a:prstGeom>
            <a:noFill/>
            <a:ln>
              <a:noFill/>
            </a:ln>
          </p:spPr>
        </p:pic>
      </p:grpSp>
      <p:grpSp>
        <p:nvGrpSpPr>
          <p:cNvPr id="678" name="Google Shape;678;p30"/>
          <p:cNvGrpSpPr/>
          <p:nvPr/>
        </p:nvGrpSpPr>
        <p:grpSpPr>
          <a:xfrm>
            <a:off x="1012371" y="3111755"/>
            <a:ext cx="3995488" cy="1097970"/>
            <a:chOff x="0" y="0"/>
            <a:chExt cx="4766061" cy="1463960"/>
          </a:xfrm>
        </p:grpSpPr>
        <p:pic>
          <p:nvPicPr>
            <p:cNvPr id="679" name="Google Shape;679;p30"/>
            <p:cNvPicPr preferRelativeResize="0"/>
            <p:nvPr/>
          </p:nvPicPr>
          <p:blipFill rotWithShape="1">
            <a:blip r:embed="rId3">
              <a:alphaModFix/>
            </a:blip>
            <a:srcRect b="0" l="0" r="0" t="0"/>
            <a:stretch/>
          </p:blipFill>
          <p:spPr>
            <a:xfrm>
              <a:off x="0" y="271199"/>
              <a:ext cx="4295419" cy="921563"/>
            </a:xfrm>
            <a:prstGeom prst="rect">
              <a:avLst/>
            </a:prstGeom>
            <a:noFill/>
            <a:ln>
              <a:noFill/>
            </a:ln>
          </p:spPr>
        </p:pic>
        <p:pic>
          <p:nvPicPr>
            <p:cNvPr id="680" name="Google Shape;680;p30"/>
            <p:cNvPicPr preferRelativeResize="0"/>
            <p:nvPr/>
          </p:nvPicPr>
          <p:blipFill rotWithShape="1">
            <a:blip r:embed="rId4">
              <a:alphaModFix/>
            </a:blip>
            <a:srcRect b="0" l="0" r="0" t="0"/>
            <a:stretch/>
          </p:blipFill>
          <p:spPr>
            <a:xfrm rot="-4217457">
              <a:off x="3440587" y="114025"/>
              <a:ext cx="1112319" cy="1235910"/>
            </a:xfrm>
            <a:prstGeom prst="rect">
              <a:avLst/>
            </a:prstGeom>
            <a:noFill/>
            <a:ln>
              <a:noFill/>
            </a:ln>
          </p:spPr>
        </p:pic>
      </p:grpSp>
      <p:grpSp>
        <p:nvGrpSpPr>
          <p:cNvPr id="681" name="Google Shape;681;p30"/>
          <p:cNvGrpSpPr/>
          <p:nvPr/>
        </p:nvGrpSpPr>
        <p:grpSpPr>
          <a:xfrm>
            <a:off x="7087275" y="3146150"/>
            <a:ext cx="3594337" cy="1073714"/>
            <a:chOff x="0" y="-1"/>
            <a:chExt cx="4792449" cy="1431619"/>
          </a:xfrm>
        </p:grpSpPr>
        <p:pic>
          <p:nvPicPr>
            <p:cNvPr id="682" name="Google Shape;682;p30"/>
            <p:cNvPicPr preferRelativeResize="0"/>
            <p:nvPr/>
          </p:nvPicPr>
          <p:blipFill rotWithShape="1">
            <a:blip r:embed="rId3">
              <a:alphaModFix/>
            </a:blip>
            <a:srcRect b="0" l="0" r="0" t="0"/>
            <a:stretch/>
          </p:blipFill>
          <p:spPr>
            <a:xfrm>
              <a:off x="497030" y="225338"/>
              <a:ext cx="4295419" cy="921563"/>
            </a:xfrm>
            <a:prstGeom prst="rect">
              <a:avLst/>
            </a:prstGeom>
            <a:noFill/>
            <a:ln>
              <a:noFill/>
            </a:ln>
          </p:spPr>
        </p:pic>
        <p:pic>
          <p:nvPicPr>
            <p:cNvPr id="683" name="Google Shape;683;p30"/>
            <p:cNvPicPr preferRelativeResize="0"/>
            <p:nvPr/>
          </p:nvPicPr>
          <p:blipFill rotWithShape="1">
            <a:blip r:embed="rId4">
              <a:alphaModFix/>
            </a:blip>
            <a:srcRect b="0" l="0" r="0" t="0"/>
            <a:stretch/>
          </p:blipFill>
          <p:spPr>
            <a:xfrm rot="4353514">
              <a:off x="200082" y="97854"/>
              <a:ext cx="1112319" cy="1235910"/>
            </a:xfrm>
            <a:prstGeom prst="rect">
              <a:avLst/>
            </a:prstGeom>
            <a:noFill/>
            <a:ln>
              <a:noFill/>
            </a:ln>
          </p:spPr>
        </p:pic>
      </p:grpSp>
      <p:grpSp>
        <p:nvGrpSpPr>
          <p:cNvPr id="684" name="Google Shape;684;p30"/>
          <p:cNvGrpSpPr/>
          <p:nvPr/>
        </p:nvGrpSpPr>
        <p:grpSpPr>
          <a:xfrm>
            <a:off x="6270804" y="5197806"/>
            <a:ext cx="4244894" cy="1220523"/>
            <a:chOff x="0" y="0"/>
            <a:chExt cx="4856360" cy="1627364"/>
          </a:xfrm>
        </p:grpSpPr>
        <p:pic>
          <p:nvPicPr>
            <p:cNvPr id="685" name="Google Shape;685;p30"/>
            <p:cNvPicPr preferRelativeResize="0"/>
            <p:nvPr/>
          </p:nvPicPr>
          <p:blipFill rotWithShape="1">
            <a:blip r:embed="rId3">
              <a:alphaModFix/>
            </a:blip>
            <a:srcRect b="0" l="0" r="0" t="0"/>
            <a:stretch/>
          </p:blipFill>
          <p:spPr>
            <a:xfrm>
              <a:off x="560941" y="378123"/>
              <a:ext cx="4295419" cy="921563"/>
            </a:xfrm>
            <a:prstGeom prst="rect">
              <a:avLst/>
            </a:prstGeom>
            <a:noFill/>
            <a:ln>
              <a:noFill/>
            </a:ln>
          </p:spPr>
        </p:pic>
        <p:pic>
          <p:nvPicPr>
            <p:cNvPr id="686" name="Google Shape;686;p30"/>
            <p:cNvPicPr preferRelativeResize="0"/>
            <p:nvPr/>
          </p:nvPicPr>
          <p:blipFill rotWithShape="1">
            <a:blip r:embed="rId4">
              <a:alphaModFix/>
            </a:blip>
            <a:srcRect b="0" l="0" r="0" t="0"/>
            <a:stretch/>
          </p:blipFill>
          <p:spPr>
            <a:xfrm rot="8991236">
              <a:off x="235119" y="195727"/>
              <a:ext cx="1112319" cy="1235910"/>
            </a:xfrm>
            <a:prstGeom prst="rect">
              <a:avLst/>
            </a:prstGeom>
            <a:noFill/>
            <a:ln>
              <a:noFill/>
            </a:ln>
          </p:spPr>
        </p:pic>
      </p:grpSp>
      <p:grpSp>
        <p:nvGrpSpPr>
          <p:cNvPr id="687" name="Google Shape;687;p30"/>
          <p:cNvGrpSpPr/>
          <p:nvPr/>
        </p:nvGrpSpPr>
        <p:grpSpPr>
          <a:xfrm>
            <a:off x="7103733" y="4225226"/>
            <a:ext cx="3885396" cy="1097969"/>
            <a:chOff x="0" y="0"/>
            <a:chExt cx="4812631" cy="1463959"/>
          </a:xfrm>
        </p:grpSpPr>
        <p:pic>
          <p:nvPicPr>
            <p:cNvPr id="688" name="Google Shape;688;p30"/>
            <p:cNvPicPr preferRelativeResize="0"/>
            <p:nvPr/>
          </p:nvPicPr>
          <p:blipFill rotWithShape="1">
            <a:blip r:embed="rId3">
              <a:alphaModFix/>
            </a:blip>
            <a:srcRect b="0" l="0" r="0" t="0"/>
            <a:stretch/>
          </p:blipFill>
          <p:spPr>
            <a:xfrm>
              <a:off x="517212" y="282668"/>
              <a:ext cx="4295419" cy="921563"/>
            </a:xfrm>
            <a:prstGeom prst="rect">
              <a:avLst/>
            </a:prstGeom>
            <a:noFill/>
            <a:ln>
              <a:noFill/>
            </a:ln>
          </p:spPr>
        </p:pic>
        <p:pic>
          <p:nvPicPr>
            <p:cNvPr id="689" name="Google Shape;689;p30"/>
            <p:cNvPicPr preferRelativeResize="0"/>
            <p:nvPr/>
          </p:nvPicPr>
          <p:blipFill rotWithShape="1">
            <a:blip r:embed="rId4">
              <a:alphaModFix/>
            </a:blip>
            <a:srcRect b="0" l="0" r="0" t="0"/>
            <a:stretch/>
          </p:blipFill>
          <p:spPr>
            <a:xfrm rot="6582542">
              <a:off x="213155" y="114025"/>
              <a:ext cx="1112319" cy="1235910"/>
            </a:xfrm>
            <a:prstGeom prst="rect">
              <a:avLst/>
            </a:prstGeom>
            <a:noFill/>
            <a:ln>
              <a:noFill/>
            </a:ln>
          </p:spPr>
        </p:pic>
      </p:grpSp>
      <p:grpSp>
        <p:nvGrpSpPr>
          <p:cNvPr id="690" name="Google Shape;690;p30"/>
          <p:cNvGrpSpPr/>
          <p:nvPr/>
        </p:nvGrpSpPr>
        <p:grpSpPr>
          <a:xfrm>
            <a:off x="4951584" y="3219346"/>
            <a:ext cx="2220408" cy="2220408"/>
            <a:chOff x="0" y="0"/>
            <a:chExt cx="2960544" cy="2960544"/>
          </a:xfrm>
        </p:grpSpPr>
        <p:pic>
          <p:nvPicPr>
            <p:cNvPr id="691" name="Google Shape;691;p30"/>
            <p:cNvPicPr preferRelativeResize="0"/>
            <p:nvPr/>
          </p:nvPicPr>
          <p:blipFill rotWithShape="1">
            <a:blip r:embed="rId5">
              <a:alphaModFix/>
            </a:blip>
            <a:srcRect b="0" l="0" r="0" t="0"/>
            <a:stretch/>
          </p:blipFill>
          <p:spPr>
            <a:xfrm>
              <a:off x="0" y="0"/>
              <a:ext cx="2960544" cy="2960544"/>
            </a:xfrm>
            <a:prstGeom prst="rect">
              <a:avLst/>
            </a:prstGeom>
            <a:noFill/>
            <a:ln>
              <a:noFill/>
            </a:ln>
          </p:spPr>
        </p:pic>
        <p:pic>
          <p:nvPicPr>
            <p:cNvPr id="692" name="Google Shape;692;p30"/>
            <p:cNvPicPr preferRelativeResize="0"/>
            <p:nvPr/>
          </p:nvPicPr>
          <p:blipFill rotWithShape="1">
            <a:blip r:embed="rId6">
              <a:alphaModFix/>
            </a:blip>
            <a:srcRect b="0" l="0" r="0" t="0"/>
            <a:stretch/>
          </p:blipFill>
          <p:spPr>
            <a:xfrm>
              <a:off x="83448" y="83448"/>
              <a:ext cx="2793647" cy="2793647"/>
            </a:xfrm>
            <a:prstGeom prst="rect">
              <a:avLst/>
            </a:prstGeom>
            <a:noFill/>
            <a:ln>
              <a:noFill/>
            </a:ln>
          </p:spPr>
        </p:pic>
      </p:grpSp>
      <p:grpSp>
        <p:nvGrpSpPr>
          <p:cNvPr id="693" name="Google Shape;693;p30"/>
          <p:cNvGrpSpPr/>
          <p:nvPr/>
        </p:nvGrpSpPr>
        <p:grpSpPr>
          <a:xfrm>
            <a:off x="6238202" y="1946813"/>
            <a:ext cx="4277402" cy="1235664"/>
            <a:chOff x="1" y="0"/>
            <a:chExt cx="4856359" cy="1647552"/>
          </a:xfrm>
        </p:grpSpPr>
        <p:pic>
          <p:nvPicPr>
            <p:cNvPr id="694" name="Google Shape;694;p30"/>
            <p:cNvPicPr preferRelativeResize="0"/>
            <p:nvPr/>
          </p:nvPicPr>
          <p:blipFill rotWithShape="1">
            <a:blip r:embed="rId3">
              <a:alphaModFix/>
            </a:blip>
            <a:srcRect b="0" l="0" r="0" t="0"/>
            <a:stretch/>
          </p:blipFill>
          <p:spPr>
            <a:xfrm>
              <a:off x="560941" y="326322"/>
              <a:ext cx="4295419" cy="921563"/>
            </a:xfrm>
            <a:prstGeom prst="rect">
              <a:avLst/>
            </a:prstGeom>
            <a:noFill/>
            <a:ln>
              <a:noFill/>
            </a:ln>
          </p:spPr>
        </p:pic>
        <p:pic>
          <p:nvPicPr>
            <p:cNvPr id="695" name="Google Shape;695;p30"/>
            <p:cNvPicPr preferRelativeResize="0"/>
            <p:nvPr/>
          </p:nvPicPr>
          <p:blipFill rotWithShape="1">
            <a:blip r:embed="rId4">
              <a:alphaModFix/>
            </a:blip>
            <a:srcRect b="0" l="0" r="0" t="0"/>
            <a:stretch/>
          </p:blipFill>
          <p:spPr>
            <a:xfrm rot="2054116">
              <a:off x="251294" y="205821"/>
              <a:ext cx="1112319" cy="1235910"/>
            </a:xfrm>
            <a:prstGeom prst="rect">
              <a:avLst/>
            </a:prstGeom>
            <a:noFill/>
            <a:ln>
              <a:noFill/>
            </a:ln>
          </p:spPr>
        </p:pic>
      </p:grpSp>
      <p:sp>
        <p:nvSpPr>
          <p:cNvPr id="696" name="Google Shape;696;p30"/>
          <p:cNvSpPr txBox="1"/>
          <p:nvPr/>
        </p:nvSpPr>
        <p:spPr>
          <a:xfrm>
            <a:off x="7578853" y="2394217"/>
            <a:ext cx="2638348" cy="2215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Arial"/>
                <a:ea typeface="Arial"/>
                <a:cs typeface="Arial"/>
                <a:sym typeface="Arial"/>
              </a:rPr>
              <a:t>audits réguliers sur le genre</a:t>
            </a:r>
            <a:endParaRPr b="0" i="0" sz="1600" u="none" cap="none" strike="noStrike">
              <a:solidFill>
                <a:schemeClr val="dk1"/>
              </a:solidFill>
              <a:latin typeface="Arial"/>
              <a:ea typeface="Arial"/>
              <a:cs typeface="Arial"/>
              <a:sym typeface="Arial"/>
            </a:endParaRPr>
          </a:p>
        </p:txBody>
      </p:sp>
      <p:sp>
        <p:nvSpPr>
          <p:cNvPr id="697" name="Google Shape;697;p30"/>
          <p:cNvSpPr txBox="1"/>
          <p:nvPr/>
        </p:nvSpPr>
        <p:spPr>
          <a:xfrm>
            <a:off x="2121760" y="2312823"/>
            <a:ext cx="2819624" cy="4431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Arial"/>
                <a:ea typeface="Arial"/>
                <a:cs typeface="Arial"/>
                <a:sym typeface="Arial"/>
              </a:rPr>
              <a:t>égalité des genres et autonomisation des femmes</a:t>
            </a:r>
            <a:endParaRPr b="0" i="0" sz="1600" u="none" cap="none" strike="noStrike">
              <a:solidFill>
                <a:schemeClr val="dk1"/>
              </a:solidFill>
              <a:latin typeface="Arial"/>
              <a:ea typeface="Arial"/>
              <a:cs typeface="Arial"/>
              <a:sym typeface="Arial"/>
            </a:endParaRPr>
          </a:p>
        </p:txBody>
      </p:sp>
      <p:sp>
        <p:nvSpPr>
          <p:cNvPr id="698" name="Google Shape;698;p30"/>
          <p:cNvSpPr txBox="1"/>
          <p:nvPr/>
        </p:nvSpPr>
        <p:spPr>
          <a:xfrm>
            <a:off x="1159329" y="3444828"/>
            <a:ext cx="2777414" cy="4431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Arial"/>
                <a:ea typeface="Arial"/>
                <a:cs typeface="Arial"/>
                <a:sym typeface="Arial"/>
              </a:rPr>
              <a:t>approche centrée sur les bénéficiaires et les personnes</a:t>
            </a:r>
            <a:endParaRPr b="0" i="0" sz="1600" u="none" cap="none" strike="noStrike">
              <a:solidFill>
                <a:schemeClr val="dk1"/>
              </a:solidFill>
              <a:latin typeface="Arial"/>
              <a:ea typeface="Arial"/>
              <a:cs typeface="Arial"/>
              <a:sym typeface="Arial"/>
            </a:endParaRPr>
          </a:p>
        </p:txBody>
      </p:sp>
      <p:sp>
        <p:nvSpPr>
          <p:cNvPr id="699" name="Google Shape;699;p30"/>
          <p:cNvSpPr txBox="1"/>
          <p:nvPr/>
        </p:nvSpPr>
        <p:spPr>
          <a:xfrm>
            <a:off x="1725288" y="4494561"/>
            <a:ext cx="2455500" cy="4431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Arial"/>
                <a:ea typeface="Arial"/>
                <a:cs typeface="Arial"/>
                <a:sym typeface="Arial"/>
              </a:rPr>
              <a:t>considérations/critères explicites liés au genre</a:t>
            </a:r>
            <a:endParaRPr b="0" i="0" sz="1600" u="none" cap="none" strike="noStrike">
              <a:solidFill>
                <a:schemeClr val="dk1"/>
              </a:solidFill>
              <a:latin typeface="Arial"/>
              <a:ea typeface="Arial"/>
              <a:cs typeface="Arial"/>
              <a:sym typeface="Arial"/>
            </a:endParaRPr>
          </a:p>
        </p:txBody>
      </p:sp>
      <p:sp>
        <p:nvSpPr>
          <p:cNvPr id="700" name="Google Shape;700;p30"/>
          <p:cNvSpPr txBox="1"/>
          <p:nvPr/>
        </p:nvSpPr>
        <p:spPr>
          <a:xfrm>
            <a:off x="7557431" y="5614498"/>
            <a:ext cx="2958173" cy="4431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Arial"/>
                <a:ea typeface="Arial"/>
                <a:cs typeface="Arial"/>
                <a:sym typeface="Arial"/>
              </a:rPr>
              <a:t>Lignes directrices pour un financement sensible au genre</a:t>
            </a:r>
            <a:endParaRPr b="0" i="0" sz="1600" u="none" cap="none" strike="noStrike">
              <a:solidFill>
                <a:schemeClr val="dk1"/>
              </a:solidFill>
              <a:latin typeface="Arial"/>
              <a:ea typeface="Arial"/>
              <a:cs typeface="Arial"/>
              <a:sym typeface="Arial"/>
            </a:endParaRPr>
          </a:p>
        </p:txBody>
      </p:sp>
      <p:grpSp>
        <p:nvGrpSpPr>
          <p:cNvPr id="701" name="Google Shape;701;p30"/>
          <p:cNvGrpSpPr/>
          <p:nvPr/>
        </p:nvGrpSpPr>
        <p:grpSpPr>
          <a:xfrm>
            <a:off x="1453140" y="5183144"/>
            <a:ext cx="4140830" cy="1235664"/>
            <a:chOff x="0" y="0"/>
            <a:chExt cx="4798255" cy="1647552"/>
          </a:xfrm>
        </p:grpSpPr>
        <p:pic>
          <p:nvPicPr>
            <p:cNvPr id="702" name="Google Shape;702;p30"/>
            <p:cNvPicPr preferRelativeResize="0"/>
            <p:nvPr/>
          </p:nvPicPr>
          <p:blipFill rotWithShape="1">
            <a:blip r:embed="rId3">
              <a:alphaModFix/>
            </a:blip>
            <a:srcRect b="0" l="0" r="0" t="0"/>
            <a:stretch/>
          </p:blipFill>
          <p:spPr>
            <a:xfrm>
              <a:off x="0" y="402064"/>
              <a:ext cx="4295419" cy="921563"/>
            </a:xfrm>
            <a:prstGeom prst="rect">
              <a:avLst/>
            </a:prstGeom>
            <a:noFill/>
            <a:ln>
              <a:noFill/>
            </a:ln>
          </p:spPr>
        </p:pic>
        <p:pic>
          <p:nvPicPr>
            <p:cNvPr id="703" name="Google Shape;703;p30"/>
            <p:cNvPicPr preferRelativeResize="0"/>
            <p:nvPr/>
          </p:nvPicPr>
          <p:blipFill rotWithShape="1">
            <a:blip r:embed="rId4">
              <a:alphaModFix/>
            </a:blip>
            <a:srcRect b="0" l="0" r="0" t="0"/>
            <a:stretch/>
          </p:blipFill>
          <p:spPr>
            <a:xfrm rot="-8745883">
              <a:off x="3434642" y="205821"/>
              <a:ext cx="1112319" cy="1235910"/>
            </a:xfrm>
            <a:prstGeom prst="rect">
              <a:avLst/>
            </a:prstGeom>
            <a:noFill/>
            <a:ln>
              <a:noFill/>
            </a:ln>
          </p:spPr>
        </p:pic>
      </p:grpSp>
      <p:sp>
        <p:nvSpPr>
          <p:cNvPr id="704" name="Google Shape;704;p30"/>
          <p:cNvSpPr txBox="1"/>
          <p:nvPr/>
        </p:nvSpPr>
        <p:spPr>
          <a:xfrm>
            <a:off x="1676302" y="5628763"/>
            <a:ext cx="3007780" cy="4431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Arial"/>
                <a:ea typeface="Arial"/>
                <a:cs typeface="Arial"/>
                <a:sym typeface="Arial"/>
              </a:rPr>
              <a:t>expertise en matière de genre </a:t>
            </a:r>
            <a:endParaRPr/>
          </a:p>
          <a:p>
            <a:pPr indent="0" lvl="0" marL="0" marR="0" rtl="0" algn="l">
              <a:lnSpc>
                <a:spcPct val="90000"/>
              </a:lnSpc>
              <a:spcBef>
                <a:spcPts val="0"/>
              </a:spcBef>
              <a:spcAft>
                <a:spcPts val="0"/>
              </a:spcAft>
              <a:buNone/>
            </a:pPr>
            <a:r>
              <a:rPr b="0" i="0" lang="en-US" sz="1600" u="none" cap="none" strike="noStrike">
                <a:solidFill>
                  <a:schemeClr val="dk1"/>
                </a:solidFill>
                <a:latin typeface="Arial"/>
                <a:ea typeface="Arial"/>
                <a:cs typeface="Arial"/>
                <a:sym typeface="Arial"/>
              </a:rPr>
              <a:t>et équilibre entre les genres</a:t>
            </a:r>
            <a:endParaRPr b="0" i="0" sz="1600" u="none" cap="none" strike="noStrike">
              <a:solidFill>
                <a:schemeClr val="dk1"/>
              </a:solidFill>
              <a:latin typeface="Arial"/>
              <a:ea typeface="Arial"/>
              <a:cs typeface="Arial"/>
              <a:sym typeface="Arial"/>
            </a:endParaRPr>
          </a:p>
        </p:txBody>
      </p:sp>
      <p:sp>
        <p:nvSpPr>
          <p:cNvPr id="705" name="Google Shape;705;p30"/>
          <p:cNvSpPr txBox="1"/>
          <p:nvPr/>
        </p:nvSpPr>
        <p:spPr>
          <a:xfrm>
            <a:off x="8146142" y="3456497"/>
            <a:ext cx="2455500" cy="4431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Arial"/>
                <a:ea typeface="Arial"/>
                <a:cs typeface="Arial"/>
                <a:sym typeface="Arial"/>
              </a:rPr>
              <a:t>mécanismes indépendants d’évaluation et de recours</a:t>
            </a:r>
            <a:endParaRPr b="0" i="0" sz="1600" u="none" cap="none" strike="noStrike">
              <a:solidFill>
                <a:schemeClr val="dk1"/>
              </a:solidFill>
              <a:latin typeface="Arial"/>
              <a:ea typeface="Arial"/>
              <a:cs typeface="Arial"/>
              <a:sym typeface="Arial"/>
            </a:endParaRPr>
          </a:p>
        </p:txBody>
      </p:sp>
      <p:sp>
        <p:nvSpPr>
          <p:cNvPr id="706" name="Google Shape;706;p30"/>
          <p:cNvSpPr txBox="1"/>
          <p:nvPr/>
        </p:nvSpPr>
        <p:spPr>
          <a:xfrm>
            <a:off x="8244115" y="4493578"/>
            <a:ext cx="2601109" cy="664797"/>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600" u="none" cap="none" strike="noStrike">
                <a:solidFill>
                  <a:schemeClr val="dk1"/>
                </a:solidFill>
                <a:latin typeface="Arial"/>
                <a:ea typeface="Arial"/>
                <a:cs typeface="Arial"/>
                <a:sym typeface="Arial"/>
              </a:rPr>
              <a:t>approches qui augmentent l'accès des groupes de femmes au financement</a:t>
            </a:r>
            <a:endParaRPr b="0" i="0" sz="1600" u="none" cap="none" strike="noStrike">
              <a:solidFill>
                <a:schemeClr val="dk1"/>
              </a:solidFill>
              <a:latin typeface="Arial"/>
              <a:ea typeface="Arial"/>
              <a:cs typeface="Arial"/>
              <a:sym typeface="Arial"/>
            </a:endParaRPr>
          </a:p>
        </p:txBody>
      </p:sp>
      <p:sp>
        <p:nvSpPr>
          <p:cNvPr id="707" name="Google Shape;707;p30"/>
          <p:cNvSpPr txBox="1"/>
          <p:nvPr/>
        </p:nvSpPr>
        <p:spPr>
          <a:xfrm>
            <a:off x="5296975" y="3550553"/>
            <a:ext cx="1529626" cy="1136208"/>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Clr>
                <a:srgbClr val="000000"/>
              </a:buClr>
              <a:buSzPts val="6153"/>
              <a:buFont typeface="Arial"/>
              <a:buNone/>
            </a:pPr>
            <a:r>
              <a:rPr b="1" i="0" lang="en-US" sz="6153" u="none" cap="none" strike="noStrike">
                <a:solidFill>
                  <a:schemeClr val="lt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708" name="Google Shape;708;p30"/>
          <p:cNvSpPr txBox="1"/>
          <p:nvPr/>
        </p:nvSpPr>
        <p:spPr>
          <a:xfrm>
            <a:off x="5109199" y="4458750"/>
            <a:ext cx="1919535" cy="519245"/>
          </a:xfrm>
          <a:prstGeom prst="rect">
            <a:avLst/>
          </a:prstGeom>
          <a:noFill/>
          <a:ln>
            <a:noFill/>
          </a:ln>
        </p:spPr>
        <p:txBody>
          <a:bodyPr anchorCtr="0" anchor="t" bIns="0" lIns="0" spcFirstLastPara="1" rIns="0" wrap="square" tIns="0">
            <a:spAutoFit/>
          </a:bodyPr>
          <a:lstStyle/>
          <a:p>
            <a:pPr indent="0" lvl="0" marL="0" marR="0" rtl="0" algn="ctr">
              <a:lnSpc>
                <a:spcPct val="119985"/>
              </a:lnSpc>
              <a:spcBef>
                <a:spcPts val="0"/>
              </a:spcBef>
              <a:spcAft>
                <a:spcPts val="0"/>
              </a:spcAft>
              <a:buClr>
                <a:srgbClr val="000000"/>
              </a:buClr>
              <a:buSzPts val="1406"/>
              <a:buFont typeface="Arial"/>
              <a:buNone/>
            </a:pPr>
            <a:r>
              <a:rPr b="1" i="0" lang="en-US" sz="1406" u="none" cap="none" strike="noStrike">
                <a:solidFill>
                  <a:schemeClr val="lt1"/>
                </a:solidFill>
                <a:latin typeface="Arial"/>
                <a:ea typeface="Arial"/>
                <a:cs typeface="Arial"/>
                <a:sym typeface="Arial"/>
              </a:rPr>
              <a:t>Principaux Principes et Actions</a:t>
            </a:r>
            <a:endParaRPr b="0" i="0" sz="1400" u="none" cap="none" strike="noStrike">
              <a:solidFill>
                <a:srgbClr val="000000"/>
              </a:solidFill>
              <a:latin typeface="Arial"/>
              <a:ea typeface="Arial"/>
              <a:cs typeface="Arial"/>
              <a:sym typeface="Arial"/>
            </a:endParaRPr>
          </a:p>
        </p:txBody>
      </p:sp>
      <p:sp>
        <p:nvSpPr>
          <p:cNvPr id="709" name="Google Shape;709;p30"/>
          <p:cNvSpPr txBox="1"/>
          <p:nvPr/>
        </p:nvSpPr>
        <p:spPr>
          <a:xfrm>
            <a:off x="4820303" y="2352852"/>
            <a:ext cx="772984" cy="428259"/>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319"/>
              <a:buFont typeface="Arial"/>
              <a:buNone/>
            </a:pPr>
            <a:r>
              <a:rPr b="1" i="0" lang="en-US" sz="2319" u="none" cap="none" strike="noStrike">
                <a:solidFill>
                  <a:schemeClr val="lt1"/>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
        <p:nvSpPr>
          <p:cNvPr id="710" name="Google Shape;710;p30"/>
          <p:cNvSpPr txBox="1"/>
          <p:nvPr/>
        </p:nvSpPr>
        <p:spPr>
          <a:xfrm>
            <a:off x="3975775" y="3482351"/>
            <a:ext cx="772984" cy="428259"/>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319"/>
              <a:buFont typeface="Arial"/>
              <a:buNone/>
            </a:pPr>
            <a:r>
              <a:rPr b="1" i="0" lang="en-US" sz="2319" u="none" cap="none" strike="noStrike">
                <a:solidFill>
                  <a:schemeClr val="lt1"/>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711" name="Google Shape;711;p30"/>
          <p:cNvSpPr txBox="1"/>
          <p:nvPr/>
        </p:nvSpPr>
        <p:spPr>
          <a:xfrm>
            <a:off x="3996296" y="4487544"/>
            <a:ext cx="772984" cy="428259"/>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319"/>
              <a:buFont typeface="Arial"/>
              <a:buNone/>
            </a:pPr>
            <a:r>
              <a:rPr b="1" i="0" lang="en-US" sz="2319" u="none" cap="none" strike="noStrike">
                <a:solidFill>
                  <a:schemeClr val="lt1"/>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sp>
        <p:nvSpPr>
          <p:cNvPr id="712" name="Google Shape;712;p30"/>
          <p:cNvSpPr txBox="1"/>
          <p:nvPr/>
        </p:nvSpPr>
        <p:spPr>
          <a:xfrm>
            <a:off x="4601886" y="5630983"/>
            <a:ext cx="772984" cy="428259"/>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319"/>
              <a:buFont typeface="Arial"/>
              <a:buNone/>
            </a:pPr>
            <a:r>
              <a:rPr b="1" i="0" lang="en-US" sz="2319" u="none" cap="none" strike="noStrike">
                <a:solidFill>
                  <a:schemeClr val="lt1"/>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sp>
        <p:nvSpPr>
          <p:cNvPr id="713" name="Google Shape;713;p30"/>
          <p:cNvSpPr txBox="1"/>
          <p:nvPr/>
        </p:nvSpPr>
        <p:spPr>
          <a:xfrm>
            <a:off x="6437816" y="2352852"/>
            <a:ext cx="772984" cy="428259"/>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319"/>
              <a:buFont typeface="Arial"/>
              <a:buNone/>
            </a:pPr>
            <a:r>
              <a:rPr b="1" i="0" lang="en-US" sz="2319" u="none" cap="none" strike="noStrike">
                <a:solidFill>
                  <a:schemeClr val="lt1"/>
                </a:solidFill>
                <a:latin typeface="Arial"/>
                <a:ea typeface="Arial"/>
                <a:cs typeface="Arial"/>
                <a:sym typeface="Arial"/>
              </a:rPr>
              <a:t>08</a:t>
            </a:r>
            <a:endParaRPr b="0" i="0" sz="1400" u="none" cap="none" strike="noStrike">
              <a:solidFill>
                <a:srgbClr val="000000"/>
              </a:solidFill>
              <a:latin typeface="Arial"/>
              <a:ea typeface="Arial"/>
              <a:cs typeface="Arial"/>
              <a:sym typeface="Arial"/>
            </a:endParaRPr>
          </a:p>
        </p:txBody>
      </p:sp>
      <p:sp>
        <p:nvSpPr>
          <p:cNvPr id="714" name="Google Shape;714;p30"/>
          <p:cNvSpPr txBox="1"/>
          <p:nvPr/>
        </p:nvSpPr>
        <p:spPr>
          <a:xfrm>
            <a:off x="7286352" y="3482351"/>
            <a:ext cx="772984" cy="428259"/>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319"/>
              <a:buFont typeface="Arial"/>
              <a:buNone/>
            </a:pPr>
            <a:r>
              <a:rPr b="1" i="0" lang="en-US" sz="2319" u="none" cap="none" strike="noStrike">
                <a:solidFill>
                  <a:schemeClr val="lt1"/>
                </a:solidFill>
                <a:latin typeface="Arial"/>
                <a:ea typeface="Arial"/>
                <a:cs typeface="Arial"/>
                <a:sym typeface="Arial"/>
              </a:rPr>
              <a:t>07</a:t>
            </a:r>
            <a:endParaRPr b="0" i="0" sz="1400" u="none" cap="none" strike="noStrike">
              <a:solidFill>
                <a:srgbClr val="000000"/>
              </a:solidFill>
              <a:latin typeface="Arial"/>
              <a:ea typeface="Arial"/>
              <a:cs typeface="Arial"/>
              <a:sym typeface="Arial"/>
            </a:endParaRPr>
          </a:p>
        </p:txBody>
      </p:sp>
      <p:sp>
        <p:nvSpPr>
          <p:cNvPr id="715" name="Google Shape;715;p30"/>
          <p:cNvSpPr txBox="1"/>
          <p:nvPr/>
        </p:nvSpPr>
        <p:spPr>
          <a:xfrm>
            <a:off x="7343186" y="4557324"/>
            <a:ext cx="772984" cy="428259"/>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319"/>
              <a:buFont typeface="Arial"/>
              <a:buNone/>
            </a:pPr>
            <a:r>
              <a:rPr b="1" i="0" lang="en-US" sz="2319" u="none" cap="none" strike="noStrike">
                <a:solidFill>
                  <a:schemeClr val="lt1"/>
                </a:solidFill>
                <a:latin typeface="Arial"/>
                <a:ea typeface="Arial"/>
                <a:cs typeface="Arial"/>
                <a:sym typeface="Arial"/>
              </a:rPr>
              <a:t>06</a:t>
            </a:r>
            <a:endParaRPr b="0" i="0" sz="1400" u="none" cap="none" strike="noStrike">
              <a:solidFill>
                <a:srgbClr val="000000"/>
              </a:solidFill>
              <a:latin typeface="Arial"/>
              <a:ea typeface="Arial"/>
              <a:cs typeface="Arial"/>
              <a:sym typeface="Arial"/>
            </a:endParaRPr>
          </a:p>
        </p:txBody>
      </p:sp>
      <p:sp>
        <p:nvSpPr>
          <p:cNvPr id="716" name="Google Shape;716;p30"/>
          <p:cNvSpPr txBox="1"/>
          <p:nvPr/>
        </p:nvSpPr>
        <p:spPr>
          <a:xfrm>
            <a:off x="6513368" y="5664701"/>
            <a:ext cx="772984" cy="428259"/>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2319"/>
              <a:buFont typeface="Arial"/>
              <a:buNone/>
            </a:pPr>
            <a:r>
              <a:rPr b="1" i="0" lang="en-US" sz="2319" u="none" cap="none" strike="noStrike">
                <a:solidFill>
                  <a:schemeClr val="lt1"/>
                </a:solidFill>
                <a:latin typeface="Arial"/>
                <a:ea typeface="Arial"/>
                <a:cs typeface="Arial"/>
                <a:sym typeface="Arial"/>
              </a:rPr>
              <a:t>05</a:t>
            </a:r>
            <a:endParaRPr b="0" i="0" sz="1400" u="none" cap="none" strike="noStrike">
              <a:solidFill>
                <a:srgbClr val="000000"/>
              </a:solidFill>
              <a:latin typeface="Arial"/>
              <a:ea typeface="Arial"/>
              <a:cs typeface="Arial"/>
              <a:sym typeface="Arial"/>
            </a:endParaRPr>
          </a:p>
        </p:txBody>
      </p:sp>
      <p:sp>
        <p:nvSpPr>
          <p:cNvPr id="717" name="Google Shape;717;p30"/>
          <p:cNvSpPr txBox="1"/>
          <p:nvPr/>
        </p:nvSpPr>
        <p:spPr>
          <a:xfrm>
            <a:off x="1732962" y="17600"/>
            <a:ext cx="10333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126580"/>
                </a:solidFill>
                <a:latin typeface="Arial"/>
                <a:ea typeface="Arial"/>
                <a:cs typeface="Arial"/>
                <a:sym typeface="Arial"/>
              </a:rPr>
              <a:t>Principes et actions pour rendre opérationnel le financement de l’adaptation climatique sensible au genre</a:t>
            </a:r>
            <a:endParaRPr b="0" i="0" sz="4000" u="none" cap="none" strike="noStrike">
              <a:solidFill>
                <a:srgbClr val="126580"/>
              </a:solidFill>
              <a:latin typeface="Arial"/>
              <a:ea typeface="Arial"/>
              <a:cs typeface="Arial"/>
              <a:sym typeface="Arial"/>
            </a:endParaRPr>
          </a:p>
        </p:txBody>
      </p:sp>
      <p:pic>
        <p:nvPicPr>
          <p:cNvPr id="718" name="Google Shape;718;p30"/>
          <p:cNvPicPr preferRelativeResize="0"/>
          <p:nvPr/>
        </p:nvPicPr>
        <p:blipFill rotWithShape="1">
          <a:blip r:embed="rId7">
            <a:alphaModFix/>
          </a:blip>
          <a:srcRect b="14258" l="0" r="0" t="0"/>
          <a:stretch/>
        </p:blipFill>
        <p:spPr>
          <a:xfrm>
            <a:off x="19408" y="0"/>
            <a:ext cx="1838889" cy="679531"/>
          </a:xfrm>
          <a:prstGeom prst="rect">
            <a:avLst/>
          </a:prstGeom>
          <a:noFill/>
          <a:ln>
            <a:noFill/>
          </a:ln>
        </p:spPr>
      </p:pic>
      <p:grpSp>
        <p:nvGrpSpPr>
          <p:cNvPr id="719" name="Google Shape;719;p30"/>
          <p:cNvGrpSpPr/>
          <p:nvPr/>
        </p:nvGrpSpPr>
        <p:grpSpPr>
          <a:xfrm>
            <a:off x="8536506" y="6275134"/>
            <a:ext cx="3311957" cy="582866"/>
            <a:chOff x="8596525" y="6049452"/>
            <a:chExt cx="3311957" cy="582866"/>
          </a:xfrm>
        </p:grpSpPr>
        <p:grpSp>
          <p:nvGrpSpPr>
            <p:cNvPr id="720" name="Google Shape;720;p30"/>
            <p:cNvGrpSpPr/>
            <p:nvPr/>
          </p:nvGrpSpPr>
          <p:grpSpPr>
            <a:xfrm>
              <a:off x="8596525" y="6049452"/>
              <a:ext cx="2275048" cy="582866"/>
              <a:chOff x="2995571" y="4446283"/>
              <a:chExt cx="3220513" cy="825093"/>
            </a:xfrm>
          </p:grpSpPr>
          <p:sp>
            <p:nvSpPr>
              <p:cNvPr id="721" name="Google Shape;721;p30"/>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8">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722" name="Google Shape;722;p30"/>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723" name="Google Shape;723;p30"/>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724" name="Google Shape;724;p30"/>
            <p:cNvPicPr preferRelativeResize="0"/>
            <p:nvPr/>
          </p:nvPicPr>
          <p:blipFill rotWithShape="1">
            <a:blip r:embed="rId11">
              <a:alphaModFix/>
            </a:blip>
            <a:srcRect b="0" l="0" r="0" t="0"/>
            <a:stretch/>
          </p:blipFill>
          <p:spPr>
            <a:xfrm>
              <a:off x="10807270" y="6167245"/>
              <a:ext cx="1101212" cy="280635"/>
            </a:xfrm>
            <a:prstGeom prst="rect">
              <a:avLst/>
            </a:prstGeom>
            <a:noFill/>
            <a:ln>
              <a:noFill/>
            </a:ln>
          </p:spPr>
        </p:pic>
      </p:gr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par>
                                <p:cTn fill="hold" nodeType="with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par>
                                <p:cTn fill="hold" nodeType="with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grpSp>
        <p:nvGrpSpPr>
          <p:cNvPr id="729" name="Google Shape;729;p31"/>
          <p:cNvGrpSpPr/>
          <p:nvPr/>
        </p:nvGrpSpPr>
        <p:grpSpPr>
          <a:xfrm>
            <a:off x="1651173" y="1873058"/>
            <a:ext cx="3435226" cy="1824526"/>
            <a:chOff x="1283373" y="1530"/>
            <a:chExt cx="4447478" cy="2668486"/>
          </a:xfrm>
        </p:grpSpPr>
        <p:sp>
          <p:nvSpPr>
            <p:cNvPr id="730" name="Google Shape;730;p31"/>
            <p:cNvSpPr/>
            <p:nvPr/>
          </p:nvSpPr>
          <p:spPr>
            <a:xfrm>
              <a:off x="1283373" y="1530"/>
              <a:ext cx="4447478" cy="2668486"/>
            </a:xfrm>
            <a:prstGeom prst="rect">
              <a:avLst/>
            </a:prstGeom>
            <a:solidFill>
              <a:srgbClr val="2594A6"/>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1" name="Google Shape;731;p31"/>
            <p:cNvSpPr txBox="1"/>
            <p:nvPr/>
          </p:nvSpPr>
          <p:spPr>
            <a:xfrm>
              <a:off x="1283373" y="1530"/>
              <a:ext cx="4447478" cy="2668486"/>
            </a:xfrm>
            <a:prstGeom prst="rect">
              <a:avLst/>
            </a:prstGeom>
            <a:solidFill>
              <a:srgbClr val="2594A6"/>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Qui est concerné par le projet ?</a:t>
              </a:r>
              <a:endParaRPr b="0" i="0" sz="1400" u="none" cap="none" strike="noStrike">
                <a:solidFill>
                  <a:srgbClr val="000000"/>
                </a:solidFill>
                <a:latin typeface="Arial"/>
                <a:ea typeface="Arial"/>
                <a:cs typeface="Arial"/>
                <a:sym typeface="Arial"/>
              </a:endParaRPr>
            </a:p>
          </p:txBody>
        </p:sp>
      </p:grpSp>
      <p:grpSp>
        <p:nvGrpSpPr>
          <p:cNvPr id="732" name="Google Shape;732;p31"/>
          <p:cNvGrpSpPr/>
          <p:nvPr/>
        </p:nvGrpSpPr>
        <p:grpSpPr>
          <a:xfrm>
            <a:off x="7872854" y="1824526"/>
            <a:ext cx="3435226" cy="1824526"/>
            <a:chOff x="6175599" y="1530"/>
            <a:chExt cx="4447478" cy="2668486"/>
          </a:xfrm>
        </p:grpSpPr>
        <p:sp>
          <p:nvSpPr>
            <p:cNvPr id="733" name="Google Shape;733;p31"/>
            <p:cNvSpPr/>
            <p:nvPr/>
          </p:nvSpPr>
          <p:spPr>
            <a:xfrm>
              <a:off x="6175599" y="1530"/>
              <a:ext cx="4447478" cy="2668486"/>
            </a:xfrm>
            <a:prstGeom prst="rect">
              <a:avLst/>
            </a:prstGeom>
            <a:solidFill>
              <a:srgbClr val="0F6C83"/>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4" name="Google Shape;734;p31"/>
            <p:cNvSpPr txBox="1"/>
            <p:nvPr/>
          </p:nvSpPr>
          <p:spPr>
            <a:xfrm>
              <a:off x="6175599" y="1530"/>
              <a:ext cx="4447478" cy="2668486"/>
            </a:xfrm>
            <a:prstGeom prst="rect">
              <a:avLst/>
            </a:prstGeom>
            <a:solidFill>
              <a:srgbClr val="0F6C83"/>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Quels processus sont affectés par le projet ?</a:t>
              </a:r>
              <a:endParaRPr b="0" i="0" sz="1400" u="none" cap="none" strike="noStrike">
                <a:solidFill>
                  <a:srgbClr val="000000"/>
                </a:solidFill>
                <a:latin typeface="Arial"/>
                <a:ea typeface="Arial"/>
                <a:cs typeface="Arial"/>
                <a:sym typeface="Arial"/>
              </a:endParaRPr>
            </a:p>
          </p:txBody>
        </p:sp>
      </p:grpSp>
      <p:grpSp>
        <p:nvGrpSpPr>
          <p:cNvPr id="735" name="Google Shape;735;p31"/>
          <p:cNvGrpSpPr/>
          <p:nvPr/>
        </p:nvGrpSpPr>
        <p:grpSpPr>
          <a:xfrm>
            <a:off x="4598579" y="4735649"/>
            <a:ext cx="3435226" cy="1824526"/>
            <a:chOff x="3729486" y="3114764"/>
            <a:chExt cx="4447478" cy="2668486"/>
          </a:xfrm>
        </p:grpSpPr>
        <p:sp>
          <p:nvSpPr>
            <p:cNvPr id="736" name="Google Shape;736;p31"/>
            <p:cNvSpPr/>
            <p:nvPr/>
          </p:nvSpPr>
          <p:spPr>
            <a:xfrm>
              <a:off x="3729486" y="3114764"/>
              <a:ext cx="4447478" cy="2668486"/>
            </a:xfrm>
            <a:prstGeom prst="rect">
              <a:avLst/>
            </a:prstGeom>
            <a:solidFill>
              <a:srgbClr val="0F7C8A"/>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7" name="Google Shape;737;p31"/>
            <p:cNvSpPr txBox="1"/>
            <p:nvPr/>
          </p:nvSpPr>
          <p:spPr>
            <a:xfrm>
              <a:off x="3729486" y="3114764"/>
              <a:ext cx="4447478" cy="2668486"/>
            </a:xfrm>
            <a:prstGeom prst="rect">
              <a:avLst/>
            </a:prstGeom>
            <a:solidFill>
              <a:srgbClr val="0F7C8A"/>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Quels groupes externes, outre la communauté, sont affectés par le projet ?</a:t>
              </a:r>
              <a:endParaRPr b="0" i="0" sz="1400" u="none" cap="none" strike="noStrike">
                <a:solidFill>
                  <a:srgbClr val="000000"/>
                </a:solidFill>
                <a:latin typeface="Arial"/>
                <a:ea typeface="Arial"/>
                <a:cs typeface="Arial"/>
                <a:sym typeface="Arial"/>
              </a:endParaRPr>
            </a:p>
          </p:txBody>
        </p:sp>
      </p:grpSp>
      <p:sp>
        <p:nvSpPr>
          <p:cNvPr id="738" name="Google Shape;738;p31"/>
          <p:cNvSpPr txBox="1"/>
          <p:nvPr>
            <p:ph type="title"/>
          </p:nvPr>
        </p:nvSpPr>
        <p:spPr>
          <a:xfrm>
            <a:off x="1916750" y="474933"/>
            <a:ext cx="10999153" cy="9406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F6C83"/>
              </a:buClr>
              <a:buSzPts val="2400"/>
              <a:buFont typeface="Arial"/>
              <a:buNone/>
            </a:pPr>
            <a:r>
              <a:rPr b="1" lang="en-US" sz="4000">
                <a:solidFill>
                  <a:srgbClr val="126580"/>
                </a:solidFill>
                <a:latin typeface="Arial"/>
                <a:ea typeface="Arial"/>
                <a:cs typeface="Arial"/>
                <a:sym typeface="Arial"/>
              </a:rPr>
              <a:t>Comment les parties prenantes et les acteurs sont-ils essentiels au processus d'opérationnalisation ?</a:t>
            </a:r>
            <a:endParaRPr b="1" sz="4000">
              <a:solidFill>
                <a:srgbClr val="126580"/>
              </a:solidFill>
              <a:latin typeface="Arial"/>
              <a:ea typeface="Arial"/>
              <a:cs typeface="Arial"/>
              <a:sym typeface="Arial"/>
            </a:endParaRPr>
          </a:p>
        </p:txBody>
      </p:sp>
      <p:sp>
        <p:nvSpPr>
          <p:cNvPr id="739" name="Google Shape;739;p31"/>
          <p:cNvSpPr/>
          <p:nvPr/>
        </p:nvSpPr>
        <p:spPr>
          <a:xfrm>
            <a:off x="5086399" y="2785321"/>
            <a:ext cx="2459586" cy="1950328"/>
          </a:xfrm>
          <a:custGeom>
            <a:rect b="b" l="l" r="r" t="t"/>
            <a:pathLst>
              <a:path extrusionOk="0" h="711200" w="812800">
                <a:moveTo>
                  <a:pt x="406400" y="711200"/>
                </a:moveTo>
                <a:lnTo>
                  <a:pt x="812800" y="0"/>
                </a:lnTo>
                <a:lnTo>
                  <a:pt x="0" y="0"/>
                </a:lnTo>
                <a:lnTo>
                  <a:pt x="406400" y="711200"/>
                </a:lnTo>
                <a:close/>
              </a:path>
            </a:pathLst>
          </a:custGeom>
          <a:solidFill>
            <a:srgbClr val="B7C866">
              <a:alpha val="0"/>
            </a:srgbClr>
          </a:solidFill>
          <a:ln cap="sq" cmpd="sng" w="19050">
            <a:solidFill>
              <a:srgbClr val="B7C866"/>
            </a:solidFill>
            <a:prstDash val="lgDash"/>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40" name="Google Shape;740;p31"/>
          <p:cNvSpPr/>
          <p:nvPr/>
        </p:nvSpPr>
        <p:spPr>
          <a:xfrm>
            <a:off x="5790581" y="2872310"/>
            <a:ext cx="1207454" cy="1270130"/>
          </a:xfrm>
          <a:custGeom>
            <a:rect b="b" l="l" r="r" t="t"/>
            <a:pathLst>
              <a:path extrusionOk="0" h="1787401" w="1729310">
                <a:moveTo>
                  <a:pt x="0" y="0"/>
                </a:moveTo>
                <a:lnTo>
                  <a:pt x="1729310" y="0"/>
                </a:lnTo>
                <a:lnTo>
                  <a:pt x="1729310" y="1787401"/>
                </a:lnTo>
                <a:lnTo>
                  <a:pt x="0" y="178740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41" name="Google Shape;741;p31"/>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grpSp>
        <p:nvGrpSpPr>
          <p:cNvPr id="742" name="Google Shape;742;p31"/>
          <p:cNvGrpSpPr/>
          <p:nvPr/>
        </p:nvGrpSpPr>
        <p:grpSpPr>
          <a:xfrm>
            <a:off x="8536506" y="6275134"/>
            <a:ext cx="3311957" cy="582866"/>
            <a:chOff x="8596525" y="6049452"/>
            <a:chExt cx="3311957" cy="582866"/>
          </a:xfrm>
        </p:grpSpPr>
        <p:grpSp>
          <p:nvGrpSpPr>
            <p:cNvPr id="743" name="Google Shape;743;p31"/>
            <p:cNvGrpSpPr/>
            <p:nvPr/>
          </p:nvGrpSpPr>
          <p:grpSpPr>
            <a:xfrm>
              <a:off x="8596525" y="6049452"/>
              <a:ext cx="2275048" cy="582866"/>
              <a:chOff x="2995571" y="4446283"/>
              <a:chExt cx="3220513" cy="825093"/>
            </a:xfrm>
          </p:grpSpPr>
          <p:sp>
            <p:nvSpPr>
              <p:cNvPr id="744" name="Google Shape;744;p3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745" name="Google Shape;745;p3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746" name="Google Shape;746;p3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747" name="Google Shape;747;p31"/>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grpSp>
        <p:nvGrpSpPr>
          <p:cNvPr id="752" name="Google Shape;752;g2ec4f61c93a_1_111"/>
          <p:cNvGrpSpPr/>
          <p:nvPr/>
        </p:nvGrpSpPr>
        <p:grpSpPr>
          <a:xfrm>
            <a:off x="4875574" y="3183497"/>
            <a:ext cx="2033001" cy="918689"/>
            <a:chOff x="5438032" y="665170"/>
            <a:chExt cx="4298100" cy="426900"/>
          </a:xfrm>
        </p:grpSpPr>
        <p:sp>
          <p:nvSpPr>
            <p:cNvPr id="753" name="Google Shape;753;g2ec4f61c93a_1_111"/>
            <p:cNvSpPr/>
            <p:nvPr/>
          </p:nvSpPr>
          <p:spPr>
            <a:xfrm>
              <a:off x="5438032" y="665170"/>
              <a:ext cx="4298100" cy="426900"/>
            </a:xfrm>
            <a:prstGeom prst="roundRect">
              <a:avLst>
                <a:gd fmla="val 16667" name="adj"/>
              </a:avLst>
            </a:prstGeom>
            <a:solidFill>
              <a:schemeClr val="lt2">
                <a:alpha val="89019"/>
              </a:schemeClr>
            </a:solidFill>
            <a:ln cap="flat" cmpd="sng" w="19050">
              <a:solidFill>
                <a:srgbClr val="FFC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54" name="Google Shape;754;g2ec4f61c93a_1_111"/>
            <p:cNvSpPr txBox="1"/>
            <p:nvPr/>
          </p:nvSpPr>
          <p:spPr>
            <a:xfrm>
              <a:off x="5529154" y="688464"/>
              <a:ext cx="4114800" cy="382500"/>
            </a:xfrm>
            <a:prstGeom prst="rect">
              <a:avLst/>
            </a:prstGeom>
            <a:solidFill>
              <a:schemeClr val="lt1"/>
            </a:solidFill>
            <a:ln cap="flat" cmpd="sng" w="9525">
              <a:solidFill>
                <a:srgbClr val="FFC000"/>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Favoriser une meilleure prise de décision</a:t>
              </a:r>
              <a:endParaRPr b="1" i="0" sz="1400" u="none" cap="none" strike="noStrike">
                <a:solidFill>
                  <a:srgbClr val="000000"/>
                </a:solidFill>
                <a:latin typeface="Arial"/>
                <a:ea typeface="Arial"/>
                <a:cs typeface="Arial"/>
                <a:sym typeface="Arial"/>
              </a:endParaRPr>
            </a:p>
          </p:txBody>
        </p:sp>
      </p:grpSp>
      <p:grpSp>
        <p:nvGrpSpPr>
          <p:cNvPr id="755" name="Google Shape;755;g2ec4f61c93a_1_111"/>
          <p:cNvGrpSpPr/>
          <p:nvPr/>
        </p:nvGrpSpPr>
        <p:grpSpPr>
          <a:xfrm>
            <a:off x="303874" y="1618483"/>
            <a:ext cx="4422315" cy="823319"/>
            <a:chOff x="5438032" y="1145371"/>
            <a:chExt cx="4298100" cy="426900"/>
          </a:xfrm>
        </p:grpSpPr>
        <p:sp>
          <p:nvSpPr>
            <p:cNvPr id="756" name="Google Shape;756;g2ec4f61c93a_1_111"/>
            <p:cNvSpPr/>
            <p:nvPr/>
          </p:nvSpPr>
          <p:spPr>
            <a:xfrm>
              <a:off x="5438032" y="1145371"/>
              <a:ext cx="4298100" cy="426900"/>
            </a:xfrm>
            <a:prstGeom prst="roundRect">
              <a:avLst>
                <a:gd fmla="val 16667" name="adj"/>
              </a:avLst>
            </a:prstGeom>
            <a:solidFill>
              <a:schemeClr val="lt1"/>
            </a:solidFill>
            <a:ln cap="flat" cmpd="sng" w="19050">
              <a:solidFill>
                <a:srgbClr val="1265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57" name="Google Shape;757;g2ec4f61c93a_1_111"/>
            <p:cNvSpPr txBox="1"/>
            <p:nvPr/>
          </p:nvSpPr>
          <p:spPr>
            <a:xfrm>
              <a:off x="5458869" y="1166208"/>
              <a:ext cx="4256400" cy="385200"/>
            </a:xfrm>
            <a:prstGeom prst="rect">
              <a:avLst/>
            </a:prstGeom>
            <a:solidFill>
              <a:schemeClr val="lt1"/>
            </a:solidFill>
            <a:ln cap="flat" cmpd="sng" w="9525">
              <a:solidFill>
                <a:srgbClr val="126580"/>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Les points de vue des principaux acteurs sont entendus</a:t>
              </a:r>
              <a:endParaRPr b="0" i="0" sz="1400" u="none" cap="none" strike="noStrike">
                <a:solidFill>
                  <a:srgbClr val="000000"/>
                </a:solidFill>
                <a:latin typeface="Arial"/>
                <a:ea typeface="Arial"/>
                <a:cs typeface="Arial"/>
                <a:sym typeface="Arial"/>
              </a:endParaRPr>
            </a:p>
          </p:txBody>
        </p:sp>
      </p:grpSp>
      <p:grpSp>
        <p:nvGrpSpPr>
          <p:cNvPr id="758" name="Google Shape;758;g2ec4f61c93a_1_111"/>
          <p:cNvGrpSpPr/>
          <p:nvPr/>
        </p:nvGrpSpPr>
        <p:grpSpPr>
          <a:xfrm>
            <a:off x="7051099" y="1593052"/>
            <a:ext cx="4800548" cy="752667"/>
            <a:chOff x="5438032" y="1625572"/>
            <a:chExt cx="4298100" cy="426900"/>
          </a:xfrm>
        </p:grpSpPr>
        <p:sp>
          <p:nvSpPr>
            <p:cNvPr id="759" name="Google Shape;759;g2ec4f61c93a_1_111"/>
            <p:cNvSpPr/>
            <p:nvPr/>
          </p:nvSpPr>
          <p:spPr>
            <a:xfrm>
              <a:off x="5438032" y="1625572"/>
              <a:ext cx="4298100" cy="426900"/>
            </a:xfrm>
            <a:prstGeom prst="roundRect">
              <a:avLst>
                <a:gd fmla="val 16667" name="adj"/>
              </a:avLst>
            </a:prstGeom>
            <a:solidFill>
              <a:schemeClr val="lt1"/>
            </a:solidFill>
            <a:ln cap="flat" cmpd="sng" w="19050">
              <a:solidFill>
                <a:srgbClr val="A3E06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60" name="Google Shape;760;g2ec4f61c93a_1_111"/>
            <p:cNvSpPr txBox="1"/>
            <p:nvPr/>
          </p:nvSpPr>
          <p:spPr>
            <a:xfrm>
              <a:off x="5458869" y="1646409"/>
              <a:ext cx="4256400" cy="385200"/>
            </a:xfrm>
            <a:prstGeom prst="rect">
              <a:avLst/>
            </a:prstGeom>
            <a:solidFill>
              <a:schemeClr val="lt1"/>
            </a:solidFill>
            <a:ln cap="flat" cmpd="sng" w="9525">
              <a:solidFill>
                <a:srgbClr val="A3E061"/>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Intégré à toutes les étapes par le dialogue et la recherche de consensus</a:t>
              </a:r>
              <a:endParaRPr b="0" i="0" sz="1400" u="none" cap="none" strike="noStrike">
                <a:solidFill>
                  <a:srgbClr val="000000"/>
                </a:solidFill>
                <a:latin typeface="Arial"/>
                <a:ea typeface="Arial"/>
                <a:cs typeface="Arial"/>
                <a:sym typeface="Arial"/>
              </a:endParaRPr>
            </a:p>
          </p:txBody>
        </p:sp>
      </p:grpSp>
      <p:grpSp>
        <p:nvGrpSpPr>
          <p:cNvPr id="761" name="Google Shape;761;g2ec4f61c93a_1_111"/>
          <p:cNvGrpSpPr/>
          <p:nvPr/>
        </p:nvGrpSpPr>
        <p:grpSpPr>
          <a:xfrm>
            <a:off x="335044" y="2574069"/>
            <a:ext cx="4359993" cy="682058"/>
            <a:chOff x="5438032" y="2105774"/>
            <a:chExt cx="4298100" cy="426900"/>
          </a:xfrm>
        </p:grpSpPr>
        <p:sp>
          <p:nvSpPr>
            <p:cNvPr id="762" name="Google Shape;762;g2ec4f61c93a_1_111"/>
            <p:cNvSpPr/>
            <p:nvPr/>
          </p:nvSpPr>
          <p:spPr>
            <a:xfrm>
              <a:off x="5438032" y="2105774"/>
              <a:ext cx="4298100" cy="426900"/>
            </a:xfrm>
            <a:prstGeom prst="roundRect">
              <a:avLst>
                <a:gd fmla="val 16667" name="adj"/>
              </a:avLst>
            </a:prstGeom>
            <a:solidFill>
              <a:schemeClr val="lt1"/>
            </a:solidFill>
            <a:ln cap="flat" cmpd="sng" w="19050">
              <a:solidFill>
                <a:srgbClr val="A3E06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63" name="Google Shape;763;g2ec4f61c93a_1_111"/>
            <p:cNvSpPr txBox="1"/>
            <p:nvPr/>
          </p:nvSpPr>
          <p:spPr>
            <a:xfrm>
              <a:off x="5458869" y="2126611"/>
              <a:ext cx="4256400" cy="385200"/>
            </a:xfrm>
            <a:prstGeom prst="rect">
              <a:avLst/>
            </a:prstGeom>
            <a:solidFill>
              <a:schemeClr val="lt1"/>
            </a:solidFill>
            <a:ln cap="flat" cmpd="sng" w="9525">
              <a:solidFill>
                <a:srgbClr val="A3E061"/>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Créer la confiance entre les acteurs</a:t>
              </a:r>
              <a:endParaRPr b="0" i="0" sz="1400" u="none" cap="none" strike="noStrike">
                <a:solidFill>
                  <a:srgbClr val="000000"/>
                </a:solidFill>
                <a:latin typeface="Arial"/>
                <a:ea typeface="Arial"/>
                <a:cs typeface="Arial"/>
                <a:sym typeface="Arial"/>
              </a:endParaRPr>
            </a:p>
          </p:txBody>
        </p:sp>
      </p:grpSp>
      <p:grpSp>
        <p:nvGrpSpPr>
          <p:cNvPr id="764" name="Google Shape;764;g2ec4f61c93a_1_111"/>
          <p:cNvGrpSpPr/>
          <p:nvPr/>
        </p:nvGrpSpPr>
        <p:grpSpPr>
          <a:xfrm>
            <a:off x="7000640" y="2493198"/>
            <a:ext cx="5119037" cy="918316"/>
            <a:chOff x="5438032" y="2585975"/>
            <a:chExt cx="4298100" cy="338400"/>
          </a:xfrm>
        </p:grpSpPr>
        <p:sp>
          <p:nvSpPr>
            <p:cNvPr id="765" name="Google Shape;765;g2ec4f61c93a_1_111"/>
            <p:cNvSpPr/>
            <p:nvPr/>
          </p:nvSpPr>
          <p:spPr>
            <a:xfrm>
              <a:off x="5438032" y="2585975"/>
              <a:ext cx="4298100" cy="338400"/>
            </a:xfrm>
            <a:prstGeom prst="roundRect">
              <a:avLst>
                <a:gd fmla="val 16667" name="adj"/>
              </a:avLst>
            </a:prstGeom>
            <a:solidFill>
              <a:schemeClr val="lt1"/>
            </a:solidFill>
            <a:ln cap="flat" cmpd="sng" w="19050">
              <a:solidFill>
                <a:srgbClr val="1265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66" name="Google Shape;766;g2ec4f61c93a_1_111"/>
            <p:cNvSpPr txBox="1"/>
            <p:nvPr/>
          </p:nvSpPr>
          <p:spPr>
            <a:xfrm>
              <a:off x="5458890" y="2589944"/>
              <a:ext cx="4256400" cy="317700"/>
            </a:xfrm>
            <a:prstGeom prst="rect">
              <a:avLst/>
            </a:prstGeom>
            <a:solidFill>
              <a:schemeClr val="lt1"/>
            </a:solidFill>
            <a:ln cap="flat" cmpd="sng" w="9525">
              <a:solidFill>
                <a:srgbClr val="126580"/>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Toutes les personnes impliquées ont un point de vue valable et des connaissances et expériences pertinentes</a:t>
              </a:r>
              <a:endParaRPr b="0" i="0" sz="1400" u="none" cap="none" strike="noStrike">
                <a:solidFill>
                  <a:srgbClr val="000000"/>
                </a:solidFill>
                <a:latin typeface="Arial"/>
                <a:ea typeface="Arial"/>
                <a:cs typeface="Arial"/>
                <a:sym typeface="Arial"/>
              </a:endParaRPr>
            </a:p>
          </p:txBody>
        </p:sp>
      </p:grpSp>
      <p:grpSp>
        <p:nvGrpSpPr>
          <p:cNvPr id="767" name="Google Shape;767;g2ec4f61c93a_1_111"/>
          <p:cNvGrpSpPr/>
          <p:nvPr/>
        </p:nvGrpSpPr>
        <p:grpSpPr>
          <a:xfrm>
            <a:off x="7074741" y="3524357"/>
            <a:ext cx="4753269" cy="654651"/>
            <a:chOff x="5438032" y="3066176"/>
            <a:chExt cx="4298100" cy="426900"/>
          </a:xfrm>
        </p:grpSpPr>
        <p:sp>
          <p:nvSpPr>
            <p:cNvPr id="768" name="Google Shape;768;g2ec4f61c93a_1_111"/>
            <p:cNvSpPr/>
            <p:nvPr/>
          </p:nvSpPr>
          <p:spPr>
            <a:xfrm>
              <a:off x="5438032" y="3066176"/>
              <a:ext cx="4298100" cy="426900"/>
            </a:xfrm>
            <a:prstGeom prst="roundRect">
              <a:avLst>
                <a:gd fmla="val 16667" name="adj"/>
              </a:avLst>
            </a:prstGeom>
            <a:solidFill>
              <a:schemeClr val="lt1"/>
            </a:solidFill>
            <a:ln cap="flat" cmpd="sng" w="19050">
              <a:solidFill>
                <a:srgbClr val="A3E06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69" name="Google Shape;769;g2ec4f61c93a_1_111"/>
            <p:cNvSpPr txBox="1"/>
            <p:nvPr/>
          </p:nvSpPr>
          <p:spPr>
            <a:xfrm>
              <a:off x="5458869" y="3087013"/>
              <a:ext cx="4256400" cy="385200"/>
            </a:xfrm>
            <a:prstGeom prst="rect">
              <a:avLst/>
            </a:prstGeom>
            <a:solidFill>
              <a:schemeClr val="lt1"/>
            </a:solidFill>
            <a:ln cap="flat" cmpd="sng" w="9525">
              <a:solidFill>
                <a:srgbClr val="A3E061"/>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extLst>
                    <a:ext uri="http://customooxmlschemas.google.com/">
                      <go:slidesCustomData xmlns:go="http://customooxmlschemas.google.com/" textRoundtripDataId="13"/>
                    </a:ext>
                  </a:extLst>
                </a:rPr>
                <a:t>Se conformer à eux</a:t>
              </a:r>
              <a:endParaRPr b="0" i="0" sz="1400" u="none" cap="none" strike="noStrike">
                <a:solidFill>
                  <a:srgbClr val="000000"/>
                </a:solidFill>
                <a:latin typeface="Arial"/>
                <a:ea typeface="Arial"/>
                <a:cs typeface="Arial"/>
                <a:sym typeface="Arial"/>
              </a:endParaRPr>
            </a:p>
          </p:txBody>
        </p:sp>
      </p:grpSp>
      <p:grpSp>
        <p:nvGrpSpPr>
          <p:cNvPr id="770" name="Google Shape;770;g2ec4f61c93a_1_111"/>
          <p:cNvGrpSpPr/>
          <p:nvPr/>
        </p:nvGrpSpPr>
        <p:grpSpPr>
          <a:xfrm>
            <a:off x="316242" y="3380766"/>
            <a:ext cx="4430911" cy="682058"/>
            <a:chOff x="5438032" y="3546378"/>
            <a:chExt cx="4298100" cy="426900"/>
          </a:xfrm>
        </p:grpSpPr>
        <p:sp>
          <p:nvSpPr>
            <p:cNvPr id="771" name="Google Shape;771;g2ec4f61c93a_1_111"/>
            <p:cNvSpPr/>
            <p:nvPr/>
          </p:nvSpPr>
          <p:spPr>
            <a:xfrm>
              <a:off x="5438032" y="3546378"/>
              <a:ext cx="4298100" cy="426900"/>
            </a:xfrm>
            <a:prstGeom prst="roundRect">
              <a:avLst>
                <a:gd fmla="val 16667" name="adj"/>
              </a:avLst>
            </a:prstGeom>
            <a:solidFill>
              <a:schemeClr val="lt1"/>
            </a:solidFill>
            <a:ln cap="flat" cmpd="sng" w="19050">
              <a:solidFill>
                <a:srgbClr val="1265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72" name="Google Shape;772;g2ec4f61c93a_1_111"/>
            <p:cNvSpPr txBox="1"/>
            <p:nvPr/>
          </p:nvSpPr>
          <p:spPr>
            <a:xfrm>
              <a:off x="5479725" y="3565682"/>
              <a:ext cx="4256400" cy="385200"/>
            </a:xfrm>
            <a:prstGeom prst="rect">
              <a:avLst/>
            </a:prstGeom>
            <a:solidFill>
              <a:schemeClr val="lt1"/>
            </a:solidFill>
            <a:ln cap="flat" cmpd="sng" w="9525">
              <a:solidFill>
                <a:srgbClr val="126580"/>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Un plus grand sentiment d'appropriation des décisions prises</a:t>
              </a:r>
              <a:endParaRPr b="0" i="0" sz="1400" u="none" cap="none" strike="noStrike">
                <a:solidFill>
                  <a:srgbClr val="000000"/>
                </a:solidFill>
                <a:latin typeface="Arial"/>
                <a:ea typeface="Arial"/>
                <a:cs typeface="Arial"/>
                <a:sym typeface="Arial"/>
              </a:endParaRPr>
            </a:p>
          </p:txBody>
        </p:sp>
      </p:grpSp>
      <p:grpSp>
        <p:nvGrpSpPr>
          <p:cNvPr id="773" name="Google Shape;773;g2ec4f61c93a_1_111"/>
          <p:cNvGrpSpPr/>
          <p:nvPr/>
        </p:nvGrpSpPr>
        <p:grpSpPr>
          <a:xfrm>
            <a:off x="7171639" y="4297647"/>
            <a:ext cx="4773040" cy="658621"/>
            <a:chOff x="5438032" y="4026579"/>
            <a:chExt cx="4298100" cy="426900"/>
          </a:xfrm>
        </p:grpSpPr>
        <p:sp>
          <p:nvSpPr>
            <p:cNvPr id="774" name="Google Shape;774;g2ec4f61c93a_1_111"/>
            <p:cNvSpPr/>
            <p:nvPr/>
          </p:nvSpPr>
          <p:spPr>
            <a:xfrm>
              <a:off x="5438032" y="4026579"/>
              <a:ext cx="4298100" cy="426900"/>
            </a:xfrm>
            <a:prstGeom prst="roundRect">
              <a:avLst>
                <a:gd fmla="val 16667" name="adj"/>
              </a:avLst>
            </a:prstGeom>
            <a:solidFill>
              <a:schemeClr val="lt1"/>
            </a:solidFill>
            <a:ln cap="flat" cmpd="sng" w="19050">
              <a:solidFill>
                <a:srgbClr val="1265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75" name="Google Shape;775;g2ec4f61c93a_1_111"/>
            <p:cNvSpPr txBox="1"/>
            <p:nvPr/>
          </p:nvSpPr>
          <p:spPr>
            <a:xfrm>
              <a:off x="5458869" y="4047416"/>
              <a:ext cx="4256400" cy="385200"/>
            </a:xfrm>
            <a:prstGeom prst="rect">
              <a:avLst/>
            </a:prstGeom>
            <a:solidFill>
              <a:schemeClr val="lt1"/>
            </a:solidFill>
            <a:ln cap="flat" cmpd="sng" w="9525">
              <a:solidFill>
                <a:srgbClr val="126580"/>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Approches inclusives et participatives</a:t>
              </a:r>
              <a:endParaRPr b="0" i="0" sz="1400" u="none" cap="none" strike="noStrike">
                <a:solidFill>
                  <a:srgbClr val="000000"/>
                </a:solidFill>
                <a:latin typeface="Arial"/>
                <a:ea typeface="Arial"/>
                <a:cs typeface="Arial"/>
                <a:sym typeface="Arial"/>
              </a:endParaRPr>
            </a:p>
          </p:txBody>
        </p:sp>
      </p:grpSp>
      <p:grpSp>
        <p:nvGrpSpPr>
          <p:cNvPr id="776" name="Google Shape;776;g2ec4f61c93a_1_111"/>
          <p:cNvGrpSpPr/>
          <p:nvPr/>
        </p:nvGrpSpPr>
        <p:grpSpPr>
          <a:xfrm>
            <a:off x="288621" y="4297576"/>
            <a:ext cx="4452832" cy="658777"/>
            <a:chOff x="5438032" y="4540470"/>
            <a:chExt cx="4298100" cy="393300"/>
          </a:xfrm>
        </p:grpSpPr>
        <p:sp>
          <p:nvSpPr>
            <p:cNvPr id="777" name="Google Shape;777;g2ec4f61c93a_1_111"/>
            <p:cNvSpPr/>
            <p:nvPr/>
          </p:nvSpPr>
          <p:spPr>
            <a:xfrm>
              <a:off x="5438032" y="4540470"/>
              <a:ext cx="4298100" cy="393300"/>
            </a:xfrm>
            <a:prstGeom prst="roundRect">
              <a:avLst>
                <a:gd fmla="val 16667" name="adj"/>
              </a:avLst>
            </a:prstGeom>
            <a:solidFill>
              <a:schemeClr val="lt1"/>
            </a:solidFill>
            <a:ln cap="flat" cmpd="sng" w="19050">
              <a:solidFill>
                <a:srgbClr val="A3E06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78" name="Google Shape;778;g2ec4f61c93a_1_111"/>
            <p:cNvSpPr txBox="1"/>
            <p:nvPr/>
          </p:nvSpPr>
          <p:spPr>
            <a:xfrm>
              <a:off x="5458869" y="4601307"/>
              <a:ext cx="4256400" cy="311400"/>
            </a:xfrm>
            <a:prstGeom prst="rect">
              <a:avLst/>
            </a:prstGeom>
            <a:solidFill>
              <a:schemeClr val="lt1"/>
            </a:solidFill>
            <a:ln cap="flat" cmpd="sng" w="9525">
              <a:solidFill>
                <a:srgbClr val="A3E061"/>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Responsabilité du résultat</a:t>
              </a:r>
              <a:endParaRPr b="0" i="0" sz="1400" u="none" cap="none" strike="noStrike">
                <a:solidFill>
                  <a:srgbClr val="000000"/>
                </a:solidFill>
                <a:latin typeface="Arial"/>
                <a:ea typeface="Arial"/>
                <a:cs typeface="Arial"/>
                <a:sym typeface="Arial"/>
              </a:endParaRPr>
            </a:p>
          </p:txBody>
        </p:sp>
      </p:grpSp>
      <p:grpSp>
        <p:nvGrpSpPr>
          <p:cNvPr id="779" name="Google Shape;779;g2ec4f61c93a_1_111"/>
          <p:cNvGrpSpPr/>
          <p:nvPr/>
        </p:nvGrpSpPr>
        <p:grpSpPr>
          <a:xfrm>
            <a:off x="288621" y="5150672"/>
            <a:ext cx="4452832" cy="654651"/>
            <a:chOff x="5438032" y="4986982"/>
            <a:chExt cx="4298100" cy="426900"/>
          </a:xfrm>
        </p:grpSpPr>
        <p:sp>
          <p:nvSpPr>
            <p:cNvPr id="780" name="Google Shape;780;g2ec4f61c93a_1_111"/>
            <p:cNvSpPr/>
            <p:nvPr/>
          </p:nvSpPr>
          <p:spPr>
            <a:xfrm>
              <a:off x="5438032" y="4986982"/>
              <a:ext cx="4298100" cy="426900"/>
            </a:xfrm>
            <a:prstGeom prst="roundRect">
              <a:avLst>
                <a:gd fmla="val 16667" name="adj"/>
              </a:avLst>
            </a:prstGeom>
            <a:noFill/>
            <a:ln cap="flat" cmpd="sng" w="19050">
              <a:solidFill>
                <a:srgbClr val="1265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81" name="Google Shape;781;g2ec4f61c93a_1_111"/>
            <p:cNvSpPr txBox="1"/>
            <p:nvPr/>
          </p:nvSpPr>
          <p:spPr>
            <a:xfrm>
              <a:off x="5458869" y="5007819"/>
              <a:ext cx="4256400" cy="385200"/>
            </a:xfrm>
            <a:prstGeom prst="rect">
              <a:avLst/>
            </a:prstGeom>
            <a:noFill/>
            <a:ln cap="flat" cmpd="sng" w="9525">
              <a:solidFill>
                <a:srgbClr val="126580"/>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Centré sur les personnes</a:t>
              </a:r>
              <a:endParaRPr b="0" i="0" sz="1400" u="none" cap="none" strike="noStrike">
                <a:solidFill>
                  <a:srgbClr val="000000"/>
                </a:solidFill>
                <a:latin typeface="Arial"/>
                <a:ea typeface="Arial"/>
                <a:cs typeface="Arial"/>
                <a:sym typeface="Arial"/>
              </a:endParaRPr>
            </a:p>
          </p:txBody>
        </p:sp>
      </p:grpSp>
      <p:grpSp>
        <p:nvGrpSpPr>
          <p:cNvPr id="782" name="Google Shape;782;g2ec4f61c93a_1_111"/>
          <p:cNvGrpSpPr/>
          <p:nvPr/>
        </p:nvGrpSpPr>
        <p:grpSpPr>
          <a:xfrm>
            <a:off x="7130812" y="5144422"/>
            <a:ext cx="4762295" cy="654651"/>
            <a:chOff x="5438032" y="5467183"/>
            <a:chExt cx="4298100" cy="426900"/>
          </a:xfrm>
        </p:grpSpPr>
        <p:sp>
          <p:nvSpPr>
            <p:cNvPr id="783" name="Google Shape;783;g2ec4f61c93a_1_111"/>
            <p:cNvSpPr/>
            <p:nvPr/>
          </p:nvSpPr>
          <p:spPr>
            <a:xfrm>
              <a:off x="5438032" y="5467183"/>
              <a:ext cx="4298100" cy="426900"/>
            </a:xfrm>
            <a:prstGeom prst="roundRect">
              <a:avLst>
                <a:gd fmla="val 16667" name="adj"/>
              </a:avLst>
            </a:prstGeom>
            <a:solidFill>
              <a:schemeClr val="lt1"/>
            </a:solidFill>
            <a:ln cap="flat" cmpd="sng" w="19050">
              <a:solidFill>
                <a:srgbClr val="A3E06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84" name="Google Shape;784;g2ec4f61c93a_1_111"/>
            <p:cNvSpPr txBox="1"/>
            <p:nvPr/>
          </p:nvSpPr>
          <p:spPr>
            <a:xfrm>
              <a:off x="5458869" y="5488020"/>
              <a:ext cx="4256400" cy="385200"/>
            </a:xfrm>
            <a:prstGeom prst="rect">
              <a:avLst/>
            </a:prstGeom>
            <a:solidFill>
              <a:schemeClr val="lt1"/>
            </a:solidFill>
            <a:ln cap="flat" cmpd="sng" w="9525">
              <a:solidFill>
                <a:srgbClr val="A3E061"/>
              </a:solidFill>
              <a:prstDash val="solid"/>
              <a:round/>
              <a:headEnd len="sm" w="sm" type="none"/>
              <a:tailEnd len="sm" w="sm" type="none"/>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Des solutions qui offrent des avantages mutuels (gagnant-gagnant)</a:t>
              </a:r>
              <a:endParaRPr b="0" i="0" sz="1400" u="none" cap="none" strike="noStrike">
                <a:solidFill>
                  <a:srgbClr val="000000"/>
                </a:solidFill>
                <a:latin typeface="Arial"/>
                <a:ea typeface="Arial"/>
                <a:cs typeface="Arial"/>
                <a:sym typeface="Arial"/>
              </a:endParaRPr>
            </a:p>
          </p:txBody>
        </p:sp>
      </p:grpSp>
      <p:pic>
        <p:nvPicPr>
          <p:cNvPr id="785" name="Google Shape;785;g2ec4f61c93a_1_111"/>
          <p:cNvPicPr preferRelativeResize="0"/>
          <p:nvPr/>
        </p:nvPicPr>
        <p:blipFill rotWithShape="1">
          <a:blip r:embed="rId3">
            <a:alphaModFix/>
          </a:blip>
          <a:srcRect b="14258" l="0" r="0" t="0"/>
          <a:stretch/>
        </p:blipFill>
        <p:spPr>
          <a:xfrm>
            <a:off x="19408" y="0"/>
            <a:ext cx="1838890" cy="679531"/>
          </a:xfrm>
          <a:prstGeom prst="rect">
            <a:avLst/>
          </a:prstGeom>
          <a:noFill/>
          <a:ln>
            <a:noFill/>
          </a:ln>
        </p:spPr>
      </p:pic>
      <p:grpSp>
        <p:nvGrpSpPr>
          <p:cNvPr id="786" name="Google Shape;786;g2ec4f61c93a_1_111"/>
          <p:cNvGrpSpPr/>
          <p:nvPr/>
        </p:nvGrpSpPr>
        <p:grpSpPr>
          <a:xfrm>
            <a:off x="8536434" y="6275025"/>
            <a:ext cx="3312029" cy="582846"/>
            <a:chOff x="8596453" y="6049343"/>
            <a:chExt cx="3312029" cy="582846"/>
          </a:xfrm>
        </p:grpSpPr>
        <p:grpSp>
          <p:nvGrpSpPr>
            <p:cNvPr id="787" name="Google Shape;787;g2ec4f61c93a_1_111"/>
            <p:cNvGrpSpPr/>
            <p:nvPr/>
          </p:nvGrpSpPr>
          <p:grpSpPr>
            <a:xfrm>
              <a:off x="8596453" y="6049343"/>
              <a:ext cx="2276993" cy="582846"/>
              <a:chOff x="2995571" y="4446283"/>
              <a:chExt cx="3223376" cy="825093"/>
            </a:xfrm>
          </p:grpSpPr>
          <p:sp>
            <p:nvSpPr>
              <p:cNvPr id="788" name="Google Shape;788;g2ec4f61c93a_1_11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789" name="Google Shape;789;g2ec4f61c93a_1_111"/>
              <p:cNvSpPr/>
              <p:nvPr/>
            </p:nvSpPr>
            <p:spPr>
              <a:xfrm>
                <a:off x="3954651" y="4599048"/>
                <a:ext cx="1039124" cy="519561"/>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790" name="Google Shape;790;g2ec4f61c93a_1_111"/>
              <p:cNvSpPr/>
              <p:nvPr/>
            </p:nvSpPr>
            <p:spPr>
              <a:xfrm>
                <a:off x="4993775" y="4599048"/>
                <a:ext cx="1225172" cy="509859"/>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791" name="Google Shape;791;g2ec4f61c93a_1_111"/>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
        <p:nvSpPr>
          <p:cNvPr id="792" name="Google Shape;792;g2ec4f61c93a_1_111"/>
          <p:cNvSpPr/>
          <p:nvPr/>
        </p:nvSpPr>
        <p:spPr>
          <a:xfrm>
            <a:off x="4007936" y="184419"/>
            <a:ext cx="4422315" cy="82332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793" name="Google Shape;793;g2ec4f61c93a_1_111"/>
          <p:cNvSpPr txBox="1"/>
          <p:nvPr>
            <p:ph type="title"/>
          </p:nvPr>
        </p:nvSpPr>
        <p:spPr>
          <a:xfrm>
            <a:off x="1858298" y="280091"/>
            <a:ext cx="10095948" cy="918689"/>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dk1"/>
              </a:buClr>
              <a:buSzPts val="4000"/>
              <a:buFont typeface="Calibri"/>
              <a:buNone/>
            </a:pPr>
            <a:r>
              <a:rPr b="1" lang="en-US" sz="4000">
                <a:solidFill>
                  <a:srgbClr val="126580"/>
                </a:solidFill>
                <a:latin typeface="Arial"/>
                <a:ea typeface="Arial"/>
                <a:cs typeface="Arial"/>
                <a:sym typeface="Arial"/>
              </a:rPr>
              <a:t>Réflexion approfondie sur les avantages de l’engagement des parties prenantes et des acteurs</a:t>
            </a:r>
            <a:endParaRPr b="1" sz="4000">
              <a:solidFill>
                <a:srgbClr val="12658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
                                        <p:tgtEl>
                                          <p:spTgt spid="7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7" name="Shape 797"/>
        <p:cNvGrpSpPr/>
        <p:nvPr/>
      </p:nvGrpSpPr>
      <p:grpSpPr>
        <a:xfrm>
          <a:off x="0" y="0"/>
          <a:ext cx="0" cy="0"/>
          <a:chOff x="0" y="0"/>
          <a:chExt cx="0" cy="0"/>
        </a:xfrm>
      </p:grpSpPr>
      <p:grpSp>
        <p:nvGrpSpPr>
          <p:cNvPr id="798" name="Google Shape;798;p59"/>
          <p:cNvGrpSpPr/>
          <p:nvPr/>
        </p:nvGrpSpPr>
        <p:grpSpPr>
          <a:xfrm>
            <a:off x="432079" y="156346"/>
            <a:ext cx="11759921" cy="6555953"/>
            <a:chOff x="6396832" y="-1110851"/>
            <a:chExt cx="5232459" cy="3488306"/>
          </a:xfrm>
        </p:grpSpPr>
        <p:pic>
          <p:nvPicPr>
            <p:cNvPr descr="Une image contenant dessin, habits, Dessin d’enfant, personne&#10;&#10;Description générée automatiquement" id="799" name="Google Shape;799;p59"/>
            <p:cNvPicPr preferRelativeResize="0"/>
            <p:nvPr/>
          </p:nvPicPr>
          <p:blipFill rotWithShape="1">
            <a:blip r:embed="rId3">
              <a:alphaModFix/>
            </a:blip>
            <a:srcRect b="0" l="0" r="0" t="0"/>
            <a:stretch/>
          </p:blipFill>
          <p:spPr>
            <a:xfrm>
              <a:off x="6396832" y="-1110851"/>
              <a:ext cx="5232459" cy="3488306"/>
            </a:xfrm>
            <a:prstGeom prst="rect">
              <a:avLst/>
            </a:prstGeom>
            <a:noFill/>
            <a:ln>
              <a:noFill/>
            </a:ln>
          </p:spPr>
        </p:pic>
        <p:sp>
          <p:nvSpPr>
            <p:cNvPr id="800" name="Google Shape;800;p59"/>
            <p:cNvSpPr/>
            <p:nvPr/>
          </p:nvSpPr>
          <p:spPr>
            <a:xfrm>
              <a:off x="6854858" y="2096150"/>
              <a:ext cx="3853768" cy="2087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801" name="Google Shape;801;p59"/>
          <p:cNvSpPr/>
          <p:nvPr/>
        </p:nvSpPr>
        <p:spPr>
          <a:xfrm>
            <a:off x="20" y="10"/>
            <a:ext cx="12191980" cy="6857990"/>
          </a:xfrm>
          <a:prstGeom prst="rect">
            <a:avLst/>
          </a:prstGeom>
          <a:solidFill>
            <a:srgbClr val="0F6C83">
              <a:alpha val="7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2" name="Google Shape;802;p59"/>
          <p:cNvSpPr/>
          <p:nvPr/>
        </p:nvSpPr>
        <p:spPr>
          <a:xfrm rot="-5400000">
            <a:off x="4091076" y="-1339781"/>
            <a:ext cx="1715478" cy="9897628"/>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03" name="Google Shape;803;p59"/>
          <p:cNvSpPr/>
          <p:nvPr/>
        </p:nvSpPr>
        <p:spPr>
          <a:xfrm>
            <a:off x="1847351" y="679531"/>
            <a:ext cx="8069666" cy="43447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4" name="Google Shape;804;p59"/>
          <p:cNvSpPr txBox="1"/>
          <p:nvPr/>
        </p:nvSpPr>
        <p:spPr>
          <a:xfrm>
            <a:off x="2203170" y="1302844"/>
            <a:ext cx="7434300" cy="1571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800"/>
              <a:buFont typeface="Arial"/>
              <a:buNone/>
            </a:pPr>
            <a:r>
              <a:rPr b="1" i="0" lang="en-US" sz="4800" u="none" cap="none" strike="noStrike">
                <a:solidFill>
                  <a:srgbClr val="126580"/>
                </a:solidFill>
                <a:latin typeface="Arial"/>
                <a:ea typeface="Arial"/>
                <a:cs typeface="Arial"/>
                <a:sym typeface="Arial"/>
              </a:rPr>
              <a:t>Session trois - Considérations GESI dans les fonds climatiques existants</a:t>
            </a:r>
            <a:endParaRPr b="1" i="0" sz="4800" u="none" cap="none" strike="noStrike">
              <a:solidFill>
                <a:srgbClr val="126580"/>
              </a:solidFill>
              <a:latin typeface="Arial"/>
              <a:ea typeface="Arial"/>
              <a:cs typeface="Arial"/>
              <a:sym typeface="Arial"/>
            </a:endParaRPr>
          </a:p>
        </p:txBody>
      </p:sp>
      <p:cxnSp>
        <p:nvCxnSpPr>
          <p:cNvPr id="805" name="Google Shape;805;p59"/>
          <p:cNvCxnSpPr/>
          <p:nvPr/>
        </p:nvCxnSpPr>
        <p:spPr>
          <a:xfrm>
            <a:off x="2203170" y="4110976"/>
            <a:ext cx="1641300" cy="0"/>
          </a:xfrm>
          <a:prstGeom prst="straightConnector1">
            <a:avLst/>
          </a:prstGeom>
          <a:noFill/>
          <a:ln cap="flat" cmpd="sng" w="57150">
            <a:solidFill>
              <a:srgbClr val="A3E061"/>
            </a:solidFill>
            <a:prstDash val="solid"/>
            <a:miter lim="800000"/>
            <a:headEnd len="sm" w="sm" type="none"/>
            <a:tailEnd len="sm" w="sm" type="none"/>
          </a:ln>
        </p:spPr>
      </p:cxnSp>
      <p:pic>
        <p:nvPicPr>
          <p:cNvPr id="806" name="Google Shape;806;p59"/>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grpSp>
        <p:nvGrpSpPr>
          <p:cNvPr id="811" name="Google Shape;811;p34"/>
          <p:cNvGrpSpPr/>
          <p:nvPr/>
        </p:nvGrpSpPr>
        <p:grpSpPr>
          <a:xfrm>
            <a:off x="2193585" y="458"/>
            <a:ext cx="3789539" cy="3018139"/>
            <a:chOff x="5188888" y="268065"/>
            <a:chExt cx="3726026" cy="3043035"/>
          </a:xfrm>
        </p:grpSpPr>
        <p:grpSp>
          <p:nvGrpSpPr>
            <p:cNvPr id="812" name="Google Shape;812;p34"/>
            <p:cNvGrpSpPr/>
            <p:nvPr/>
          </p:nvGrpSpPr>
          <p:grpSpPr>
            <a:xfrm>
              <a:off x="5188888" y="268065"/>
              <a:ext cx="3726026" cy="3043035"/>
              <a:chOff x="5188888" y="268065"/>
              <a:chExt cx="3726026" cy="3043035"/>
            </a:xfrm>
          </p:grpSpPr>
          <p:cxnSp>
            <p:nvCxnSpPr>
              <p:cNvPr id="813" name="Google Shape;813;p34"/>
              <p:cNvCxnSpPr/>
              <p:nvPr/>
            </p:nvCxnSpPr>
            <p:spPr>
              <a:xfrm flipH="1" rot="-7662951">
                <a:off x="7929544" y="2714059"/>
                <a:ext cx="1131742" cy="185397"/>
              </a:xfrm>
              <a:prstGeom prst="straightConnector1">
                <a:avLst/>
              </a:prstGeom>
              <a:noFill/>
              <a:ln cap="rnd" cmpd="sng" w="66675">
                <a:solidFill>
                  <a:srgbClr val="021E45"/>
                </a:solidFill>
                <a:prstDash val="solid"/>
                <a:round/>
                <a:headEnd len="sm" w="sm" type="none"/>
                <a:tailEnd len="sm" w="sm" type="none"/>
              </a:ln>
            </p:spPr>
          </p:cxnSp>
          <p:sp>
            <p:nvSpPr>
              <p:cNvPr id="814" name="Google Shape;814;p34"/>
              <p:cNvSpPr/>
              <p:nvPr/>
            </p:nvSpPr>
            <p:spPr>
              <a:xfrm>
                <a:off x="5188888" y="268065"/>
                <a:ext cx="2992670" cy="300608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3989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grpSp>
        <p:sp>
          <p:nvSpPr>
            <p:cNvPr id="815" name="Google Shape;815;p34"/>
            <p:cNvSpPr txBox="1"/>
            <p:nvPr/>
          </p:nvSpPr>
          <p:spPr>
            <a:xfrm>
              <a:off x="6102922" y="490695"/>
              <a:ext cx="1061482" cy="660778"/>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grpSp>
      <p:grpSp>
        <p:nvGrpSpPr>
          <p:cNvPr id="816" name="Google Shape;816;p34"/>
          <p:cNvGrpSpPr/>
          <p:nvPr/>
        </p:nvGrpSpPr>
        <p:grpSpPr>
          <a:xfrm>
            <a:off x="7584860" y="3325986"/>
            <a:ext cx="3645543" cy="2882419"/>
            <a:chOff x="4055452" y="6632507"/>
            <a:chExt cx="3370198" cy="2666684"/>
          </a:xfrm>
        </p:grpSpPr>
        <p:sp>
          <p:nvSpPr>
            <p:cNvPr id="817" name="Google Shape;817;p34"/>
            <p:cNvSpPr/>
            <p:nvPr/>
          </p:nvSpPr>
          <p:spPr>
            <a:xfrm>
              <a:off x="4533489" y="6663941"/>
              <a:ext cx="2892162" cy="26352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65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cxnSp>
          <p:nvCxnSpPr>
            <p:cNvPr id="818" name="Google Shape;818;p34"/>
            <p:cNvCxnSpPr/>
            <p:nvPr/>
          </p:nvCxnSpPr>
          <p:spPr>
            <a:xfrm flipH="1" rot="7884386">
              <a:off x="4262105" y="7201764"/>
              <a:ext cx="87996" cy="590881"/>
            </a:xfrm>
            <a:prstGeom prst="straightConnector1">
              <a:avLst/>
            </a:prstGeom>
            <a:noFill/>
            <a:ln cap="rnd" cmpd="sng" w="66675">
              <a:solidFill>
                <a:srgbClr val="021E45"/>
              </a:solidFill>
              <a:prstDash val="solid"/>
              <a:round/>
              <a:headEnd len="sm" w="sm" type="none"/>
              <a:tailEnd len="sm" w="sm" type="none"/>
            </a:ln>
          </p:spPr>
        </p:cxnSp>
        <p:sp>
          <p:nvSpPr>
            <p:cNvPr id="819" name="Google Shape;819;p34"/>
            <p:cNvSpPr txBox="1"/>
            <p:nvPr/>
          </p:nvSpPr>
          <p:spPr>
            <a:xfrm>
              <a:off x="5523896" y="6632507"/>
              <a:ext cx="1061400" cy="569700"/>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grpSp>
      <p:grpSp>
        <p:nvGrpSpPr>
          <p:cNvPr id="820" name="Google Shape;820;p34"/>
          <p:cNvGrpSpPr/>
          <p:nvPr/>
        </p:nvGrpSpPr>
        <p:grpSpPr>
          <a:xfrm>
            <a:off x="7604702" y="-13786"/>
            <a:ext cx="3661337" cy="3122927"/>
            <a:chOff x="9499025" y="268065"/>
            <a:chExt cx="3600087" cy="3380985"/>
          </a:xfrm>
        </p:grpSpPr>
        <p:grpSp>
          <p:nvGrpSpPr>
            <p:cNvPr id="821" name="Google Shape;821;p34"/>
            <p:cNvGrpSpPr/>
            <p:nvPr/>
          </p:nvGrpSpPr>
          <p:grpSpPr>
            <a:xfrm>
              <a:off x="9499025" y="268065"/>
              <a:ext cx="3600087" cy="3380985"/>
              <a:chOff x="9499025" y="268065"/>
              <a:chExt cx="3600087" cy="3380985"/>
            </a:xfrm>
          </p:grpSpPr>
          <p:sp>
            <p:nvSpPr>
              <p:cNvPr id="822" name="Google Shape;822;p34"/>
              <p:cNvSpPr/>
              <p:nvPr/>
            </p:nvSpPr>
            <p:spPr>
              <a:xfrm>
                <a:off x="10106442" y="268065"/>
                <a:ext cx="2992670" cy="300608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8E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cxnSp>
            <p:nvCxnSpPr>
              <p:cNvPr id="823" name="Google Shape;823;p34"/>
              <p:cNvCxnSpPr/>
              <p:nvPr/>
            </p:nvCxnSpPr>
            <p:spPr>
              <a:xfrm rot="-2915398">
                <a:off x="9348848" y="3085687"/>
                <a:ext cx="1194735" cy="138843"/>
              </a:xfrm>
              <a:prstGeom prst="straightConnector1">
                <a:avLst/>
              </a:prstGeom>
              <a:noFill/>
              <a:ln cap="rnd" cmpd="sng" w="66675">
                <a:solidFill>
                  <a:srgbClr val="021E45"/>
                </a:solidFill>
                <a:prstDash val="solid"/>
                <a:round/>
                <a:headEnd len="sm" w="sm" type="none"/>
                <a:tailEnd len="sm" w="sm" type="none"/>
              </a:ln>
            </p:spPr>
          </p:cxnSp>
        </p:grpSp>
        <p:sp>
          <p:nvSpPr>
            <p:cNvPr id="824" name="Google Shape;824;p34"/>
            <p:cNvSpPr txBox="1"/>
            <p:nvPr/>
          </p:nvSpPr>
          <p:spPr>
            <a:xfrm>
              <a:off x="11141272" y="349248"/>
              <a:ext cx="1061482" cy="709528"/>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grpSp>
      <p:sp>
        <p:nvSpPr>
          <p:cNvPr id="825" name="Google Shape;825;p34"/>
          <p:cNvSpPr txBox="1"/>
          <p:nvPr/>
        </p:nvSpPr>
        <p:spPr>
          <a:xfrm>
            <a:off x="8418812" y="3982271"/>
            <a:ext cx="2597700" cy="172830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Appliquer la compréhension des fonds multilatéraux et du GESI pour relever les défis identifiés</a:t>
            </a:r>
            <a:endParaRPr b="0" i="0" sz="1400" u="none" cap="none" strike="noStrike">
              <a:solidFill>
                <a:srgbClr val="000000"/>
              </a:solidFill>
              <a:latin typeface="Arial"/>
              <a:ea typeface="Arial"/>
              <a:cs typeface="Arial"/>
              <a:sym typeface="Arial"/>
            </a:endParaRPr>
          </a:p>
        </p:txBody>
      </p:sp>
      <p:sp>
        <p:nvSpPr>
          <p:cNvPr id="826" name="Google Shape;826;p34"/>
          <p:cNvSpPr txBox="1"/>
          <p:nvPr/>
        </p:nvSpPr>
        <p:spPr>
          <a:xfrm>
            <a:off x="8565502" y="846860"/>
            <a:ext cx="2498700" cy="131430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Établir les défis et les lacunes du GESI en matière de financement de l'adaptation par les Fonds</a:t>
            </a:r>
            <a:endParaRPr b="0" i="0" sz="1400" u="none" cap="none" strike="noStrike">
              <a:solidFill>
                <a:srgbClr val="000000"/>
              </a:solidFill>
              <a:latin typeface="Arial"/>
              <a:ea typeface="Arial"/>
              <a:cs typeface="Arial"/>
              <a:sym typeface="Arial"/>
            </a:endParaRPr>
          </a:p>
        </p:txBody>
      </p:sp>
      <p:sp>
        <p:nvSpPr>
          <p:cNvPr id="827" name="Google Shape;827;p34"/>
          <p:cNvSpPr txBox="1"/>
          <p:nvPr/>
        </p:nvSpPr>
        <p:spPr>
          <a:xfrm>
            <a:off x="2401834" y="923274"/>
            <a:ext cx="2579700" cy="136530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Caractériser la trajectoire d’intégration de la dimension de genre dans les opérations des fonds climatiques</a:t>
            </a:r>
            <a:endParaRPr b="0" i="0" sz="1400" u="none" cap="none" strike="noStrike">
              <a:solidFill>
                <a:srgbClr val="000000"/>
              </a:solidFill>
              <a:latin typeface="Arial"/>
              <a:ea typeface="Arial"/>
              <a:cs typeface="Arial"/>
              <a:sym typeface="Arial"/>
            </a:endParaRPr>
          </a:p>
        </p:txBody>
      </p:sp>
      <p:sp>
        <p:nvSpPr>
          <p:cNvPr id="828" name="Google Shape;828;p34"/>
          <p:cNvSpPr/>
          <p:nvPr/>
        </p:nvSpPr>
        <p:spPr>
          <a:xfrm rot="-2220513">
            <a:off x="5735470" y="1755311"/>
            <a:ext cx="2570251" cy="2448856"/>
          </a:xfrm>
          <a:custGeom>
            <a:rect b="b" l="l" r="r" t="t"/>
            <a:pathLst>
              <a:path extrusionOk="0" h="2950416" w="3109793">
                <a:moveTo>
                  <a:pt x="0" y="0"/>
                </a:moveTo>
                <a:lnTo>
                  <a:pt x="3109793" y="0"/>
                </a:lnTo>
                <a:lnTo>
                  <a:pt x="3109793" y="2950416"/>
                </a:lnTo>
                <a:lnTo>
                  <a:pt x="0" y="29504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9" name="Google Shape;829;p34"/>
          <p:cNvSpPr txBox="1"/>
          <p:nvPr>
            <p:ph type="title"/>
          </p:nvPr>
        </p:nvSpPr>
        <p:spPr>
          <a:xfrm>
            <a:off x="375757" y="3706217"/>
            <a:ext cx="4004571" cy="83803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sz="4000">
                <a:solidFill>
                  <a:srgbClr val="0F6C83"/>
                </a:solidFill>
                <a:latin typeface="Arial"/>
                <a:ea typeface="Arial"/>
                <a:cs typeface="Arial"/>
                <a:sym typeface="Arial"/>
              </a:rPr>
              <a:t>Objectifs </a:t>
            </a:r>
            <a:endParaRPr b="1" sz="4000">
              <a:solidFill>
                <a:srgbClr val="0F6C83"/>
              </a:solidFill>
              <a:latin typeface="Arial"/>
              <a:ea typeface="Arial"/>
              <a:cs typeface="Arial"/>
              <a:sym typeface="Arial"/>
            </a:endParaRPr>
          </a:p>
        </p:txBody>
      </p:sp>
      <p:pic>
        <p:nvPicPr>
          <p:cNvPr id="830" name="Google Shape;830;p34"/>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grpSp>
        <p:nvGrpSpPr>
          <p:cNvPr id="831" name="Google Shape;831;p34"/>
          <p:cNvGrpSpPr/>
          <p:nvPr/>
        </p:nvGrpSpPr>
        <p:grpSpPr>
          <a:xfrm>
            <a:off x="8536506" y="6275134"/>
            <a:ext cx="3311957" cy="582866"/>
            <a:chOff x="8596525" y="6049452"/>
            <a:chExt cx="3311957" cy="582866"/>
          </a:xfrm>
        </p:grpSpPr>
        <p:grpSp>
          <p:nvGrpSpPr>
            <p:cNvPr id="832" name="Google Shape;832;p34"/>
            <p:cNvGrpSpPr/>
            <p:nvPr/>
          </p:nvGrpSpPr>
          <p:grpSpPr>
            <a:xfrm>
              <a:off x="8596525" y="6049452"/>
              <a:ext cx="2275048" cy="582866"/>
              <a:chOff x="2995571" y="4446283"/>
              <a:chExt cx="3220513" cy="825093"/>
            </a:xfrm>
          </p:grpSpPr>
          <p:sp>
            <p:nvSpPr>
              <p:cNvPr id="833" name="Google Shape;833;p34"/>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834" name="Google Shape;834;p34"/>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835" name="Google Shape;835;p34"/>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836" name="Google Shape;836;p34"/>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nvSpPr>
        <p:spPr>
          <a:xfrm>
            <a:off x="193697" y="2193467"/>
            <a:ext cx="3175609" cy="556434"/>
          </a:xfrm>
          <a:prstGeom prst="rect">
            <a:avLst/>
          </a:prstGeom>
          <a:noFill/>
          <a:ln>
            <a:noFill/>
          </a:ln>
        </p:spPr>
        <p:txBody>
          <a:bodyPr anchorCtr="0" anchor="t" bIns="0" lIns="0" spcFirstLastPara="1" rIns="0" wrap="square" tIns="0">
            <a:spAutoFit/>
          </a:bodyPr>
          <a:lstStyle/>
          <a:p>
            <a:pPr indent="0" lvl="0" marL="0" marR="0" rtl="0" algn="ctr">
              <a:lnSpc>
                <a:spcPct val="113017"/>
              </a:lnSpc>
              <a:spcBef>
                <a:spcPts val="0"/>
              </a:spcBef>
              <a:spcAft>
                <a:spcPts val="0"/>
              </a:spcAft>
              <a:buClr>
                <a:srgbClr val="000000"/>
              </a:buClr>
              <a:buSzPts val="3200"/>
              <a:buFont typeface="Arial"/>
              <a:buNone/>
            </a:pPr>
            <a:r>
              <a:rPr b="1" i="0" lang="en-US" sz="3200" u="none" cap="none" strike="noStrike">
                <a:solidFill>
                  <a:srgbClr val="2594A6"/>
                </a:solidFill>
                <a:latin typeface="Arial"/>
                <a:ea typeface="Arial"/>
                <a:cs typeface="Arial"/>
                <a:sym typeface="Arial"/>
              </a:rPr>
              <a:t>Session 1 </a:t>
            </a:r>
            <a:endParaRPr b="0" i="0" sz="3200" u="none" cap="none" strike="noStrike">
              <a:solidFill>
                <a:srgbClr val="000000"/>
              </a:solidFill>
              <a:latin typeface="Arial"/>
              <a:ea typeface="Arial"/>
              <a:cs typeface="Arial"/>
              <a:sym typeface="Arial"/>
            </a:endParaRPr>
          </a:p>
        </p:txBody>
      </p:sp>
      <p:sp>
        <p:nvSpPr>
          <p:cNvPr id="127" name="Google Shape;127;p4"/>
          <p:cNvSpPr/>
          <p:nvPr/>
        </p:nvSpPr>
        <p:spPr>
          <a:xfrm>
            <a:off x="3399265" y="1839889"/>
            <a:ext cx="2270917" cy="2270917"/>
          </a:xfrm>
          <a:custGeom>
            <a:rect b="b" l="l" r="r" t="t"/>
            <a:pathLst>
              <a:path extrusionOk="0" h="2270917" w="2270917">
                <a:moveTo>
                  <a:pt x="0" y="0"/>
                </a:moveTo>
                <a:lnTo>
                  <a:pt x="2270917" y="0"/>
                </a:lnTo>
                <a:lnTo>
                  <a:pt x="2270917" y="2270916"/>
                </a:lnTo>
                <a:lnTo>
                  <a:pt x="0" y="22709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 name="Google Shape;128;p4"/>
          <p:cNvSpPr txBox="1"/>
          <p:nvPr/>
        </p:nvSpPr>
        <p:spPr>
          <a:xfrm>
            <a:off x="568466" y="2617573"/>
            <a:ext cx="2632806" cy="901694"/>
          </a:xfrm>
          <a:prstGeom prst="rect">
            <a:avLst/>
          </a:prstGeom>
          <a:noFill/>
          <a:ln>
            <a:noFill/>
          </a:ln>
        </p:spPr>
        <p:txBody>
          <a:bodyPr anchorCtr="0" anchor="t" bIns="20300" lIns="20300" spcFirstLastPara="1" rIns="20300" wrap="square" tIns="20300">
            <a:noAutofit/>
          </a:bodyPr>
          <a:lstStyle/>
          <a:p>
            <a:pPr indent="0" lvl="1" marL="0" marR="0" rtl="0" algn="r">
              <a:lnSpc>
                <a:spcPct val="90000"/>
              </a:lnSpc>
              <a:spcBef>
                <a:spcPts val="56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GESI Introduction et Cadrage</a:t>
            </a:r>
            <a:endParaRPr b="0" i="0" sz="2400" u="none" cap="none" strike="noStrike">
              <a:solidFill>
                <a:schemeClr val="dk1"/>
              </a:solidFill>
              <a:latin typeface="Arial"/>
              <a:ea typeface="Arial"/>
              <a:cs typeface="Arial"/>
              <a:sym typeface="Arial"/>
            </a:endParaRPr>
          </a:p>
        </p:txBody>
      </p:sp>
      <p:grpSp>
        <p:nvGrpSpPr>
          <p:cNvPr id="129" name="Google Shape;129;p4"/>
          <p:cNvGrpSpPr/>
          <p:nvPr/>
        </p:nvGrpSpPr>
        <p:grpSpPr>
          <a:xfrm>
            <a:off x="184705" y="4537298"/>
            <a:ext cx="3346871" cy="1459359"/>
            <a:chOff x="286739" y="3990625"/>
            <a:chExt cx="3346871" cy="1459359"/>
          </a:xfrm>
        </p:grpSpPr>
        <p:sp>
          <p:nvSpPr>
            <p:cNvPr id="130" name="Google Shape;130;p4"/>
            <p:cNvSpPr txBox="1"/>
            <p:nvPr/>
          </p:nvSpPr>
          <p:spPr>
            <a:xfrm>
              <a:off x="458001" y="3990625"/>
              <a:ext cx="3175609" cy="556434"/>
            </a:xfrm>
            <a:prstGeom prst="rect">
              <a:avLst/>
            </a:prstGeom>
            <a:noFill/>
            <a:ln>
              <a:noFill/>
            </a:ln>
          </p:spPr>
          <p:txBody>
            <a:bodyPr anchorCtr="0" anchor="t" bIns="0" lIns="0" spcFirstLastPara="1" rIns="0" wrap="square" tIns="0">
              <a:spAutoFit/>
            </a:bodyPr>
            <a:lstStyle/>
            <a:p>
              <a:pPr indent="0" lvl="0" marL="0" marR="0" rtl="0" algn="ctr">
                <a:lnSpc>
                  <a:spcPct val="113017"/>
                </a:lnSpc>
                <a:spcBef>
                  <a:spcPts val="0"/>
                </a:spcBef>
                <a:spcAft>
                  <a:spcPts val="0"/>
                </a:spcAft>
                <a:buClr>
                  <a:srgbClr val="000000"/>
                </a:buClr>
                <a:buSzPts val="3200"/>
                <a:buFont typeface="Arial"/>
                <a:buNone/>
              </a:pPr>
              <a:r>
                <a:rPr b="1" i="0" lang="en-US" sz="3200" u="none" cap="none" strike="noStrike">
                  <a:solidFill>
                    <a:srgbClr val="2594A6"/>
                  </a:solidFill>
                  <a:latin typeface="Arial"/>
                  <a:ea typeface="Arial"/>
                  <a:cs typeface="Arial"/>
                  <a:sym typeface="Arial"/>
                </a:rPr>
                <a:t>Session 2 </a:t>
              </a:r>
              <a:endParaRPr b="0" i="0" sz="3200" u="none" cap="none" strike="noStrike">
                <a:solidFill>
                  <a:srgbClr val="000000"/>
                </a:solidFill>
                <a:latin typeface="Arial"/>
                <a:ea typeface="Arial"/>
                <a:cs typeface="Arial"/>
                <a:sym typeface="Arial"/>
              </a:endParaRPr>
            </a:p>
          </p:txBody>
        </p:sp>
        <p:sp>
          <p:nvSpPr>
            <p:cNvPr id="131" name="Google Shape;131;p4"/>
            <p:cNvSpPr txBox="1"/>
            <p:nvPr/>
          </p:nvSpPr>
          <p:spPr>
            <a:xfrm>
              <a:off x="286739" y="4548290"/>
              <a:ext cx="3005554" cy="901694"/>
            </a:xfrm>
            <a:prstGeom prst="rect">
              <a:avLst/>
            </a:prstGeom>
            <a:noFill/>
            <a:ln>
              <a:noFill/>
            </a:ln>
          </p:spPr>
          <p:txBody>
            <a:bodyPr anchorCtr="0" anchor="t" bIns="20300" lIns="20300" spcFirstLastPara="1" rIns="20300" wrap="square" tIns="20300">
              <a:noAutofit/>
            </a:bodyPr>
            <a:lstStyle/>
            <a:p>
              <a:pPr indent="0" lvl="1" marL="0" marR="0" rtl="0" algn="r">
                <a:lnSpc>
                  <a:spcPct val="90000"/>
                </a:lnSpc>
                <a:spcBef>
                  <a:spcPts val="56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Aspects GESI du Financement de l’Adaptation au Changement Climatique</a:t>
              </a:r>
              <a:endParaRPr b="0" i="0" sz="2400" u="none" cap="none" strike="noStrike">
                <a:solidFill>
                  <a:schemeClr val="dk1"/>
                </a:solidFill>
                <a:latin typeface="Arial"/>
                <a:ea typeface="Arial"/>
                <a:cs typeface="Arial"/>
                <a:sym typeface="Arial"/>
              </a:endParaRPr>
            </a:p>
          </p:txBody>
        </p:sp>
      </p:grpSp>
      <p:grpSp>
        <p:nvGrpSpPr>
          <p:cNvPr id="132" name="Google Shape;132;p4"/>
          <p:cNvGrpSpPr/>
          <p:nvPr/>
        </p:nvGrpSpPr>
        <p:grpSpPr>
          <a:xfrm>
            <a:off x="6202624" y="1714711"/>
            <a:ext cx="5574264" cy="2270917"/>
            <a:chOff x="6202624" y="1077890"/>
            <a:chExt cx="5574264" cy="2270917"/>
          </a:xfrm>
        </p:grpSpPr>
        <p:sp>
          <p:nvSpPr>
            <p:cNvPr id="133" name="Google Shape;133;p4"/>
            <p:cNvSpPr/>
            <p:nvPr/>
          </p:nvSpPr>
          <p:spPr>
            <a:xfrm>
              <a:off x="6202624" y="1077890"/>
              <a:ext cx="2270917" cy="2270917"/>
            </a:xfrm>
            <a:custGeom>
              <a:rect b="b" l="l" r="r" t="t"/>
              <a:pathLst>
                <a:path extrusionOk="0" h="2270917" w="2270917">
                  <a:moveTo>
                    <a:pt x="0" y="0"/>
                  </a:moveTo>
                  <a:lnTo>
                    <a:pt x="2270917" y="0"/>
                  </a:lnTo>
                  <a:lnTo>
                    <a:pt x="2270917" y="2270916"/>
                  </a:lnTo>
                  <a:lnTo>
                    <a:pt x="0" y="22709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4"/>
            <p:cNvSpPr txBox="1"/>
            <p:nvPr/>
          </p:nvSpPr>
          <p:spPr>
            <a:xfrm>
              <a:off x="8175573" y="1392092"/>
              <a:ext cx="3175609" cy="556434"/>
            </a:xfrm>
            <a:prstGeom prst="rect">
              <a:avLst/>
            </a:prstGeom>
            <a:noFill/>
            <a:ln>
              <a:noFill/>
            </a:ln>
          </p:spPr>
          <p:txBody>
            <a:bodyPr anchorCtr="0" anchor="t" bIns="0" lIns="0" spcFirstLastPara="1" rIns="0" wrap="square" tIns="0">
              <a:spAutoFit/>
            </a:bodyPr>
            <a:lstStyle/>
            <a:p>
              <a:pPr indent="0" lvl="0" marL="0" marR="0" rtl="0" algn="ctr">
                <a:lnSpc>
                  <a:spcPct val="113017"/>
                </a:lnSpc>
                <a:spcBef>
                  <a:spcPts val="0"/>
                </a:spcBef>
                <a:spcAft>
                  <a:spcPts val="0"/>
                </a:spcAft>
                <a:buClr>
                  <a:srgbClr val="000000"/>
                </a:buClr>
                <a:buSzPts val="3200"/>
                <a:buFont typeface="Arial"/>
                <a:buNone/>
              </a:pPr>
              <a:r>
                <a:rPr b="1" i="0" lang="en-US" sz="3200" u="none" cap="none" strike="noStrike">
                  <a:solidFill>
                    <a:srgbClr val="2594A6"/>
                  </a:solidFill>
                  <a:latin typeface="Arial"/>
                  <a:ea typeface="Arial"/>
                  <a:cs typeface="Arial"/>
                  <a:sym typeface="Arial"/>
                </a:rPr>
                <a:t>Session 3 </a:t>
              </a:r>
              <a:endParaRPr b="0" i="0" sz="3200" u="none" cap="none" strike="noStrike">
                <a:solidFill>
                  <a:srgbClr val="000000"/>
                </a:solidFill>
                <a:latin typeface="Arial"/>
                <a:ea typeface="Arial"/>
                <a:cs typeface="Arial"/>
                <a:sym typeface="Arial"/>
              </a:endParaRPr>
            </a:p>
          </p:txBody>
        </p:sp>
        <p:sp>
          <p:nvSpPr>
            <p:cNvPr id="135" name="Google Shape;135;p4"/>
            <p:cNvSpPr txBox="1"/>
            <p:nvPr/>
          </p:nvSpPr>
          <p:spPr>
            <a:xfrm>
              <a:off x="8790475" y="1966434"/>
              <a:ext cx="2986413" cy="901694"/>
            </a:xfrm>
            <a:prstGeom prst="rect">
              <a:avLst/>
            </a:prstGeom>
            <a:noFill/>
            <a:ln>
              <a:noFill/>
            </a:ln>
          </p:spPr>
          <p:txBody>
            <a:bodyPr anchorCtr="0" anchor="t" bIns="20300" lIns="20300" spcFirstLastPara="1" rIns="20300" wrap="square" tIns="20300">
              <a:noAutofit/>
            </a:bodyPr>
            <a:lstStyle/>
            <a:p>
              <a:pPr indent="0" lvl="0" marL="0" marR="0" rtl="0" algn="l">
                <a:lnSpc>
                  <a:spcPct val="90000"/>
                </a:lnSpc>
                <a:spcBef>
                  <a:spcPts val="0"/>
                </a:spcBef>
                <a:spcAft>
                  <a:spcPts val="0"/>
                </a:spcAft>
                <a:buClr>
                  <a:schemeClr val="dk1"/>
                </a:buClr>
                <a:buSzPts val="1600"/>
                <a:buFont typeface="Calibri"/>
                <a:buNone/>
              </a:pPr>
              <a:r>
                <a:rPr b="0" i="0" lang="en-US" sz="2400" u="none" cap="none" strike="noStrike">
                  <a:solidFill>
                    <a:schemeClr val="dk1"/>
                  </a:solidFill>
                  <a:latin typeface="Arial"/>
                  <a:ea typeface="Arial"/>
                  <a:cs typeface="Arial"/>
                  <a:sym typeface="Arial"/>
                </a:rPr>
                <a:t>Considérations GESI dans les Fonds Climatiques existants</a:t>
              </a:r>
              <a:endParaRPr b="0" i="0" sz="2400" u="none" cap="none" strike="noStrike">
                <a:solidFill>
                  <a:schemeClr val="dk1"/>
                </a:solidFill>
                <a:latin typeface="Arial"/>
                <a:ea typeface="Arial"/>
                <a:cs typeface="Arial"/>
                <a:sym typeface="Arial"/>
              </a:endParaRPr>
            </a:p>
          </p:txBody>
        </p:sp>
      </p:grpSp>
      <p:grpSp>
        <p:nvGrpSpPr>
          <p:cNvPr id="136" name="Google Shape;136;p4"/>
          <p:cNvGrpSpPr/>
          <p:nvPr/>
        </p:nvGrpSpPr>
        <p:grpSpPr>
          <a:xfrm>
            <a:off x="8276983" y="4216551"/>
            <a:ext cx="4003508" cy="2455400"/>
            <a:chOff x="8276982" y="3726690"/>
            <a:chExt cx="4192001" cy="2455400"/>
          </a:xfrm>
        </p:grpSpPr>
        <p:sp>
          <p:nvSpPr>
            <p:cNvPr id="137" name="Google Shape;137;p4"/>
            <p:cNvSpPr txBox="1"/>
            <p:nvPr/>
          </p:nvSpPr>
          <p:spPr>
            <a:xfrm>
              <a:off x="8276982" y="3726690"/>
              <a:ext cx="3175609" cy="556434"/>
            </a:xfrm>
            <a:prstGeom prst="rect">
              <a:avLst/>
            </a:prstGeom>
            <a:noFill/>
            <a:ln>
              <a:noFill/>
            </a:ln>
          </p:spPr>
          <p:txBody>
            <a:bodyPr anchorCtr="0" anchor="t" bIns="0" lIns="0" spcFirstLastPara="1" rIns="0" wrap="square" tIns="0">
              <a:spAutoFit/>
            </a:bodyPr>
            <a:lstStyle/>
            <a:p>
              <a:pPr indent="0" lvl="0" marL="0" marR="0" rtl="0" algn="ctr">
                <a:lnSpc>
                  <a:spcPct val="113017"/>
                </a:lnSpc>
                <a:spcBef>
                  <a:spcPts val="0"/>
                </a:spcBef>
                <a:spcAft>
                  <a:spcPts val="0"/>
                </a:spcAft>
                <a:buClr>
                  <a:srgbClr val="000000"/>
                </a:buClr>
                <a:buSzPts val="3200"/>
                <a:buFont typeface="Arial"/>
                <a:buNone/>
              </a:pPr>
              <a:r>
                <a:rPr b="1" i="0" lang="en-US" sz="3200" u="none" cap="none" strike="noStrike">
                  <a:solidFill>
                    <a:srgbClr val="2594A6"/>
                  </a:solidFill>
                  <a:latin typeface="Arial"/>
                  <a:ea typeface="Arial"/>
                  <a:cs typeface="Arial"/>
                  <a:sym typeface="Arial"/>
                </a:rPr>
                <a:t>Session 4 </a:t>
              </a:r>
              <a:endParaRPr b="0" i="0" sz="3200" u="none" cap="none" strike="noStrike">
                <a:solidFill>
                  <a:srgbClr val="000000"/>
                </a:solidFill>
                <a:latin typeface="Arial"/>
                <a:ea typeface="Arial"/>
                <a:cs typeface="Arial"/>
                <a:sym typeface="Arial"/>
              </a:endParaRPr>
            </a:p>
          </p:txBody>
        </p:sp>
        <p:sp>
          <p:nvSpPr>
            <p:cNvPr id="138" name="Google Shape;138;p4"/>
            <p:cNvSpPr txBox="1"/>
            <p:nvPr/>
          </p:nvSpPr>
          <p:spPr>
            <a:xfrm>
              <a:off x="8790475" y="4253476"/>
              <a:ext cx="3678508" cy="1928614"/>
            </a:xfrm>
            <a:prstGeom prst="rect">
              <a:avLst/>
            </a:prstGeom>
            <a:noFill/>
            <a:ln>
              <a:noFill/>
            </a:ln>
          </p:spPr>
          <p:txBody>
            <a:bodyPr anchorCtr="0" anchor="t" bIns="20300" lIns="20300" spcFirstLastPara="1" rIns="20300" wrap="square" tIns="20300">
              <a:noAutofit/>
            </a:bodyPr>
            <a:lstStyle/>
            <a:p>
              <a:pPr indent="0" lvl="0" marL="0" marR="0" rtl="0" algn="l">
                <a:lnSpc>
                  <a:spcPct val="90000"/>
                </a:lnSpc>
                <a:spcBef>
                  <a:spcPts val="560"/>
                </a:spcBef>
                <a:spcAft>
                  <a:spcPts val="0"/>
                </a:spcAft>
                <a:buClr>
                  <a:schemeClr val="dk1"/>
                </a:buClr>
                <a:buSzPts val="1600"/>
                <a:buFont typeface="Calibri"/>
                <a:buNone/>
              </a:pPr>
              <a:r>
                <a:rPr b="0" i="0" lang="en-US" sz="2400" u="none" cap="none" strike="noStrike">
                  <a:solidFill>
                    <a:schemeClr val="dk1"/>
                  </a:solidFill>
                  <a:latin typeface="Arial"/>
                  <a:ea typeface="Arial"/>
                  <a:cs typeface="Arial"/>
                  <a:sym typeface="Arial"/>
                </a:rPr>
                <a:t>Défis dans la Mise en Œuvre des Mandats de Genre dans les Fonds Climatiques existants</a:t>
              </a:r>
              <a:endParaRPr b="0" i="0" sz="2400" u="none" cap="none" strike="noStrike">
                <a:solidFill>
                  <a:schemeClr val="dk1"/>
                </a:solidFill>
                <a:latin typeface="Arial"/>
                <a:ea typeface="Arial"/>
                <a:cs typeface="Arial"/>
                <a:sym typeface="Arial"/>
              </a:endParaRPr>
            </a:p>
          </p:txBody>
        </p:sp>
      </p:grpSp>
      <p:grpSp>
        <p:nvGrpSpPr>
          <p:cNvPr id="139" name="Google Shape;139;p4"/>
          <p:cNvGrpSpPr/>
          <p:nvPr/>
        </p:nvGrpSpPr>
        <p:grpSpPr>
          <a:xfrm>
            <a:off x="6124436" y="1736047"/>
            <a:ext cx="2270917" cy="2270917"/>
            <a:chOff x="7526445" y="-324160"/>
            <a:chExt cx="2270917" cy="2270917"/>
          </a:xfrm>
        </p:grpSpPr>
        <p:sp>
          <p:nvSpPr>
            <p:cNvPr id="140" name="Google Shape;140;p4"/>
            <p:cNvSpPr/>
            <p:nvPr/>
          </p:nvSpPr>
          <p:spPr>
            <a:xfrm>
              <a:off x="7526445" y="-324160"/>
              <a:ext cx="2270917" cy="2270917"/>
            </a:xfrm>
            <a:custGeom>
              <a:rect b="b" l="l" r="r" t="t"/>
              <a:pathLst>
                <a:path extrusionOk="0" h="2270917" w="2270917">
                  <a:moveTo>
                    <a:pt x="0" y="0"/>
                  </a:moveTo>
                  <a:lnTo>
                    <a:pt x="2270916" y="0"/>
                  </a:lnTo>
                  <a:lnTo>
                    <a:pt x="2270916" y="2270917"/>
                  </a:lnTo>
                  <a:lnTo>
                    <a:pt x="0" y="227091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7697707" y="-152897"/>
              <a:ext cx="1928392" cy="1928392"/>
            </a:xfrm>
            <a:custGeom>
              <a:rect b="b" l="l" r="r" t="t"/>
              <a:pathLst>
                <a:path extrusionOk="0" h="1928392" w="1928392">
                  <a:moveTo>
                    <a:pt x="0" y="0"/>
                  </a:moveTo>
                  <a:lnTo>
                    <a:pt x="1928392" y="0"/>
                  </a:lnTo>
                  <a:lnTo>
                    <a:pt x="1928392" y="1928392"/>
                  </a:lnTo>
                  <a:lnTo>
                    <a:pt x="0" y="192839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4"/>
            <p:cNvSpPr/>
            <p:nvPr/>
          </p:nvSpPr>
          <p:spPr>
            <a:xfrm>
              <a:off x="7797695" y="-52909"/>
              <a:ext cx="1728415" cy="1728415"/>
            </a:xfrm>
            <a:custGeom>
              <a:rect b="b" l="l" r="r" t="t"/>
              <a:pathLst>
                <a:path extrusionOk="0" h="1728415" w="1728415">
                  <a:moveTo>
                    <a:pt x="0" y="0"/>
                  </a:moveTo>
                  <a:lnTo>
                    <a:pt x="1728415" y="0"/>
                  </a:lnTo>
                  <a:lnTo>
                    <a:pt x="1728415" y="1728415"/>
                  </a:lnTo>
                  <a:lnTo>
                    <a:pt x="0" y="172841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 name="Google Shape;143;p4"/>
          <p:cNvGrpSpPr/>
          <p:nvPr/>
        </p:nvGrpSpPr>
        <p:grpSpPr>
          <a:xfrm>
            <a:off x="3409413" y="1842275"/>
            <a:ext cx="2270917" cy="2270917"/>
            <a:chOff x="4911169" y="-324160"/>
            <a:chExt cx="2270917" cy="2270917"/>
          </a:xfrm>
        </p:grpSpPr>
        <p:sp>
          <p:nvSpPr>
            <p:cNvPr id="144" name="Google Shape;144;p4"/>
            <p:cNvSpPr/>
            <p:nvPr/>
          </p:nvSpPr>
          <p:spPr>
            <a:xfrm>
              <a:off x="4911169" y="-324160"/>
              <a:ext cx="2270917" cy="2270917"/>
            </a:xfrm>
            <a:custGeom>
              <a:rect b="b" l="l" r="r" t="t"/>
              <a:pathLst>
                <a:path extrusionOk="0" h="2270917" w="2270917">
                  <a:moveTo>
                    <a:pt x="0" y="0"/>
                  </a:moveTo>
                  <a:lnTo>
                    <a:pt x="2270917" y="0"/>
                  </a:lnTo>
                  <a:lnTo>
                    <a:pt x="2270917" y="2270917"/>
                  </a:lnTo>
                  <a:lnTo>
                    <a:pt x="0" y="227091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5082432" y="-152897"/>
              <a:ext cx="1928392" cy="1928392"/>
            </a:xfrm>
            <a:custGeom>
              <a:rect b="b" l="l" r="r" t="t"/>
              <a:pathLst>
                <a:path extrusionOk="0" h="1928392" w="1928392">
                  <a:moveTo>
                    <a:pt x="0" y="0"/>
                  </a:moveTo>
                  <a:lnTo>
                    <a:pt x="1928392" y="0"/>
                  </a:lnTo>
                  <a:lnTo>
                    <a:pt x="1928392" y="1928392"/>
                  </a:lnTo>
                  <a:lnTo>
                    <a:pt x="0" y="192839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5179356" y="-61123"/>
              <a:ext cx="1728415" cy="1728415"/>
            </a:xfrm>
            <a:custGeom>
              <a:rect b="b" l="l" r="r" t="t"/>
              <a:pathLst>
                <a:path extrusionOk="0" h="1728415" w="1728415">
                  <a:moveTo>
                    <a:pt x="0" y="0"/>
                  </a:moveTo>
                  <a:lnTo>
                    <a:pt x="1728415" y="0"/>
                  </a:lnTo>
                  <a:lnTo>
                    <a:pt x="1728415" y="1728415"/>
                  </a:lnTo>
                  <a:lnTo>
                    <a:pt x="0" y="172841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 name="Google Shape;147;p4"/>
          <p:cNvGrpSpPr/>
          <p:nvPr/>
        </p:nvGrpSpPr>
        <p:grpSpPr>
          <a:xfrm>
            <a:off x="3345958" y="4440609"/>
            <a:ext cx="2270917" cy="2270917"/>
            <a:chOff x="7526445" y="-324160"/>
            <a:chExt cx="2270917" cy="2270917"/>
          </a:xfrm>
        </p:grpSpPr>
        <p:sp>
          <p:nvSpPr>
            <p:cNvPr id="148" name="Google Shape;148;p4"/>
            <p:cNvSpPr/>
            <p:nvPr/>
          </p:nvSpPr>
          <p:spPr>
            <a:xfrm>
              <a:off x="7526445" y="-324160"/>
              <a:ext cx="2270917" cy="2270917"/>
            </a:xfrm>
            <a:custGeom>
              <a:rect b="b" l="l" r="r" t="t"/>
              <a:pathLst>
                <a:path extrusionOk="0" h="2270917" w="2270917">
                  <a:moveTo>
                    <a:pt x="0" y="0"/>
                  </a:moveTo>
                  <a:lnTo>
                    <a:pt x="2270916" y="0"/>
                  </a:lnTo>
                  <a:lnTo>
                    <a:pt x="2270916" y="2270917"/>
                  </a:lnTo>
                  <a:lnTo>
                    <a:pt x="0" y="227091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
            <p:cNvSpPr/>
            <p:nvPr/>
          </p:nvSpPr>
          <p:spPr>
            <a:xfrm>
              <a:off x="7697707" y="-152897"/>
              <a:ext cx="1928392" cy="1928392"/>
            </a:xfrm>
            <a:custGeom>
              <a:rect b="b" l="l" r="r" t="t"/>
              <a:pathLst>
                <a:path extrusionOk="0" h="1928392" w="1928392">
                  <a:moveTo>
                    <a:pt x="0" y="0"/>
                  </a:moveTo>
                  <a:lnTo>
                    <a:pt x="1928392" y="0"/>
                  </a:lnTo>
                  <a:lnTo>
                    <a:pt x="1928392" y="1928392"/>
                  </a:lnTo>
                  <a:lnTo>
                    <a:pt x="0" y="192839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p:nvPr/>
          </p:nvSpPr>
          <p:spPr>
            <a:xfrm>
              <a:off x="7797695" y="-52909"/>
              <a:ext cx="1728415" cy="1728415"/>
            </a:xfrm>
            <a:custGeom>
              <a:rect b="b" l="l" r="r" t="t"/>
              <a:pathLst>
                <a:path extrusionOk="0" h="1728415" w="1728415">
                  <a:moveTo>
                    <a:pt x="0" y="0"/>
                  </a:moveTo>
                  <a:lnTo>
                    <a:pt x="1728415" y="0"/>
                  </a:lnTo>
                  <a:lnTo>
                    <a:pt x="1728415" y="1728415"/>
                  </a:lnTo>
                  <a:lnTo>
                    <a:pt x="0" y="172841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 name="Google Shape;151;p4"/>
          <p:cNvGrpSpPr/>
          <p:nvPr/>
        </p:nvGrpSpPr>
        <p:grpSpPr>
          <a:xfrm>
            <a:off x="6043303" y="4314525"/>
            <a:ext cx="2270917" cy="2270917"/>
            <a:chOff x="4911169" y="-324160"/>
            <a:chExt cx="2270917" cy="2270917"/>
          </a:xfrm>
        </p:grpSpPr>
        <p:sp>
          <p:nvSpPr>
            <p:cNvPr id="152" name="Google Shape;152;p4"/>
            <p:cNvSpPr/>
            <p:nvPr/>
          </p:nvSpPr>
          <p:spPr>
            <a:xfrm>
              <a:off x="4911169" y="-324160"/>
              <a:ext cx="2270917" cy="2270917"/>
            </a:xfrm>
            <a:custGeom>
              <a:rect b="b" l="l" r="r" t="t"/>
              <a:pathLst>
                <a:path extrusionOk="0" h="2270917" w="2270917">
                  <a:moveTo>
                    <a:pt x="0" y="0"/>
                  </a:moveTo>
                  <a:lnTo>
                    <a:pt x="2270917" y="0"/>
                  </a:lnTo>
                  <a:lnTo>
                    <a:pt x="2270917" y="2270917"/>
                  </a:lnTo>
                  <a:lnTo>
                    <a:pt x="0" y="227091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
            <p:cNvSpPr/>
            <p:nvPr/>
          </p:nvSpPr>
          <p:spPr>
            <a:xfrm>
              <a:off x="5082432" y="-152897"/>
              <a:ext cx="1928392" cy="1928392"/>
            </a:xfrm>
            <a:custGeom>
              <a:rect b="b" l="l" r="r" t="t"/>
              <a:pathLst>
                <a:path extrusionOk="0" h="1928392" w="1928392">
                  <a:moveTo>
                    <a:pt x="0" y="0"/>
                  </a:moveTo>
                  <a:lnTo>
                    <a:pt x="1928392" y="0"/>
                  </a:lnTo>
                  <a:lnTo>
                    <a:pt x="1928392" y="1928392"/>
                  </a:lnTo>
                  <a:lnTo>
                    <a:pt x="0" y="192839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
            <p:cNvSpPr/>
            <p:nvPr/>
          </p:nvSpPr>
          <p:spPr>
            <a:xfrm>
              <a:off x="5179356" y="-61123"/>
              <a:ext cx="1728415" cy="1728415"/>
            </a:xfrm>
            <a:custGeom>
              <a:rect b="b" l="l" r="r" t="t"/>
              <a:pathLst>
                <a:path extrusionOk="0" h="1728415" w="1728415">
                  <a:moveTo>
                    <a:pt x="0" y="0"/>
                  </a:moveTo>
                  <a:lnTo>
                    <a:pt x="1728415" y="0"/>
                  </a:lnTo>
                  <a:lnTo>
                    <a:pt x="1728415" y="1728415"/>
                  </a:lnTo>
                  <a:lnTo>
                    <a:pt x="0" y="172841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 name="Google Shape;155;p4"/>
          <p:cNvSpPr/>
          <p:nvPr/>
        </p:nvSpPr>
        <p:spPr>
          <a:xfrm>
            <a:off x="4093883" y="2471684"/>
            <a:ext cx="895847" cy="876157"/>
          </a:xfrm>
          <a:custGeom>
            <a:rect b="b" l="l" r="r" t="t"/>
            <a:pathLst>
              <a:path extrusionOk="0" h="2075834" w="2075834">
                <a:moveTo>
                  <a:pt x="0" y="0"/>
                </a:moveTo>
                <a:lnTo>
                  <a:pt x="2075834" y="0"/>
                </a:lnTo>
                <a:lnTo>
                  <a:pt x="2075834" y="2075834"/>
                </a:lnTo>
                <a:lnTo>
                  <a:pt x="0" y="207583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p:nvPr/>
        </p:nvSpPr>
        <p:spPr>
          <a:xfrm>
            <a:off x="6806777" y="2327783"/>
            <a:ext cx="895847" cy="876157"/>
          </a:xfrm>
          <a:custGeom>
            <a:rect b="b" l="l" r="r" t="t"/>
            <a:pathLst>
              <a:path extrusionOk="0" h="2075834" w="2075834">
                <a:moveTo>
                  <a:pt x="0" y="0"/>
                </a:moveTo>
                <a:lnTo>
                  <a:pt x="2075834" y="0"/>
                </a:lnTo>
                <a:lnTo>
                  <a:pt x="2075834" y="2075834"/>
                </a:lnTo>
                <a:lnTo>
                  <a:pt x="0" y="207583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
          <p:cNvSpPr/>
          <p:nvPr/>
        </p:nvSpPr>
        <p:spPr>
          <a:xfrm>
            <a:off x="4033491" y="5078995"/>
            <a:ext cx="895847" cy="876157"/>
          </a:xfrm>
          <a:custGeom>
            <a:rect b="b" l="l" r="r" t="t"/>
            <a:pathLst>
              <a:path extrusionOk="0" h="2075834" w="2075834">
                <a:moveTo>
                  <a:pt x="0" y="0"/>
                </a:moveTo>
                <a:lnTo>
                  <a:pt x="2075834" y="0"/>
                </a:lnTo>
                <a:lnTo>
                  <a:pt x="2075834" y="2075834"/>
                </a:lnTo>
                <a:lnTo>
                  <a:pt x="0" y="207583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
          <p:cNvSpPr/>
          <p:nvPr/>
        </p:nvSpPr>
        <p:spPr>
          <a:xfrm>
            <a:off x="6727773" y="4990023"/>
            <a:ext cx="895847" cy="876157"/>
          </a:xfrm>
          <a:custGeom>
            <a:rect b="b" l="l" r="r" t="t"/>
            <a:pathLst>
              <a:path extrusionOk="0" h="2075834" w="2075834">
                <a:moveTo>
                  <a:pt x="0" y="0"/>
                </a:moveTo>
                <a:lnTo>
                  <a:pt x="2075834" y="0"/>
                </a:lnTo>
                <a:lnTo>
                  <a:pt x="2075834" y="2075834"/>
                </a:lnTo>
                <a:lnTo>
                  <a:pt x="0" y="207583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9" name="Google Shape;159;p4"/>
          <p:cNvPicPr preferRelativeResize="0"/>
          <p:nvPr/>
        </p:nvPicPr>
        <p:blipFill rotWithShape="1">
          <a:blip r:embed="rId8">
            <a:alphaModFix/>
          </a:blip>
          <a:srcRect b="14258" l="0" r="0" t="0"/>
          <a:stretch/>
        </p:blipFill>
        <p:spPr>
          <a:xfrm>
            <a:off x="19408" y="0"/>
            <a:ext cx="1838889" cy="679531"/>
          </a:xfrm>
          <a:prstGeom prst="rect">
            <a:avLst/>
          </a:prstGeom>
          <a:noFill/>
          <a:ln>
            <a:noFill/>
          </a:ln>
        </p:spPr>
      </p:pic>
      <p:grpSp>
        <p:nvGrpSpPr>
          <p:cNvPr id="160" name="Google Shape;160;p4"/>
          <p:cNvGrpSpPr/>
          <p:nvPr/>
        </p:nvGrpSpPr>
        <p:grpSpPr>
          <a:xfrm>
            <a:off x="8536506" y="6275134"/>
            <a:ext cx="3311957" cy="582866"/>
            <a:chOff x="8596525" y="6049452"/>
            <a:chExt cx="3311957" cy="582866"/>
          </a:xfrm>
        </p:grpSpPr>
        <p:grpSp>
          <p:nvGrpSpPr>
            <p:cNvPr id="161" name="Google Shape;161;p4"/>
            <p:cNvGrpSpPr/>
            <p:nvPr/>
          </p:nvGrpSpPr>
          <p:grpSpPr>
            <a:xfrm>
              <a:off x="8596525" y="6049452"/>
              <a:ext cx="2275048" cy="582866"/>
              <a:chOff x="2995571" y="4446283"/>
              <a:chExt cx="3220513" cy="825093"/>
            </a:xfrm>
          </p:grpSpPr>
          <p:sp>
            <p:nvSpPr>
              <p:cNvPr id="162" name="Google Shape;162;p4"/>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9">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3" name="Google Shape;163;p4"/>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4" name="Google Shape;164;p4"/>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pic>
          <p:nvPicPr>
            <p:cNvPr descr="Une image contenant graphisme, Graphique, dessin humoristique, Police&#10;&#10;Description générée automatiquement" id="165" name="Google Shape;165;p4"/>
            <p:cNvPicPr preferRelativeResize="0"/>
            <p:nvPr/>
          </p:nvPicPr>
          <p:blipFill rotWithShape="1">
            <a:blip r:embed="rId12">
              <a:alphaModFix/>
            </a:blip>
            <a:srcRect b="0" l="0" r="0" t="0"/>
            <a:stretch/>
          </p:blipFill>
          <p:spPr>
            <a:xfrm>
              <a:off x="10807270" y="6167245"/>
              <a:ext cx="1101212" cy="280635"/>
            </a:xfrm>
            <a:prstGeom prst="rect">
              <a:avLst/>
            </a:prstGeom>
            <a:noFill/>
            <a:ln>
              <a:noFill/>
            </a:ln>
          </p:spPr>
        </p:pic>
      </p:grpSp>
      <p:sp>
        <p:nvSpPr>
          <p:cNvPr id="166" name="Google Shape;166;p4"/>
          <p:cNvSpPr txBox="1"/>
          <p:nvPr/>
        </p:nvSpPr>
        <p:spPr>
          <a:xfrm>
            <a:off x="1858297" y="0"/>
            <a:ext cx="10155953" cy="116952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F6C83"/>
                </a:solidFill>
                <a:latin typeface="Arial"/>
                <a:ea typeface="Arial"/>
                <a:cs typeface="Arial"/>
                <a:sym typeface="Arial"/>
              </a:rPr>
              <a:t>Cours abrégé 3 : Intégrer le GESI dans les Activités de Financement et d’Adaptation au Climat</a:t>
            </a:r>
            <a:endParaRPr b="0" i="0" sz="600" u="none" cap="none" strike="noStrike">
              <a:solidFill>
                <a:srgbClr val="0F6C83"/>
              </a:solidFill>
              <a:latin typeface="Arial"/>
              <a:ea typeface="Arial"/>
              <a:cs typeface="Arial"/>
              <a:sym typeface="Arial"/>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grpSp>
        <p:nvGrpSpPr>
          <p:cNvPr id="841" name="Google Shape;841;p35"/>
          <p:cNvGrpSpPr/>
          <p:nvPr/>
        </p:nvGrpSpPr>
        <p:grpSpPr>
          <a:xfrm>
            <a:off x="0" y="1822255"/>
            <a:ext cx="12192000" cy="5035746"/>
            <a:chOff x="0" y="-47625"/>
            <a:chExt cx="5179480" cy="1563155"/>
          </a:xfrm>
        </p:grpSpPr>
        <p:sp>
          <p:nvSpPr>
            <p:cNvPr id="842" name="Google Shape;842;p35"/>
            <p:cNvSpPr/>
            <p:nvPr/>
          </p:nvSpPr>
          <p:spPr>
            <a:xfrm>
              <a:off x="0" y="0"/>
              <a:ext cx="5179480" cy="1515530"/>
            </a:xfrm>
            <a:custGeom>
              <a:rect b="b" l="l" r="r" t="t"/>
              <a:pathLst>
                <a:path extrusionOk="0" h="1515530" w="5179480">
                  <a:moveTo>
                    <a:pt x="0" y="0"/>
                  </a:moveTo>
                  <a:lnTo>
                    <a:pt x="5179480" y="0"/>
                  </a:lnTo>
                  <a:lnTo>
                    <a:pt x="5179480" y="1515530"/>
                  </a:lnTo>
                  <a:lnTo>
                    <a:pt x="0" y="1515530"/>
                  </a:lnTo>
                  <a:close/>
                </a:path>
              </a:pathLst>
            </a:custGeom>
            <a:solidFill>
              <a:srgbClr val="1265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3" name="Google Shape;843;p35"/>
            <p:cNvSpPr txBox="1"/>
            <p:nvPr/>
          </p:nvSpPr>
          <p:spPr>
            <a:xfrm>
              <a:off x="0" y="-47625"/>
              <a:ext cx="5179480" cy="1563155"/>
            </a:xfrm>
            <a:prstGeom prst="rect">
              <a:avLst/>
            </a:prstGeom>
            <a:solidFill>
              <a:srgbClr val="126580"/>
            </a:solidFill>
            <a:ln>
              <a:noFill/>
            </a:ln>
          </p:spPr>
          <p:txBody>
            <a:bodyPr anchorCtr="0" anchor="ctr" bIns="50800" lIns="50800" spcFirstLastPara="1" rIns="50800" wrap="square" tIns="50800">
              <a:noAutofit/>
            </a:bodyPr>
            <a:lstStyle/>
            <a:p>
              <a:pPr indent="0" lvl="0" marL="0" marR="0" rtl="0" algn="ctr">
                <a:lnSpc>
                  <a:spcPct val="1885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844" name="Google Shape;844;p35"/>
          <p:cNvGrpSpPr/>
          <p:nvPr/>
        </p:nvGrpSpPr>
        <p:grpSpPr>
          <a:xfrm>
            <a:off x="3473134" y="1822255"/>
            <a:ext cx="5245731" cy="5017521"/>
            <a:chOff x="0" y="-28575"/>
            <a:chExt cx="1080630" cy="1772872"/>
          </a:xfrm>
        </p:grpSpPr>
        <p:sp>
          <p:nvSpPr>
            <p:cNvPr id="845" name="Google Shape;845;p35"/>
            <p:cNvSpPr/>
            <p:nvPr/>
          </p:nvSpPr>
          <p:spPr>
            <a:xfrm>
              <a:off x="0" y="0"/>
              <a:ext cx="1080629" cy="1744297"/>
            </a:xfrm>
            <a:custGeom>
              <a:rect b="b" l="l" r="r" t="t"/>
              <a:pathLst>
                <a:path extrusionOk="0" h="1744297" w="1080629">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6" name="Google Shape;846;p35"/>
            <p:cNvSpPr txBox="1"/>
            <p:nvPr/>
          </p:nvSpPr>
          <p:spPr>
            <a:xfrm>
              <a:off x="0" y="-28575"/>
              <a:ext cx="1080630" cy="1772872"/>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10791"/>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847" name="Google Shape;847;p35"/>
          <p:cNvSpPr/>
          <p:nvPr/>
        </p:nvSpPr>
        <p:spPr>
          <a:xfrm>
            <a:off x="353068" y="6736466"/>
            <a:ext cx="2517453" cy="241344"/>
          </a:xfrm>
          <a:custGeom>
            <a:rect b="b" l="l" r="r" t="t"/>
            <a:pathLst>
              <a:path extrusionOk="0" h="70377" w="1012936">
                <a:moveTo>
                  <a:pt x="0" y="0"/>
                </a:moveTo>
                <a:lnTo>
                  <a:pt x="1012936" y="0"/>
                </a:lnTo>
                <a:lnTo>
                  <a:pt x="1012936" y="70377"/>
                </a:lnTo>
                <a:lnTo>
                  <a:pt x="0" y="70377"/>
                </a:lnTo>
                <a:close/>
              </a:path>
            </a:pathLst>
          </a:cu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8" name="Google Shape;848;p35"/>
          <p:cNvSpPr/>
          <p:nvPr/>
        </p:nvSpPr>
        <p:spPr>
          <a:xfrm>
            <a:off x="5137064" y="6719104"/>
            <a:ext cx="2517453" cy="241344"/>
          </a:xfrm>
          <a:custGeom>
            <a:rect b="b" l="l" r="r" t="t"/>
            <a:pathLst>
              <a:path extrusionOk="0" h="70377" w="1012936">
                <a:moveTo>
                  <a:pt x="0" y="0"/>
                </a:moveTo>
                <a:lnTo>
                  <a:pt x="1012936" y="0"/>
                </a:lnTo>
                <a:lnTo>
                  <a:pt x="1012936" y="70377"/>
                </a:lnTo>
                <a:lnTo>
                  <a:pt x="0" y="70377"/>
                </a:lnTo>
                <a:close/>
              </a:path>
            </a:pathLst>
          </a:custGeom>
          <a:solidFill>
            <a:srgbClr val="0F7C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9" name="Google Shape;849;p35"/>
          <p:cNvSpPr/>
          <p:nvPr/>
        </p:nvSpPr>
        <p:spPr>
          <a:xfrm>
            <a:off x="9451283" y="6741391"/>
            <a:ext cx="2517453" cy="241344"/>
          </a:xfrm>
          <a:custGeom>
            <a:rect b="b" l="l" r="r" t="t"/>
            <a:pathLst>
              <a:path extrusionOk="0" h="70377" w="1012936">
                <a:moveTo>
                  <a:pt x="0" y="0"/>
                </a:moveTo>
                <a:lnTo>
                  <a:pt x="1012936" y="0"/>
                </a:lnTo>
                <a:lnTo>
                  <a:pt x="1012936" y="70377"/>
                </a:lnTo>
                <a:lnTo>
                  <a:pt x="0" y="70377"/>
                </a:lnTo>
                <a:close/>
              </a:path>
            </a:pathLst>
          </a:cu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0" name="Google Shape;850;p35"/>
          <p:cNvSpPr txBox="1"/>
          <p:nvPr/>
        </p:nvSpPr>
        <p:spPr>
          <a:xfrm>
            <a:off x="264577" y="1879627"/>
            <a:ext cx="3117000" cy="4379660"/>
          </a:xfrm>
          <a:prstGeom prst="rect">
            <a:avLst/>
          </a:prstGeom>
          <a:noFill/>
          <a:ln>
            <a:noFill/>
          </a:ln>
        </p:spPr>
        <p:txBody>
          <a:bodyPr anchorCtr="0" anchor="t" bIns="0" lIns="0" spcFirstLastPara="1" rIns="0" wrap="square" tIns="0">
            <a:spAutoFit/>
          </a:bodyPr>
          <a:lstStyle/>
          <a:p>
            <a:pPr indent="-457200" lvl="0" marL="457200" marR="0" rtl="0" algn="l">
              <a:lnSpc>
                <a:spcPct val="205562"/>
              </a:lnSpc>
              <a:spcBef>
                <a:spcPts val="0"/>
              </a:spcBef>
              <a:spcAft>
                <a:spcPts val="0"/>
              </a:spcAft>
              <a:buClr>
                <a:schemeClr val="lt1"/>
              </a:buClr>
              <a:buSzPts val="1600"/>
              <a:buFont typeface="Noto Sans Symbols"/>
              <a:buChar char="▪"/>
            </a:pPr>
            <a:r>
              <a:rPr b="0" i="0" lang="en-US" sz="2000" u="none" cap="none" strike="noStrike">
                <a:solidFill>
                  <a:schemeClr val="lt1"/>
                </a:solidFill>
                <a:latin typeface="Arial"/>
                <a:ea typeface="Arial"/>
                <a:cs typeface="Arial"/>
                <a:sym typeface="Arial"/>
              </a:rPr>
              <a:t>CCNUCC</a:t>
            </a:r>
            <a:endParaRPr b="0" i="0" sz="2000" u="none" cap="none" strike="noStrike">
              <a:solidFill>
                <a:schemeClr val="lt1"/>
              </a:solidFill>
              <a:latin typeface="Arial"/>
              <a:ea typeface="Arial"/>
              <a:cs typeface="Arial"/>
              <a:sym typeface="Arial"/>
            </a:endParaRPr>
          </a:p>
          <a:p>
            <a:pPr indent="-457200" lvl="0" marL="457200" marR="0" rtl="0" algn="l">
              <a:lnSpc>
                <a:spcPct val="205562"/>
              </a:lnSpc>
              <a:spcBef>
                <a:spcPts val="0"/>
              </a:spcBef>
              <a:spcAft>
                <a:spcPts val="0"/>
              </a:spcAft>
              <a:buClr>
                <a:schemeClr val="lt1"/>
              </a:buClr>
              <a:buSzPts val="1600"/>
              <a:buFont typeface="Noto Sans Symbols"/>
              <a:buChar char="▪"/>
            </a:pPr>
            <a:r>
              <a:rPr b="0" i="0" lang="en-US" sz="2000" u="none" cap="none" strike="noStrike">
                <a:solidFill>
                  <a:schemeClr val="lt1"/>
                </a:solidFill>
                <a:latin typeface="Arial"/>
                <a:ea typeface="Arial"/>
                <a:cs typeface="Arial"/>
                <a:sym typeface="Arial"/>
              </a:rPr>
              <a:t>FVC</a:t>
            </a:r>
            <a:endParaRPr b="0" i="0" sz="2000" u="none" cap="none" strike="noStrike">
              <a:solidFill>
                <a:schemeClr val="lt1"/>
              </a:solidFill>
              <a:latin typeface="Arial"/>
              <a:ea typeface="Arial"/>
              <a:cs typeface="Arial"/>
              <a:sym typeface="Arial"/>
            </a:endParaRPr>
          </a:p>
          <a:p>
            <a:pPr indent="0" lvl="0" marL="457200" marR="0" rtl="0" algn="l">
              <a:lnSpc>
                <a:spcPct val="205562"/>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355600" lvl="0" marL="457200" marR="0" rtl="0" algn="just">
              <a:lnSpc>
                <a:spcPct val="115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FEM </a:t>
            </a:r>
            <a:endParaRPr b="0" i="0" sz="2000" u="none" cap="none" strike="noStrike">
              <a:solidFill>
                <a:schemeClr val="lt1"/>
              </a:solidFill>
              <a:latin typeface="Arial"/>
              <a:ea typeface="Arial"/>
              <a:cs typeface="Arial"/>
              <a:sym typeface="Arial"/>
            </a:endParaRPr>
          </a:p>
          <a:p>
            <a:pPr indent="0" lvl="0" marL="457200" marR="0" rtl="0" algn="just">
              <a:lnSpc>
                <a:spcPct val="115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457200" marR="0" rtl="0" algn="just">
              <a:lnSpc>
                <a:spcPct val="115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355600" lvl="0" marL="457200" marR="0" rtl="0" algn="just">
              <a:lnSpc>
                <a:spcPct val="115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Fonds d’Adaptation </a:t>
            </a:r>
            <a:endParaRPr b="0" i="0" sz="2000" u="none" cap="none" strike="noStrike">
              <a:solidFill>
                <a:schemeClr val="lt1"/>
              </a:solidFill>
              <a:latin typeface="Arial"/>
              <a:ea typeface="Arial"/>
              <a:cs typeface="Arial"/>
              <a:sym typeface="Arial"/>
            </a:endParaRPr>
          </a:p>
          <a:p>
            <a:pPr indent="0" lvl="0" marL="457200" marR="0" rtl="0" algn="just">
              <a:lnSpc>
                <a:spcPct val="115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355600" lvl="0" marL="457200" marR="0" rtl="0" algn="just">
              <a:lnSpc>
                <a:spcPct val="115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 FIC</a:t>
            </a:r>
            <a:endParaRPr b="0" i="0" sz="2000" u="none" cap="none" strike="noStrike">
              <a:solidFill>
                <a:schemeClr val="lt1"/>
              </a:solidFill>
              <a:latin typeface="Arial"/>
              <a:ea typeface="Arial"/>
              <a:cs typeface="Arial"/>
              <a:sym typeface="Arial"/>
            </a:endParaRPr>
          </a:p>
        </p:txBody>
      </p:sp>
      <p:sp>
        <p:nvSpPr>
          <p:cNvPr id="851" name="Google Shape;851;p35"/>
          <p:cNvSpPr txBox="1"/>
          <p:nvPr/>
        </p:nvSpPr>
        <p:spPr>
          <a:xfrm>
            <a:off x="-464378" y="1184827"/>
            <a:ext cx="3845990" cy="6032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00"/>
              <a:buFont typeface="Arial"/>
              <a:buNone/>
            </a:pPr>
            <a:r>
              <a:rPr b="1" i="0" lang="en-US" sz="2800" u="none" cap="none" strike="noStrike">
                <a:solidFill>
                  <a:srgbClr val="2594A6"/>
                </a:solidFill>
                <a:latin typeface="Inter"/>
                <a:ea typeface="Inter"/>
                <a:cs typeface="Inter"/>
                <a:sym typeface="Inter"/>
                <a:extLst>
                  <a:ext uri="http://customooxmlschemas.google.com/">
                    <go:slidesCustomData xmlns:go="http://customooxmlschemas.google.com/" textRoundtripDataId="14"/>
                  </a:ext>
                </a:extLst>
              </a:rPr>
              <a:t>Mondial</a:t>
            </a:r>
            <a:endParaRPr/>
          </a:p>
        </p:txBody>
      </p:sp>
      <p:sp>
        <p:nvSpPr>
          <p:cNvPr id="852" name="Google Shape;852;p35"/>
          <p:cNvSpPr txBox="1"/>
          <p:nvPr/>
        </p:nvSpPr>
        <p:spPr>
          <a:xfrm>
            <a:off x="4053274" y="1146584"/>
            <a:ext cx="3845990" cy="6032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2594A6"/>
                </a:solidFill>
                <a:latin typeface="Inter"/>
                <a:ea typeface="Inter"/>
                <a:cs typeface="Inter"/>
                <a:sym typeface="Inter"/>
              </a:rPr>
              <a:t>Continental/Régional</a:t>
            </a:r>
            <a:endParaRPr b="0" i="0" sz="1400" u="none" cap="none" strike="noStrike">
              <a:solidFill>
                <a:srgbClr val="2594A6"/>
              </a:solidFill>
              <a:latin typeface="Arial"/>
              <a:ea typeface="Arial"/>
              <a:cs typeface="Arial"/>
              <a:sym typeface="Arial"/>
            </a:endParaRPr>
          </a:p>
        </p:txBody>
      </p:sp>
      <p:sp>
        <p:nvSpPr>
          <p:cNvPr id="853" name="Google Shape;853;p35"/>
          <p:cNvSpPr txBox="1"/>
          <p:nvPr/>
        </p:nvSpPr>
        <p:spPr>
          <a:xfrm>
            <a:off x="8424855" y="1149192"/>
            <a:ext cx="3845990" cy="6032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00"/>
              <a:buFont typeface="Arial"/>
              <a:buNone/>
            </a:pPr>
            <a:r>
              <a:rPr b="1" i="0" lang="en-US" sz="2800" u="none" cap="none" strike="noStrike">
                <a:solidFill>
                  <a:srgbClr val="2594A6"/>
                </a:solidFill>
                <a:latin typeface="Inter"/>
                <a:ea typeface="Inter"/>
                <a:cs typeface="Inter"/>
                <a:sym typeface="Inter"/>
              </a:rPr>
              <a:t>National</a:t>
            </a:r>
            <a:endParaRPr b="0" i="0" sz="1400" u="none" cap="none" strike="noStrike">
              <a:solidFill>
                <a:srgbClr val="2594A6"/>
              </a:solidFill>
              <a:latin typeface="Arial"/>
              <a:ea typeface="Arial"/>
              <a:cs typeface="Arial"/>
              <a:sym typeface="Arial"/>
            </a:endParaRPr>
          </a:p>
        </p:txBody>
      </p:sp>
      <p:sp>
        <p:nvSpPr>
          <p:cNvPr id="854" name="Google Shape;854;p35"/>
          <p:cNvSpPr txBox="1"/>
          <p:nvPr/>
        </p:nvSpPr>
        <p:spPr>
          <a:xfrm>
            <a:off x="3561625" y="1822250"/>
            <a:ext cx="5157300" cy="4756200"/>
          </a:xfrm>
          <a:prstGeom prst="rect">
            <a:avLst/>
          </a:prstGeom>
          <a:noFill/>
          <a:ln>
            <a:noFill/>
          </a:ln>
        </p:spPr>
        <p:txBody>
          <a:bodyPr anchorCtr="0" anchor="t" bIns="0" lIns="0" spcFirstLastPara="1" rIns="0" wrap="square" tIns="0">
            <a:spAutoFit/>
          </a:bodyPr>
          <a:lstStyle/>
          <a:p>
            <a:pPr indent="-311150" lvl="0" marL="342900" marR="0" rtl="0" algn="l">
              <a:lnSpc>
                <a:spcPct val="100000"/>
              </a:lnSpc>
              <a:spcBef>
                <a:spcPts val="0"/>
              </a:spcBef>
              <a:spcAft>
                <a:spcPts val="0"/>
              </a:spcAft>
              <a:buClr>
                <a:srgbClr val="A3E061"/>
              </a:buClr>
              <a:buSzPts val="1900"/>
              <a:buFont typeface="Noto Sans Symbols"/>
              <a:buChar char="❖"/>
            </a:pPr>
            <a:r>
              <a:rPr b="0" i="0" lang="en-US" sz="1900" u="none" cap="none" strike="noStrike">
                <a:solidFill>
                  <a:schemeClr val="dk1"/>
                </a:solidFill>
                <a:latin typeface="Arial"/>
                <a:ea typeface="Arial"/>
                <a:cs typeface="Arial"/>
                <a:sym typeface="Arial"/>
              </a:rPr>
              <a:t>SADC framework on Gender and Development (1997)</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311150" lvl="0" marL="342900" marR="0" rtl="0" algn="l">
              <a:lnSpc>
                <a:spcPct val="100000"/>
              </a:lnSpc>
              <a:spcBef>
                <a:spcPts val="0"/>
              </a:spcBef>
              <a:spcAft>
                <a:spcPts val="0"/>
              </a:spcAft>
              <a:buClr>
                <a:srgbClr val="A3E061"/>
              </a:buClr>
              <a:buSzPts val="1900"/>
              <a:buFont typeface="Noto Sans Symbols"/>
              <a:buChar char="❖"/>
            </a:pPr>
            <a:r>
              <a:rPr b="0" i="0" lang="en-US" sz="1900" u="none" cap="none" strike="noStrike">
                <a:solidFill>
                  <a:schemeClr val="dk1"/>
                </a:solidFill>
                <a:latin typeface="Arial"/>
                <a:ea typeface="Arial"/>
                <a:cs typeface="Arial"/>
                <a:sym typeface="Arial"/>
              </a:rPr>
              <a:t>2003 Protocol to the African Charter on Human and People, informed by NEPAD</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311150" lvl="0" marL="342900" marR="0" rtl="0" algn="l">
              <a:lnSpc>
                <a:spcPct val="100000"/>
              </a:lnSpc>
              <a:spcBef>
                <a:spcPts val="0"/>
              </a:spcBef>
              <a:spcAft>
                <a:spcPts val="0"/>
              </a:spcAft>
              <a:buClr>
                <a:srgbClr val="A3E061"/>
              </a:buClr>
              <a:buSzPts val="1900"/>
              <a:buFont typeface="Noto Sans Symbols"/>
              <a:buChar char="❖"/>
            </a:pPr>
            <a:r>
              <a:rPr b="0" i="0" lang="en-US" sz="1900" u="none" cap="none" strike="noStrike">
                <a:solidFill>
                  <a:schemeClr val="dk1"/>
                </a:solidFill>
                <a:latin typeface="Arial"/>
                <a:ea typeface="Arial"/>
                <a:cs typeface="Arial"/>
                <a:sym typeface="Arial"/>
              </a:rPr>
              <a:t>Gender parity principle in the AU Commission (2002)</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311150" lvl="0" marL="342900" marR="0" rtl="0" algn="l">
              <a:lnSpc>
                <a:spcPct val="100000"/>
              </a:lnSpc>
              <a:spcBef>
                <a:spcPts val="0"/>
              </a:spcBef>
              <a:spcAft>
                <a:spcPts val="0"/>
              </a:spcAft>
              <a:buClr>
                <a:srgbClr val="A3E061"/>
              </a:buClr>
              <a:buSzPts val="1900"/>
              <a:buFont typeface="Noto Sans Symbols"/>
              <a:buChar char="❖"/>
            </a:pPr>
            <a:r>
              <a:rPr b="0" i="0" lang="en-US" sz="1900" u="none" cap="none" strike="noStrike">
                <a:solidFill>
                  <a:schemeClr val="dk1"/>
                </a:solidFill>
                <a:latin typeface="Arial"/>
                <a:ea typeface="Arial"/>
                <a:cs typeface="Arial"/>
                <a:sym typeface="Arial"/>
              </a:rPr>
              <a:t>AU Solemn Declaration on Gender Equality (2004)</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311150" lvl="0" marL="342900" marR="0" rtl="0" algn="l">
              <a:lnSpc>
                <a:spcPct val="100000"/>
              </a:lnSpc>
              <a:spcBef>
                <a:spcPts val="0"/>
              </a:spcBef>
              <a:spcAft>
                <a:spcPts val="0"/>
              </a:spcAft>
              <a:buClr>
                <a:srgbClr val="A3E061"/>
              </a:buClr>
              <a:buSzPts val="1900"/>
              <a:buFont typeface="Noto Sans Symbols"/>
              <a:buChar char="❖"/>
            </a:pPr>
            <a:r>
              <a:rPr b="0" i="0" lang="en-US" sz="1900" u="none" cap="none" strike="noStrike">
                <a:solidFill>
                  <a:schemeClr val="dk1"/>
                </a:solidFill>
                <a:latin typeface="Arial"/>
                <a:ea typeface="Arial"/>
                <a:cs typeface="Arial"/>
                <a:sym typeface="Arial"/>
              </a:rPr>
              <a:t>Africa-wide campaign to end violence against women (ADF, 2008) </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A3E061"/>
              </a:buClr>
              <a:buSzPts val="2400"/>
              <a:buFont typeface="Noto Sans Symbols"/>
              <a:buChar char="❖"/>
            </a:pPr>
            <a:r>
              <a:rPr b="0" i="0" lang="en-US" sz="1900" u="none" cap="none" strike="noStrike">
                <a:solidFill>
                  <a:schemeClr val="dk1"/>
                </a:solidFill>
                <a:latin typeface="Arial"/>
                <a:ea typeface="Arial"/>
                <a:cs typeface="Arial"/>
                <a:sym typeface="Arial"/>
              </a:rPr>
              <a:t>AU adoption Gender Policy (2009)</a:t>
            </a:r>
            <a:endParaRPr b="0" i="0" sz="2400" u="none" cap="none" strike="noStrike">
              <a:solidFill>
                <a:srgbClr val="000000"/>
              </a:solidFill>
              <a:latin typeface="Arial"/>
              <a:ea typeface="Arial"/>
              <a:cs typeface="Arial"/>
              <a:sym typeface="Arial"/>
            </a:endParaRPr>
          </a:p>
        </p:txBody>
      </p:sp>
      <p:sp>
        <p:nvSpPr>
          <p:cNvPr id="855" name="Google Shape;855;p35"/>
          <p:cNvSpPr txBox="1"/>
          <p:nvPr/>
        </p:nvSpPr>
        <p:spPr>
          <a:xfrm>
            <a:off x="8857749" y="1804049"/>
            <a:ext cx="3195357" cy="4345805"/>
          </a:xfrm>
          <a:prstGeom prst="rect">
            <a:avLst/>
          </a:prstGeom>
          <a:noFill/>
          <a:ln>
            <a:noFill/>
          </a:ln>
        </p:spPr>
        <p:txBody>
          <a:bodyPr anchorCtr="0" anchor="t" bIns="0" lIns="0" spcFirstLastPara="1" rIns="0" wrap="square" tIns="0">
            <a:spAutoFit/>
          </a:bodyPr>
          <a:lstStyle/>
          <a:p>
            <a:pPr indent="-285750" lvl="0" marL="285750" marR="0" rtl="0" algn="l">
              <a:lnSpc>
                <a:spcPct val="100000"/>
              </a:lnSpc>
              <a:spcBef>
                <a:spcPts val="0"/>
              </a:spcBef>
              <a:spcAft>
                <a:spcPts val="0"/>
              </a:spcAft>
              <a:buClr>
                <a:schemeClr val="lt1"/>
              </a:buClr>
              <a:buSzPts val="1600"/>
              <a:buFont typeface="Arial"/>
              <a:buChar char="•"/>
            </a:pPr>
            <a:r>
              <a:rPr b="0" i="0" lang="en-US" sz="2000" u="none" cap="none" strike="noStrike">
                <a:solidFill>
                  <a:schemeClr val="lt1"/>
                </a:solidFill>
                <a:latin typeface="Arial"/>
                <a:ea typeface="Arial"/>
                <a:cs typeface="Arial"/>
                <a:sym typeface="Arial"/>
              </a:rPr>
              <a:t>Plan National Genre 2017</a:t>
            </a:r>
            <a:endParaRPr/>
          </a:p>
          <a:p>
            <a:pPr indent="-184150" lvl="0" marL="285750" marR="0" rtl="0" algn="l">
              <a:lnSpc>
                <a:spcPct val="100000"/>
              </a:lnSpc>
              <a:spcBef>
                <a:spcPts val="0"/>
              </a:spcBef>
              <a:spcAft>
                <a:spcPts val="0"/>
              </a:spcAft>
              <a:buClr>
                <a:schemeClr val="lt1"/>
              </a:buClr>
              <a:buSzPts val="1600"/>
              <a:buFont typeface="Arial"/>
              <a:buNone/>
            </a:pPr>
            <a:r>
              <a:t/>
            </a:r>
            <a:endParaRPr b="0" i="0" sz="20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600"/>
              <a:buFont typeface="Arial"/>
              <a:buChar char="•"/>
            </a:pPr>
            <a:r>
              <a:rPr b="0" i="0" lang="en-US" sz="2000" u="none" cap="none" strike="noStrike">
                <a:solidFill>
                  <a:schemeClr val="lt1"/>
                </a:solidFill>
                <a:latin typeface="Arial"/>
                <a:ea typeface="Arial"/>
                <a:cs typeface="Arial"/>
                <a:sym typeface="Arial"/>
              </a:rPr>
              <a:t>Politique sur le Changement Climatique</a:t>
            </a:r>
            <a:endParaRPr/>
          </a:p>
          <a:p>
            <a:pPr indent="-285750" lvl="0" marL="285750" marR="0" rtl="0" algn="l">
              <a:lnSpc>
                <a:spcPct val="205562"/>
              </a:lnSpc>
              <a:spcBef>
                <a:spcPts val="0"/>
              </a:spcBef>
              <a:spcAft>
                <a:spcPts val="0"/>
              </a:spcAft>
              <a:buClr>
                <a:schemeClr val="lt1"/>
              </a:buClr>
              <a:buSzPts val="1600"/>
              <a:buFont typeface="Arial"/>
              <a:buChar char="•"/>
            </a:pPr>
            <a:r>
              <a:rPr b="0" i="0" lang="en-US" sz="2000" u="none" cap="none" strike="noStrike">
                <a:solidFill>
                  <a:schemeClr val="lt1"/>
                </a:solidFill>
                <a:latin typeface="Arial"/>
                <a:ea typeface="Arial"/>
                <a:cs typeface="Arial"/>
                <a:sym typeface="Arial"/>
              </a:rPr>
              <a:t>Plan d’Action Genre (2020)</a:t>
            </a:r>
            <a:endParaRPr b="0" i="0" sz="20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600"/>
              <a:buFont typeface="Arial"/>
              <a:buChar char="•"/>
            </a:pPr>
            <a:r>
              <a:rPr b="0" i="0" lang="en-US" sz="2000" u="none" cap="none" strike="noStrike">
                <a:solidFill>
                  <a:schemeClr val="lt1"/>
                </a:solidFill>
                <a:latin typeface="Arial"/>
                <a:ea typeface="Arial"/>
                <a:cs typeface="Arial"/>
                <a:sym typeface="Arial"/>
              </a:rPr>
              <a:t>40 % des CDN mentionnent le genre</a:t>
            </a:r>
            <a:endParaRPr/>
          </a:p>
          <a:p>
            <a:pPr indent="-184150" lvl="0" marL="285750" marR="0" rtl="0" algn="l">
              <a:lnSpc>
                <a:spcPct val="100000"/>
              </a:lnSpc>
              <a:spcBef>
                <a:spcPts val="0"/>
              </a:spcBef>
              <a:spcAft>
                <a:spcPts val="0"/>
              </a:spcAft>
              <a:buClr>
                <a:schemeClr val="lt1"/>
              </a:buClr>
              <a:buSzPts val="1600"/>
              <a:buFont typeface="Arial"/>
              <a:buNone/>
            </a:pPr>
            <a:r>
              <a:t/>
            </a:r>
            <a:endParaRPr b="0" i="0" sz="20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600"/>
              <a:buFont typeface="Arial"/>
              <a:buChar char="•"/>
            </a:pPr>
            <a:r>
              <a:rPr b="0" i="0" lang="en-US" sz="2000" u="none" cap="none" strike="noStrike">
                <a:solidFill>
                  <a:schemeClr val="lt1"/>
                </a:solidFill>
                <a:latin typeface="Arial"/>
                <a:ea typeface="Arial"/>
                <a:cs typeface="Arial"/>
                <a:sym typeface="Arial"/>
              </a:rPr>
              <a:t>Plan National d’Adaptation</a:t>
            </a:r>
            <a:endParaRPr b="0" i="0" sz="2000" u="none" cap="none" strike="noStrike">
              <a:solidFill>
                <a:srgbClr val="000000"/>
              </a:solidFill>
              <a:latin typeface="Arial"/>
              <a:ea typeface="Arial"/>
              <a:cs typeface="Arial"/>
              <a:sym typeface="Arial"/>
            </a:endParaRPr>
          </a:p>
        </p:txBody>
      </p:sp>
      <p:sp>
        <p:nvSpPr>
          <p:cNvPr id="856" name="Google Shape;856;p35"/>
          <p:cNvSpPr txBox="1"/>
          <p:nvPr/>
        </p:nvSpPr>
        <p:spPr>
          <a:xfrm>
            <a:off x="1264140" y="94965"/>
            <a:ext cx="9083710" cy="1107372"/>
          </a:xfrm>
          <a:prstGeom prst="rect">
            <a:avLst/>
          </a:prstGeom>
          <a:noFill/>
          <a:ln>
            <a:noFill/>
          </a:ln>
        </p:spPr>
        <p:txBody>
          <a:bodyPr anchorCtr="0" anchor="ctr" bIns="217150" lIns="217150" spcFirstLastPara="1" rIns="217150" wrap="square" tIns="217150">
            <a:noAutofit/>
          </a:bodyPr>
          <a:lstStyle/>
          <a:p>
            <a:pPr indent="0" lvl="0" marL="0" marR="0" rtl="0" algn="ctr">
              <a:lnSpc>
                <a:spcPct val="90000"/>
              </a:lnSpc>
              <a:spcBef>
                <a:spcPts val="0"/>
              </a:spcBef>
              <a:spcAft>
                <a:spcPts val="0"/>
              </a:spcAft>
              <a:buClr>
                <a:schemeClr val="dk1"/>
              </a:buClr>
              <a:buSzPts val="5700"/>
              <a:buFont typeface="Calibri"/>
              <a:buNone/>
            </a:pPr>
            <a:r>
              <a:rPr b="1" i="0" lang="en-US" sz="4000" u="none" cap="none" strike="noStrike">
                <a:solidFill>
                  <a:srgbClr val="126580"/>
                </a:solidFill>
                <a:latin typeface="Arial"/>
                <a:ea typeface="Arial"/>
                <a:cs typeface="Arial"/>
                <a:sym typeface="Arial"/>
              </a:rPr>
              <a:t>Actions Sensible au Genre </a:t>
            </a:r>
            <a:endParaRPr b="1" i="0" sz="4000" u="none" cap="none" strike="noStrike">
              <a:solidFill>
                <a:srgbClr val="126580"/>
              </a:solidFill>
              <a:latin typeface="Arial"/>
              <a:ea typeface="Arial"/>
              <a:cs typeface="Arial"/>
              <a:sym typeface="Arial"/>
            </a:endParaRPr>
          </a:p>
        </p:txBody>
      </p:sp>
      <p:pic>
        <p:nvPicPr>
          <p:cNvPr id="857" name="Google Shape;857;p35"/>
          <p:cNvPicPr preferRelativeResize="0"/>
          <p:nvPr/>
        </p:nvPicPr>
        <p:blipFill rotWithShape="1">
          <a:blip r:embed="rId3">
            <a:alphaModFix/>
          </a:blip>
          <a:srcRect b="14258" l="0" r="0" t="0"/>
          <a:stretch/>
        </p:blipFill>
        <p:spPr>
          <a:xfrm>
            <a:off x="19408" y="0"/>
            <a:ext cx="1838889" cy="679531"/>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500"/>
                                        <p:tgtEl>
                                          <p:spTgt spid="852"/>
                                        </p:tgtEl>
                                      </p:cBhvr>
                                    </p:animEffect>
                                  </p:childTnLst>
                                </p:cTn>
                              </p:par>
                              <p:par>
                                <p:cTn fill="hold" nodeType="with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par>
                                <p:cTn fill="hold" nodeType="with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500"/>
                                        <p:tgtEl>
                                          <p:spTgt spid="8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36"/>
          <p:cNvSpPr txBox="1"/>
          <p:nvPr>
            <p:ph type="title"/>
          </p:nvPr>
        </p:nvSpPr>
        <p:spPr>
          <a:xfrm>
            <a:off x="1723950" y="381886"/>
            <a:ext cx="10766659" cy="37602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Calibri"/>
              <a:buNone/>
            </a:pPr>
            <a:r>
              <a:rPr b="1" lang="en-US" sz="4059">
                <a:solidFill>
                  <a:srgbClr val="126580"/>
                </a:solidFill>
                <a:latin typeface="Arial"/>
                <a:ea typeface="Arial"/>
                <a:cs typeface="Arial"/>
                <a:sym typeface="Arial"/>
              </a:rPr>
              <a:t>Le Genre dans les Accords de la CCNUCC</a:t>
            </a:r>
            <a:endParaRPr b="1" sz="4059">
              <a:solidFill>
                <a:srgbClr val="126580"/>
              </a:solidFill>
              <a:latin typeface="Arial"/>
              <a:ea typeface="Arial"/>
              <a:cs typeface="Arial"/>
              <a:sym typeface="Arial"/>
            </a:endParaRPr>
          </a:p>
        </p:txBody>
      </p:sp>
      <p:pic>
        <p:nvPicPr>
          <p:cNvPr id="863" name="Google Shape;863;p36"/>
          <p:cNvPicPr preferRelativeResize="0"/>
          <p:nvPr/>
        </p:nvPicPr>
        <p:blipFill rotWithShape="1">
          <a:blip r:embed="rId3">
            <a:alphaModFix/>
          </a:blip>
          <a:srcRect b="14258" l="0" r="0" t="0"/>
          <a:stretch/>
        </p:blipFill>
        <p:spPr>
          <a:xfrm>
            <a:off x="0" y="78375"/>
            <a:ext cx="1838889" cy="679531"/>
          </a:xfrm>
          <a:prstGeom prst="rect">
            <a:avLst/>
          </a:prstGeom>
          <a:noFill/>
          <a:ln>
            <a:noFill/>
          </a:ln>
        </p:spPr>
      </p:pic>
      <p:pic>
        <p:nvPicPr>
          <p:cNvPr id="864" name="Google Shape;864;p36"/>
          <p:cNvPicPr preferRelativeResize="0"/>
          <p:nvPr/>
        </p:nvPicPr>
        <p:blipFill rotWithShape="1">
          <a:blip r:embed="rId4">
            <a:alphaModFix/>
          </a:blip>
          <a:srcRect b="0" l="0" r="0" t="0"/>
          <a:stretch/>
        </p:blipFill>
        <p:spPr>
          <a:xfrm>
            <a:off x="0" y="852755"/>
            <a:ext cx="12192000" cy="592687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38"/>
          <p:cNvSpPr/>
          <p:nvPr/>
        </p:nvSpPr>
        <p:spPr>
          <a:xfrm rot="10800000">
            <a:off x="95301" y="1551214"/>
            <a:ext cx="2873962" cy="5004226"/>
          </a:xfrm>
          <a:custGeom>
            <a:rect b="b" l="l" r="r" t="t"/>
            <a:pathLst>
              <a:path extrusionOk="0" h="810358" w="635000">
                <a:moveTo>
                  <a:pt x="635000" y="20383"/>
                </a:moveTo>
                <a:lnTo>
                  <a:pt x="635000" y="678117"/>
                </a:lnTo>
                <a:cubicBezTo>
                  <a:pt x="635000" y="690346"/>
                  <a:pt x="627328" y="701262"/>
                  <a:pt x="615822" y="705404"/>
                </a:cubicBezTo>
                <a:lnTo>
                  <a:pt x="336678" y="805896"/>
                </a:lnTo>
                <a:cubicBezTo>
                  <a:pt x="324282" y="810358"/>
                  <a:pt x="310718" y="810358"/>
                  <a:pt x="298322" y="805896"/>
                </a:cubicBezTo>
                <a:lnTo>
                  <a:pt x="19178" y="705404"/>
                </a:lnTo>
                <a:cubicBezTo>
                  <a:pt x="7672" y="701262"/>
                  <a:pt x="0" y="690346"/>
                  <a:pt x="0" y="678117"/>
                </a:cubicBezTo>
                <a:lnTo>
                  <a:pt x="0" y="20383"/>
                </a:lnTo>
                <a:cubicBezTo>
                  <a:pt x="0" y="14977"/>
                  <a:pt x="2148" y="9793"/>
                  <a:pt x="5970" y="5970"/>
                </a:cubicBezTo>
                <a:cubicBezTo>
                  <a:pt x="9793" y="2148"/>
                  <a:pt x="14977" y="0"/>
                  <a:pt x="20383" y="0"/>
                </a:cubicBezTo>
                <a:lnTo>
                  <a:pt x="614617" y="0"/>
                </a:lnTo>
                <a:cubicBezTo>
                  <a:pt x="620023" y="0"/>
                  <a:pt x="625207" y="2148"/>
                  <a:pt x="629030" y="5970"/>
                </a:cubicBezTo>
                <a:cubicBezTo>
                  <a:pt x="632852" y="9793"/>
                  <a:pt x="635000" y="14977"/>
                  <a:pt x="635000" y="20383"/>
                </a:cubicBezTo>
                <a:close/>
              </a:path>
            </a:pathLst>
          </a:custGeom>
          <a:solidFill>
            <a:srgbClr val="0F7C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0" name="Google Shape;870;p38"/>
          <p:cNvSpPr/>
          <p:nvPr/>
        </p:nvSpPr>
        <p:spPr>
          <a:xfrm rot="10800000">
            <a:off x="2997532" y="1718329"/>
            <a:ext cx="2873963" cy="4779925"/>
          </a:xfrm>
          <a:custGeom>
            <a:rect b="b" l="l" r="r" t="t"/>
            <a:pathLst>
              <a:path extrusionOk="0" h="810358" w="635000">
                <a:moveTo>
                  <a:pt x="635000" y="20383"/>
                </a:moveTo>
                <a:lnTo>
                  <a:pt x="635000" y="678117"/>
                </a:lnTo>
                <a:cubicBezTo>
                  <a:pt x="635000" y="690346"/>
                  <a:pt x="627328" y="701262"/>
                  <a:pt x="615822" y="705404"/>
                </a:cubicBezTo>
                <a:lnTo>
                  <a:pt x="336678" y="805896"/>
                </a:lnTo>
                <a:cubicBezTo>
                  <a:pt x="324282" y="810358"/>
                  <a:pt x="310718" y="810358"/>
                  <a:pt x="298322" y="805896"/>
                </a:cubicBezTo>
                <a:lnTo>
                  <a:pt x="19178" y="705404"/>
                </a:lnTo>
                <a:cubicBezTo>
                  <a:pt x="7672" y="701262"/>
                  <a:pt x="0" y="690346"/>
                  <a:pt x="0" y="678117"/>
                </a:cubicBezTo>
                <a:lnTo>
                  <a:pt x="0" y="20383"/>
                </a:lnTo>
                <a:cubicBezTo>
                  <a:pt x="0" y="14977"/>
                  <a:pt x="2148" y="9793"/>
                  <a:pt x="5970" y="5970"/>
                </a:cubicBezTo>
                <a:cubicBezTo>
                  <a:pt x="9793" y="2148"/>
                  <a:pt x="14977" y="0"/>
                  <a:pt x="20383" y="0"/>
                </a:cubicBezTo>
                <a:lnTo>
                  <a:pt x="614617" y="0"/>
                </a:lnTo>
                <a:cubicBezTo>
                  <a:pt x="620023" y="0"/>
                  <a:pt x="625207" y="2148"/>
                  <a:pt x="629030" y="5970"/>
                </a:cubicBezTo>
                <a:cubicBezTo>
                  <a:pt x="632852" y="9793"/>
                  <a:pt x="635000" y="14977"/>
                  <a:pt x="635000" y="20383"/>
                </a:cubicBezTo>
                <a:close/>
              </a:path>
            </a:pathLst>
          </a:cu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1" name="Google Shape;871;p38"/>
          <p:cNvSpPr/>
          <p:nvPr/>
        </p:nvSpPr>
        <p:spPr>
          <a:xfrm rot="10800000">
            <a:off x="5933474" y="1705462"/>
            <a:ext cx="2873962" cy="4792792"/>
          </a:xfrm>
          <a:custGeom>
            <a:rect b="b" l="l" r="r" t="t"/>
            <a:pathLst>
              <a:path extrusionOk="0" h="810358" w="635000">
                <a:moveTo>
                  <a:pt x="635000" y="20383"/>
                </a:moveTo>
                <a:lnTo>
                  <a:pt x="635000" y="678117"/>
                </a:lnTo>
                <a:cubicBezTo>
                  <a:pt x="635000" y="690346"/>
                  <a:pt x="627328" y="701262"/>
                  <a:pt x="615822" y="705404"/>
                </a:cubicBezTo>
                <a:lnTo>
                  <a:pt x="336678" y="805896"/>
                </a:lnTo>
                <a:cubicBezTo>
                  <a:pt x="324282" y="810358"/>
                  <a:pt x="310718" y="810358"/>
                  <a:pt x="298322" y="805896"/>
                </a:cubicBezTo>
                <a:lnTo>
                  <a:pt x="19178" y="705404"/>
                </a:lnTo>
                <a:cubicBezTo>
                  <a:pt x="7672" y="701262"/>
                  <a:pt x="0" y="690346"/>
                  <a:pt x="0" y="678117"/>
                </a:cubicBezTo>
                <a:lnTo>
                  <a:pt x="0" y="20383"/>
                </a:lnTo>
                <a:cubicBezTo>
                  <a:pt x="0" y="14977"/>
                  <a:pt x="2148" y="9793"/>
                  <a:pt x="5970" y="5970"/>
                </a:cubicBezTo>
                <a:cubicBezTo>
                  <a:pt x="9793" y="2148"/>
                  <a:pt x="14977" y="0"/>
                  <a:pt x="20383" y="0"/>
                </a:cubicBezTo>
                <a:lnTo>
                  <a:pt x="614617" y="0"/>
                </a:lnTo>
                <a:cubicBezTo>
                  <a:pt x="620023" y="0"/>
                  <a:pt x="625207" y="2148"/>
                  <a:pt x="629030" y="5970"/>
                </a:cubicBezTo>
                <a:cubicBezTo>
                  <a:pt x="632852" y="9793"/>
                  <a:pt x="635000" y="14977"/>
                  <a:pt x="635000" y="20383"/>
                </a:cubicBezTo>
                <a:close/>
              </a:path>
            </a:pathLst>
          </a:custGeom>
          <a:solidFill>
            <a:srgbClr val="0F6C8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72" name="Google Shape;872;p38"/>
          <p:cNvGrpSpPr/>
          <p:nvPr/>
        </p:nvGrpSpPr>
        <p:grpSpPr>
          <a:xfrm>
            <a:off x="163292" y="2347822"/>
            <a:ext cx="2691167" cy="4122484"/>
            <a:chOff x="0" y="-28575"/>
            <a:chExt cx="1080630" cy="1772872"/>
          </a:xfrm>
        </p:grpSpPr>
        <p:sp>
          <p:nvSpPr>
            <p:cNvPr id="873" name="Google Shape;873;p38"/>
            <p:cNvSpPr/>
            <p:nvPr/>
          </p:nvSpPr>
          <p:spPr>
            <a:xfrm>
              <a:off x="0" y="0"/>
              <a:ext cx="1080629" cy="1744297"/>
            </a:xfrm>
            <a:custGeom>
              <a:rect b="b" l="l" r="r" t="t"/>
              <a:pathLst>
                <a:path extrusionOk="0" h="1744297" w="1080629">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4" name="Google Shape;874;p38"/>
            <p:cNvSpPr txBox="1"/>
            <p:nvPr/>
          </p:nvSpPr>
          <p:spPr>
            <a:xfrm>
              <a:off x="0" y="-28575"/>
              <a:ext cx="1080630" cy="17728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75" name="Google Shape;875;p38"/>
          <p:cNvSpPr txBox="1"/>
          <p:nvPr/>
        </p:nvSpPr>
        <p:spPr>
          <a:xfrm>
            <a:off x="158816" y="2222123"/>
            <a:ext cx="2732173" cy="4238083"/>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lt1"/>
              </a:buClr>
              <a:buSzPts val="2400"/>
              <a:buFont typeface="Calibri"/>
              <a:buNone/>
            </a:pPr>
            <a:r>
              <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2400"/>
              <a:buFont typeface="Calibri"/>
              <a:buNone/>
            </a:pPr>
            <a:r>
              <a:rPr b="1" i="0" lang="en-US" sz="1800" u="none" cap="none" strike="noStrike">
                <a:solidFill>
                  <a:schemeClr val="dk1"/>
                </a:solidFill>
                <a:latin typeface="Arial"/>
                <a:ea typeface="Arial"/>
                <a:cs typeface="Arial"/>
                <a:sym typeface="Arial"/>
              </a:rPr>
              <a:t>FEM</a:t>
            </a:r>
            <a:endParaRPr b="1"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2400"/>
              <a:buFont typeface="Calibri"/>
              <a:buNone/>
            </a:pPr>
            <a:r>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Politique d'égalité des genre 2011(Approbation à Cancun de l'intégration de l'action climatique)</a:t>
            </a:r>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Révision de la politique avec les partenaires de mise en œuvre 2017 (UNFCCC GAP et objectifs pour un financement sensible au genre)</a:t>
            </a:r>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Stratégie de mise en œuvre de l'égalité des genre approuvée en 2018</a:t>
            </a:r>
            <a:endParaRPr b="0" i="0" sz="1400" u="none" cap="none" strike="noStrike">
              <a:solidFill>
                <a:srgbClr val="000000"/>
              </a:solidFill>
              <a:latin typeface="Arial"/>
              <a:ea typeface="Arial"/>
              <a:cs typeface="Arial"/>
              <a:sym typeface="Arial"/>
            </a:endParaRPr>
          </a:p>
        </p:txBody>
      </p:sp>
      <p:grpSp>
        <p:nvGrpSpPr>
          <p:cNvPr id="876" name="Google Shape;876;p38"/>
          <p:cNvGrpSpPr/>
          <p:nvPr/>
        </p:nvGrpSpPr>
        <p:grpSpPr>
          <a:xfrm>
            <a:off x="3090299" y="2321425"/>
            <a:ext cx="2677596" cy="4061625"/>
            <a:chOff x="0" y="-28575"/>
            <a:chExt cx="1080630" cy="1772872"/>
          </a:xfrm>
        </p:grpSpPr>
        <p:sp>
          <p:nvSpPr>
            <p:cNvPr id="877" name="Google Shape;877;p38"/>
            <p:cNvSpPr/>
            <p:nvPr/>
          </p:nvSpPr>
          <p:spPr>
            <a:xfrm>
              <a:off x="0" y="0"/>
              <a:ext cx="1080629" cy="1744297"/>
            </a:xfrm>
            <a:custGeom>
              <a:rect b="b" l="l" r="r" t="t"/>
              <a:pathLst>
                <a:path extrusionOk="0" h="1744297" w="1080629">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8" name="Google Shape;878;p38"/>
            <p:cNvSpPr txBox="1"/>
            <p:nvPr/>
          </p:nvSpPr>
          <p:spPr>
            <a:xfrm>
              <a:off x="0" y="-28575"/>
              <a:ext cx="1080630" cy="17728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879" name="Google Shape;879;p38"/>
          <p:cNvGrpSpPr/>
          <p:nvPr/>
        </p:nvGrpSpPr>
        <p:grpSpPr>
          <a:xfrm>
            <a:off x="6041020" y="2321424"/>
            <a:ext cx="2680208" cy="4061625"/>
            <a:chOff x="0" y="-28575"/>
            <a:chExt cx="1080630" cy="1772872"/>
          </a:xfrm>
        </p:grpSpPr>
        <p:sp>
          <p:nvSpPr>
            <p:cNvPr id="880" name="Google Shape;880;p38"/>
            <p:cNvSpPr/>
            <p:nvPr/>
          </p:nvSpPr>
          <p:spPr>
            <a:xfrm>
              <a:off x="0" y="0"/>
              <a:ext cx="1080629" cy="1744297"/>
            </a:xfrm>
            <a:custGeom>
              <a:rect b="b" l="l" r="r" t="t"/>
              <a:pathLst>
                <a:path extrusionOk="0" h="1744297" w="1080629">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1" name="Google Shape;881;p38"/>
            <p:cNvSpPr txBox="1"/>
            <p:nvPr/>
          </p:nvSpPr>
          <p:spPr>
            <a:xfrm>
              <a:off x="0" y="-28575"/>
              <a:ext cx="1080630" cy="17728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82" name="Google Shape;882;p38"/>
          <p:cNvSpPr txBox="1"/>
          <p:nvPr/>
        </p:nvSpPr>
        <p:spPr>
          <a:xfrm>
            <a:off x="3204541" y="2607144"/>
            <a:ext cx="2560500" cy="22443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lt1"/>
              </a:buClr>
              <a:buSzPts val="2400"/>
              <a:buFont typeface="Calibri"/>
              <a:buNone/>
            </a:pPr>
            <a:r>
              <a:rPr b="1" i="0" lang="en-US" sz="1800" u="none" cap="none" strike="noStrike">
                <a:solidFill>
                  <a:srgbClr val="000000"/>
                </a:solidFill>
                <a:latin typeface="Arial"/>
                <a:ea typeface="Arial"/>
                <a:cs typeface="Arial"/>
                <a:sym typeface="Arial"/>
              </a:rPr>
              <a:t>FVC</a:t>
            </a:r>
            <a:endParaRPr b="1" i="0" sz="18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2400"/>
              <a:buFont typeface="Calibri"/>
              <a:buNone/>
            </a:pPr>
            <a:r>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Politique de genre sur le </a:t>
            </a:r>
            <a:r>
              <a:rPr lang="en-US" sz="1800">
                <a:solidFill>
                  <a:schemeClr val="dk1"/>
                </a:solidFill>
              </a:rPr>
              <a:t>financement</a:t>
            </a:r>
            <a:r>
              <a:rPr b="0" i="0" lang="en-US" sz="1800" u="none" cap="none" strike="noStrike">
                <a:solidFill>
                  <a:schemeClr val="dk1"/>
                </a:solidFill>
                <a:latin typeface="Arial"/>
                <a:ea typeface="Arial"/>
                <a:cs typeface="Arial"/>
                <a:sym typeface="Arial"/>
              </a:rPr>
              <a:t> GAP initial 2015</a:t>
            </a:r>
            <a:endParaRPr/>
          </a:p>
          <a:p>
            <a:pPr indent="0" lvl="0" marL="0" marR="0" rtl="0" algn="l">
              <a:lnSpc>
                <a:spcPct val="9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Politique de genre révisée Nouveau GAP 2019</a:t>
            </a:r>
            <a:endParaRPr b="0" i="0" sz="1400" u="none" cap="none" strike="noStrike">
              <a:solidFill>
                <a:srgbClr val="000000"/>
              </a:solidFill>
              <a:latin typeface="Arial"/>
              <a:ea typeface="Arial"/>
              <a:cs typeface="Arial"/>
              <a:sym typeface="Arial"/>
            </a:endParaRPr>
          </a:p>
        </p:txBody>
      </p:sp>
      <p:sp>
        <p:nvSpPr>
          <p:cNvPr id="883" name="Google Shape;883;p38"/>
          <p:cNvSpPr txBox="1"/>
          <p:nvPr/>
        </p:nvSpPr>
        <p:spPr>
          <a:xfrm>
            <a:off x="6140568" y="2566820"/>
            <a:ext cx="2408448" cy="3739485"/>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800" u="none" cap="none" strike="noStrike">
                <a:solidFill>
                  <a:schemeClr val="dk1"/>
                </a:solidFill>
                <a:latin typeface="Arial"/>
                <a:ea typeface="Arial"/>
                <a:cs typeface="Arial"/>
                <a:sym typeface="Arial"/>
              </a:rPr>
              <a:t>Fonds d’Adaptation </a:t>
            </a:r>
            <a:endParaRPr b="1"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2400"/>
              <a:buFont typeface="Calibri"/>
              <a:buNone/>
            </a:pPr>
            <a:r>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Politique et plan d'action initiaux en matière de genre 2016</a:t>
            </a:r>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Orientations supplémentaires à l'intention des entités accréditées sur la prise en compte de la dimension de genre dans les projets 2017</a:t>
            </a:r>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Politique de genre mise à jour approuvée</a:t>
            </a:r>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Nouveau GAP 2021</a:t>
            </a:r>
            <a:endParaRPr b="0" i="0" sz="1400" u="none" cap="none" strike="noStrike">
              <a:solidFill>
                <a:srgbClr val="000000"/>
              </a:solidFill>
              <a:latin typeface="Arial"/>
              <a:ea typeface="Arial"/>
              <a:cs typeface="Arial"/>
              <a:sym typeface="Arial"/>
            </a:endParaRPr>
          </a:p>
        </p:txBody>
      </p:sp>
      <p:sp>
        <p:nvSpPr>
          <p:cNvPr id="884" name="Google Shape;884;p38"/>
          <p:cNvSpPr/>
          <p:nvPr/>
        </p:nvSpPr>
        <p:spPr>
          <a:xfrm rot="10800000">
            <a:off x="9006745" y="1718327"/>
            <a:ext cx="2873963" cy="4792795"/>
          </a:xfrm>
          <a:custGeom>
            <a:rect b="b" l="l" r="r" t="t"/>
            <a:pathLst>
              <a:path extrusionOk="0" h="810358" w="635000">
                <a:moveTo>
                  <a:pt x="635000" y="20383"/>
                </a:moveTo>
                <a:lnTo>
                  <a:pt x="635000" y="678117"/>
                </a:lnTo>
                <a:cubicBezTo>
                  <a:pt x="635000" y="690346"/>
                  <a:pt x="627328" y="701262"/>
                  <a:pt x="615822" y="705404"/>
                </a:cubicBezTo>
                <a:lnTo>
                  <a:pt x="336678" y="805896"/>
                </a:lnTo>
                <a:cubicBezTo>
                  <a:pt x="324282" y="810358"/>
                  <a:pt x="310718" y="810358"/>
                  <a:pt x="298322" y="805896"/>
                </a:cubicBezTo>
                <a:lnTo>
                  <a:pt x="19178" y="705404"/>
                </a:lnTo>
                <a:cubicBezTo>
                  <a:pt x="7672" y="701262"/>
                  <a:pt x="0" y="690346"/>
                  <a:pt x="0" y="678117"/>
                </a:cubicBezTo>
                <a:lnTo>
                  <a:pt x="0" y="20383"/>
                </a:lnTo>
                <a:cubicBezTo>
                  <a:pt x="0" y="14977"/>
                  <a:pt x="2148" y="9793"/>
                  <a:pt x="5970" y="5970"/>
                </a:cubicBezTo>
                <a:cubicBezTo>
                  <a:pt x="9793" y="2148"/>
                  <a:pt x="14977" y="0"/>
                  <a:pt x="20383" y="0"/>
                </a:cubicBezTo>
                <a:lnTo>
                  <a:pt x="614617" y="0"/>
                </a:lnTo>
                <a:cubicBezTo>
                  <a:pt x="620023" y="0"/>
                  <a:pt x="625207" y="2148"/>
                  <a:pt x="629030" y="5970"/>
                </a:cubicBezTo>
                <a:cubicBezTo>
                  <a:pt x="632852" y="9793"/>
                  <a:pt x="635000" y="14977"/>
                  <a:pt x="635000" y="20383"/>
                </a:cubicBezTo>
                <a:close/>
              </a:path>
            </a:pathLst>
          </a:custGeom>
          <a:solidFill>
            <a:srgbClr val="9EC6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85" name="Google Shape;885;p38"/>
          <p:cNvGrpSpPr/>
          <p:nvPr/>
        </p:nvGrpSpPr>
        <p:grpSpPr>
          <a:xfrm>
            <a:off x="9104928" y="2315164"/>
            <a:ext cx="2677596" cy="4061625"/>
            <a:chOff x="0" y="-28575"/>
            <a:chExt cx="1080630" cy="1772872"/>
          </a:xfrm>
        </p:grpSpPr>
        <p:sp>
          <p:nvSpPr>
            <p:cNvPr id="886" name="Google Shape;886;p38"/>
            <p:cNvSpPr/>
            <p:nvPr/>
          </p:nvSpPr>
          <p:spPr>
            <a:xfrm>
              <a:off x="0" y="0"/>
              <a:ext cx="1080629" cy="1744297"/>
            </a:xfrm>
            <a:custGeom>
              <a:rect b="b" l="l" r="r" t="t"/>
              <a:pathLst>
                <a:path extrusionOk="0" h="1744297" w="1080629">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7" name="Google Shape;887;p38"/>
            <p:cNvSpPr txBox="1"/>
            <p:nvPr/>
          </p:nvSpPr>
          <p:spPr>
            <a:xfrm>
              <a:off x="0" y="-28575"/>
              <a:ext cx="1080630" cy="177287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88" name="Google Shape;888;p38"/>
          <p:cNvSpPr txBox="1"/>
          <p:nvPr/>
        </p:nvSpPr>
        <p:spPr>
          <a:xfrm>
            <a:off x="9170242" y="2414269"/>
            <a:ext cx="2620995" cy="3988784"/>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lt1"/>
              </a:buClr>
              <a:buSzPts val="2400"/>
              <a:buFont typeface="Calibri"/>
              <a:buNone/>
            </a:pPr>
            <a:r>
              <a:rPr b="1" i="0" lang="en-US" sz="1800" u="none" cap="none" strike="noStrike">
                <a:solidFill>
                  <a:schemeClr val="dk1"/>
                </a:solidFill>
                <a:latin typeface="Arial"/>
                <a:ea typeface="Arial"/>
                <a:cs typeface="Arial"/>
                <a:sym typeface="Arial"/>
              </a:rPr>
              <a:t>FIC</a:t>
            </a:r>
            <a:endParaRPr b="1"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Examen initial de la question du genre 2012</a:t>
            </a:r>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Durban 2011</a:t>
            </a:r>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Nouveau point focal sur le genre dans l'unité administrative pour le nouveau CIF GAP 2014</a:t>
            </a:r>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Phase 2 du CIF GAP</a:t>
            </a:r>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Nouvelle politique de genre du CIF avec cadre de gouvernance pour l'intégration du genre 2018 approuvée 2016</a:t>
            </a:r>
            <a:endParaRPr/>
          </a:p>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Phase 3 du Gender GAP approuvée 2019</a:t>
            </a:r>
            <a:endParaRPr b="0" i="0" sz="1400" u="none" cap="none" strike="noStrike">
              <a:solidFill>
                <a:srgbClr val="000000"/>
              </a:solidFill>
              <a:latin typeface="Arial"/>
              <a:ea typeface="Arial"/>
              <a:cs typeface="Arial"/>
              <a:sym typeface="Arial"/>
            </a:endParaRPr>
          </a:p>
        </p:txBody>
      </p:sp>
      <p:sp>
        <p:nvSpPr>
          <p:cNvPr id="889" name="Google Shape;889;p38"/>
          <p:cNvSpPr txBox="1"/>
          <p:nvPr/>
        </p:nvSpPr>
        <p:spPr>
          <a:xfrm>
            <a:off x="510561" y="626150"/>
            <a:ext cx="11061000" cy="1107300"/>
          </a:xfrm>
          <a:prstGeom prst="rect">
            <a:avLst/>
          </a:prstGeom>
          <a:noFill/>
          <a:ln>
            <a:noFill/>
          </a:ln>
        </p:spPr>
        <p:txBody>
          <a:bodyPr anchorCtr="0" anchor="ctr" bIns="217150" lIns="217150" spcFirstLastPara="1" rIns="217150" wrap="square" tIns="217150">
            <a:noAutofit/>
          </a:bodyPr>
          <a:lstStyle/>
          <a:p>
            <a:pPr indent="0" lvl="0" marL="0" marR="0" rtl="0" algn="ctr">
              <a:lnSpc>
                <a:spcPct val="90000"/>
              </a:lnSpc>
              <a:spcBef>
                <a:spcPts val="0"/>
              </a:spcBef>
              <a:spcAft>
                <a:spcPts val="0"/>
              </a:spcAft>
              <a:buClr>
                <a:schemeClr val="dk1"/>
              </a:buClr>
              <a:buSzPts val="5700"/>
              <a:buFont typeface="Calibri"/>
              <a:buNone/>
            </a:pPr>
            <a:r>
              <a:rPr b="1" i="0" lang="en-US" sz="4000" u="none" cap="none" strike="noStrike">
                <a:solidFill>
                  <a:srgbClr val="126580"/>
                </a:solidFill>
                <a:latin typeface="Arial"/>
                <a:ea typeface="Arial"/>
                <a:cs typeface="Arial"/>
                <a:sym typeface="Arial"/>
              </a:rPr>
              <a:t>Aperçu des Cadres Politiques GESI des Fonds Multilatéraux</a:t>
            </a:r>
            <a:endParaRPr b="1" i="0" sz="4000" u="none" cap="none" strike="noStrike">
              <a:solidFill>
                <a:srgbClr val="126580"/>
              </a:solidFill>
              <a:latin typeface="Arial"/>
              <a:ea typeface="Arial"/>
              <a:cs typeface="Arial"/>
              <a:sym typeface="Arial"/>
            </a:endParaRPr>
          </a:p>
        </p:txBody>
      </p:sp>
      <p:pic>
        <p:nvPicPr>
          <p:cNvPr id="890" name="Google Shape;890;p38"/>
          <p:cNvPicPr preferRelativeResize="0"/>
          <p:nvPr/>
        </p:nvPicPr>
        <p:blipFill rotWithShape="1">
          <a:blip r:embed="rId3">
            <a:alphaModFix/>
          </a:blip>
          <a:srcRect b="14258" l="0" r="0" t="0"/>
          <a:stretch/>
        </p:blipFill>
        <p:spPr>
          <a:xfrm>
            <a:off x="19408" y="0"/>
            <a:ext cx="1838889" cy="679531"/>
          </a:xfrm>
          <a:prstGeom prst="rect">
            <a:avLst/>
          </a:prstGeom>
          <a:noFill/>
          <a:ln>
            <a:noFill/>
          </a:ln>
        </p:spPr>
      </p:pic>
      <p:grpSp>
        <p:nvGrpSpPr>
          <p:cNvPr id="891" name="Google Shape;891;p38"/>
          <p:cNvGrpSpPr/>
          <p:nvPr/>
        </p:nvGrpSpPr>
        <p:grpSpPr>
          <a:xfrm>
            <a:off x="8721226" y="6437648"/>
            <a:ext cx="3311957" cy="582866"/>
            <a:chOff x="8596525" y="6049452"/>
            <a:chExt cx="3311957" cy="582866"/>
          </a:xfrm>
        </p:grpSpPr>
        <p:grpSp>
          <p:nvGrpSpPr>
            <p:cNvPr id="892" name="Google Shape;892;p38"/>
            <p:cNvGrpSpPr/>
            <p:nvPr/>
          </p:nvGrpSpPr>
          <p:grpSpPr>
            <a:xfrm>
              <a:off x="8596525" y="6049452"/>
              <a:ext cx="2275048" cy="582866"/>
              <a:chOff x="2995571" y="4446283"/>
              <a:chExt cx="3220513" cy="825093"/>
            </a:xfrm>
          </p:grpSpPr>
          <p:sp>
            <p:nvSpPr>
              <p:cNvPr id="893" name="Google Shape;893;p38"/>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94" name="Google Shape;894;p38"/>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895" name="Google Shape;895;p38"/>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pic>
          <p:nvPicPr>
            <p:cNvPr descr="Une image contenant graphisme, Graphique, dessin humoristique, Police&#10;&#10;Description générée automatiquement" id="896" name="Google Shape;896;p38"/>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par>
                                <p:cTn fill="hold" nodeType="with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00"/>
                                        <p:tgtEl>
                                          <p:spTgt spid="8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500"/>
                                        <p:tgtEl>
                                          <p:spTgt spid="871"/>
                                        </p:tgtEl>
                                      </p:cBhvr>
                                    </p:animEffect>
                                  </p:childTnLst>
                                </p:cTn>
                              </p:par>
                              <p:par>
                                <p:cTn fill="hold" nodeType="with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500"/>
                                        <p:tgtEl>
                                          <p:spTgt spid="883"/>
                                        </p:tgtEl>
                                      </p:cBhvr>
                                    </p:animEffect>
                                  </p:childTnLst>
                                </p:cTn>
                              </p:par>
                              <p:par>
                                <p:cTn fill="hold" nodeType="with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500"/>
                                        <p:tgtEl>
                                          <p:spTgt spid="8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500"/>
                                        <p:tgtEl>
                                          <p:spTgt spid="884"/>
                                        </p:tgtEl>
                                      </p:cBhvr>
                                    </p:animEffect>
                                  </p:childTnLst>
                                </p:cTn>
                              </p:par>
                              <p:par>
                                <p:cTn fill="hold" nodeType="with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500"/>
                                        <p:tgtEl>
                                          <p:spTgt spid="888"/>
                                        </p:tgtEl>
                                      </p:cBhvr>
                                    </p:animEffect>
                                  </p:childTnLst>
                                </p:cTn>
                              </p:par>
                              <p:par>
                                <p:cTn fill="hold" nodeType="with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500"/>
                                        <p:tgtEl>
                                          <p:spTgt spid="8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pic>
        <p:nvPicPr>
          <p:cNvPr id="901" name="Google Shape;901;p37"/>
          <p:cNvPicPr preferRelativeResize="0"/>
          <p:nvPr/>
        </p:nvPicPr>
        <p:blipFill rotWithShape="1">
          <a:blip r:embed="rId3">
            <a:alphaModFix/>
          </a:blip>
          <a:srcRect b="14258" l="0" r="0" t="0"/>
          <a:stretch/>
        </p:blipFill>
        <p:spPr>
          <a:xfrm>
            <a:off x="19408" y="0"/>
            <a:ext cx="1838889" cy="679531"/>
          </a:xfrm>
          <a:prstGeom prst="rect">
            <a:avLst/>
          </a:prstGeom>
          <a:noFill/>
          <a:ln>
            <a:noFill/>
          </a:ln>
        </p:spPr>
      </p:pic>
      <p:grpSp>
        <p:nvGrpSpPr>
          <p:cNvPr id="902" name="Google Shape;902;p37"/>
          <p:cNvGrpSpPr/>
          <p:nvPr/>
        </p:nvGrpSpPr>
        <p:grpSpPr>
          <a:xfrm>
            <a:off x="8625968" y="6275134"/>
            <a:ext cx="3311957" cy="582866"/>
            <a:chOff x="8596525" y="6049452"/>
            <a:chExt cx="3311957" cy="582866"/>
          </a:xfrm>
        </p:grpSpPr>
        <p:grpSp>
          <p:nvGrpSpPr>
            <p:cNvPr id="903" name="Google Shape;903;p37"/>
            <p:cNvGrpSpPr/>
            <p:nvPr/>
          </p:nvGrpSpPr>
          <p:grpSpPr>
            <a:xfrm>
              <a:off x="8596525" y="6049452"/>
              <a:ext cx="2275048" cy="582866"/>
              <a:chOff x="2995571" y="4446283"/>
              <a:chExt cx="3220513" cy="825093"/>
            </a:xfrm>
          </p:grpSpPr>
          <p:sp>
            <p:nvSpPr>
              <p:cNvPr id="904" name="Google Shape;904;p37"/>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905" name="Google Shape;905;p37"/>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906" name="Google Shape;906;p37"/>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907" name="Google Shape;907;p37"/>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pic>
        <p:nvPicPr>
          <p:cNvPr id="908" name="Google Shape;908;p37"/>
          <p:cNvPicPr preferRelativeResize="0"/>
          <p:nvPr/>
        </p:nvPicPr>
        <p:blipFill rotWithShape="1">
          <a:blip r:embed="rId8">
            <a:alphaModFix/>
          </a:blip>
          <a:srcRect b="0" l="0" r="0" t="0"/>
          <a:stretch/>
        </p:blipFill>
        <p:spPr>
          <a:xfrm>
            <a:off x="19409" y="787448"/>
            <a:ext cx="12172592" cy="537976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id="913" name="Google Shape;913;p3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40"/>
          <p:cNvSpPr txBox="1"/>
          <p:nvPr>
            <p:ph type="title"/>
          </p:nvPr>
        </p:nvSpPr>
        <p:spPr>
          <a:xfrm>
            <a:off x="1" y="-220502"/>
            <a:ext cx="1242604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solidFill>
                  <a:schemeClr val="accent1"/>
                </a:solidFill>
                <a:latin typeface="Arial"/>
                <a:ea typeface="Arial"/>
                <a:cs typeface="Arial"/>
                <a:sym typeface="Arial"/>
              </a:rPr>
              <a:t>Intégration du genre dans le Fonds d’Adaptation</a:t>
            </a:r>
            <a:endParaRPr>
              <a:solidFill>
                <a:schemeClr val="accent1"/>
              </a:solidFill>
              <a:latin typeface="Arial"/>
              <a:ea typeface="Arial"/>
              <a:cs typeface="Arial"/>
              <a:sym typeface="Arial"/>
            </a:endParaRPr>
          </a:p>
        </p:txBody>
      </p:sp>
      <p:pic>
        <p:nvPicPr>
          <p:cNvPr id="919" name="Google Shape;919;p40"/>
          <p:cNvPicPr preferRelativeResize="0"/>
          <p:nvPr/>
        </p:nvPicPr>
        <p:blipFill rotWithShape="1">
          <a:blip r:embed="rId3">
            <a:alphaModFix/>
          </a:blip>
          <a:srcRect b="0" l="0" r="0" t="0"/>
          <a:stretch/>
        </p:blipFill>
        <p:spPr>
          <a:xfrm>
            <a:off x="246580" y="801384"/>
            <a:ext cx="11712539" cy="605661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grpSp>
        <p:nvGrpSpPr>
          <p:cNvPr id="924" name="Google Shape;924;p39"/>
          <p:cNvGrpSpPr/>
          <p:nvPr/>
        </p:nvGrpSpPr>
        <p:grpSpPr>
          <a:xfrm>
            <a:off x="3717005" y="1656882"/>
            <a:ext cx="4160398" cy="4511526"/>
            <a:chOff x="362242" y="-820358"/>
            <a:chExt cx="3853945" cy="4898374"/>
          </a:xfrm>
        </p:grpSpPr>
        <p:sp>
          <p:nvSpPr>
            <p:cNvPr id="925" name="Google Shape;925;p39"/>
            <p:cNvSpPr/>
            <p:nvPr/>
          </p:nvSpPr>
          <p:spPr>
            <a:xfrm rot="1723778">
              <a:off x="1293701" y="2835488"/>
              <a:ext cx="1099382" cy="1042469"/>
            </a:xfrm>
            <a:custGeom>
              <a:rect b="b" l="l" r="r" t="t"/>
              <a:pathLst>
                <a:path extrusionOk="0" h="5499100" w="6350000">
                  <a:moveTo>
                    <a:pt x="0" y="5499100"/>
                  </a:moveTo>
                  <a:lnTo>
                    <a:pt x="3175000" y="0"/>
                  </a:lnTo>
                  <a:lnTo>
                    <a:pt x="6350000" y="5499100"/>
                  </a:lnTo>
                  <a:lnTo>
                    <a:pt x="0" y="5499100"/>
                  </a:lnTo>
                  <a:close/>
                </a:path>
              </a:pathLst>
            </a:custGeom>
            <a:solidFill>
              <a:srgbClr val="C7D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6" name="Google Shape;926;p39"/>
            <p:cNvSpPr/>
            <p:nvPr/>
          </p:nvSpPr>
          <p:spPr>
            <a:xfrm>
              <a:off x="2053647" y="704993"/>
              <a:ext cx="1993239" cy="2858520"/>
            </a:xfrm>
            <a:custGeom>
              <a:rect b="b" l="l" r="r" t="t"/>
              <a:pathLst>
                <a:path extrusionOk="0" h="6354363" w="4430876">
                  <a:moveTo>
                    <a:pt x="4126076" y="0"/>
                  </a:moveTo>
                  <a:lnTo>
                    <a:pt x="304800" y="0"/>
                  </a:lnTo>
                  <a:cubicBezTo>
                    <a:pt x="135890" y="0"/>
                    <a:pt x="0" y="135890"/>
                    <a:pt x="0" y="304800"/>
                  </a:cubicBezTo>
                  <a:lnTo>
                    <a:pt x="0" y="6049563"/>
                  </a:lnTo>
                  <a:cubicBezTo>
                    <a:pt x="0" y="6218473"/>
                    <a:pt x="135890" y="6354363"/>
                    <a:pt x="304800" y="6354363"/>
                  </a:cubicBezTo>
                  <a:lnTo>
                    <a:pt x="4126076" y="6354363"/>
                  </a:lnTo>
                  <a:cubicBezTo>
                    <a:pt x="4294986" y="6354363"/>
                    <a:pt x="4430876" y="6218473"/>
                    <a:pt x="4430876" y="6049563"/>
                  </a:cubicBezTo>
                  <a:lnTo>
                    <a:pt x="4430876" y="304800"/>
                  </a:lnTo>
                  <a:cubicBezTo>
                    <a:pt x="4430876" y="135890"/>
                    <a:pt x="4294986" y="0"/>
                    <a:pt x="4126076" y="0"/>
                  </a:cubicBezTo>
                  <a:close/>
                </a:path>
              </a:pathLst>
            </a:custGeom>
            <a:solidFill>
              <a:srgbClr val="6D597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7" name="Google Shape;927;p39"/>
            <p:cNvSpPr/>
            <p:nvPr/>
          </p:nvSpPr>
          <p:spPr>
            <a:xfrm>
              <a:off x="2053647" y="704993"/>
              <a:ext cx="1993239" cy="2858520"/>
            </a:xfrm>
            <a:custGeom>
              <a:rect b="b" l="l" r="r" t="t"/>
              <a:pathLst>
                <a:path extrusionOk="0" h="6354363" w="4430876">
                  <a:moveTo>
                    <a:pt x="4126076" y="0"/>
                  </a:moveTo>
                  <a:lnTo>
                    <a:pt x="304800" y="0"/>
                  </a:lnTo>
                  <a:cubicBezTo>
                    <a:pt x="135890" y="0"/>
                    <a:pt x="0" y="135890"/>
                    <a:pt x="0" y="304800"/>
                  </a:cubicBezTo>
                  <a:lnTo>
                    <a:pt x="0" y="6049563"/>
                  </a:lnTo>
                  <a:cubicBezTo>
                    <a:pt x="0" y="6218473"/>
                    <a:pt x="135890" y="6354363"/>
                    <a:pt x="304800" y="6354363"/>
                  </a:cubicBezTo>
                  <a:lnTo>
                    <a:pt x="4126076" y="6354363"/>
                  </a:lnTo>
                  <a:cubicBezTo>
                    <a:pt x="4294986" y="6354363"/>
                    <a:pt x="4430876" y="6218473"/>
                    <a:pt x="4430876" y="6049563"/>
                  </a:cubicBezTo>
                  <a:lnTo>
                    <a:pt x="4430876" y="304800"/>
                  </a:lnTo>
                  <a:cubicBezTo>
                    <a:pt x="4430876" y="135890"/>
                    <a:pt x="4294986" y="0"/>
                    <a:pt x="4126076" y="0"/>
                  </a:cubicBez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8" name="Google Shape;928;p39"/>
            <p:cNvSpPr/>
            <p:nvPr/>
          </p:nvSpPr>
          <p:spPr>
            <a:xfrm>
              <a:off x="1313752" y="490090"/>
              <a:ext cx="2612959" cy="2989733"/>
            </a:xfrm>
            <a:custGeom>
              <a:rect b="b" l="l" r="r" t="t"/>
              <a:pathLst>
                <a:path extrusionOk="0" h="6354363" w="5361013">
                  <a:moveTo>
                    <a:pt x="5056213" y="0"/>
                  </a:moveTo>
                  <a:lnTo>
                    <a:pt x="304800" y="0"/>
                  </a:lnTo>
                  <a:cubicBezTo>
                    <a:pt x="135890" y="0"/>
                    <a:pt x="0" y="135890"/>
                    <a:pt x="0" y="304800"/>
                  </a:cubicBezTo>
                  <a:lnTo>
                    <a:pt x="0" y="6049563"/>
                  </a:lnTo>
                  <a:cubicBezTo>
                    <a:pt x="0" y="6218473"/>
                    <a:pt x="135890" y="6354363"/>
                    <a:pt x="304800" y="6354363"/>
                  </a:cubicBezTo>
                  <a:lnTo>
                    <a:pt x="5056213" y="6354363"/>
                  </a:lnTo>
                  <a:cubicBezTo>
                    <a:pt x="5225124" y="6354363"/>
                    <a:pt x="5361013" y="6218473"/>
                    <a:pt x="5361013" y="6049563"/>
                  </a:cubicBezTo>
                  <a:lnTo>
                    <a:pt x="5361013" y="304800"/>
                  </a:lnTo>
                  <a:cubicBezTo>
                    <a:pt x="5361013" y="135890"/>
                    <a:pt x="5225124" y="0"/>
                    <a:pt x="50562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9" name="Google Shape;929;p39"/>
            <p:cNvSpPr/>
            <p:nvPr/>
          </p:nvSpPr>
          <p:spPr>
            <a:xfrm>
              <a:off x="362242" y="862214"/>
              <a:ext cx="3564469" cy="2591410"/>
            </a:xfrm>
            <a:custGeom>
              <a:rect b="b" l="l" r="r" t="t"/>
              <a:pathLst>
                <a:path extrusionOk="0" h="6354363" w="5361013">
                  <a:moveTo>
                    <a:pt x="5056213" y="0"/>
                  </a:moveTo>
                  <a:lnTo>
                    <a:pt x="304800" y="0"/>
                  </a:lnTo>
                  <a:cubicBezTo>
                    <a:pt x="135890" y="0"/>
                    <a:pt x="0" y="135890"/>
                    <a:pt x="0" y="304800"/>
                  </a:cubicBezTo>
                  <a:lnTo>
                    <a:pt x="0" y="6049563"/>
                  </a:lnTo>
                  <a:cubicBezTo>
                    <a:pt x="0" y="6218473"/>
                    <a:pt x="135890" y="6354363"/>
                    <a:pt x="304800" y="6354363"/>
                  </a:cubicBezTo>
                  <a:lnTo>
                    <a:pt x="5056213" y="6354363"/>
                  </a:lnTo>
                  <a:cubicBezTo>
                    <a:pt x="5225124" y="6354363"/>
                    <a:pt x="5361013" y="6218473"/>
                    <a:pt x="5361013" y="6049563"/>
                  </a:cubicBezTo>
                  <a:lnTo>
                    <a:pt x="5361013" y="304800"/>
                  </a:lnTo>
                  <a:cubicBezTo>
                    <a:pt x="5361013" y="135890"/>
                    <a:pt x="5225124" y="0"/>
                    <a:pt x="5056213" y="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0" name="Google Shape;930;p39"/>
            <p:cNvSpPr/>
            <p:nvPr/>
          </p:nvSpPr>
          <p:spPr>
            <a:xfrm rot="-5400000">
              <a:off x="2740813" y="2744513"/>
              <a:ext cx="587239" cy="2031653"/>
            </a:xfrm>
            <a:custGeom>
              <a:rect b="b" l="l" r="r" t="t"/>
              <a:pathLst>
                <a:path extrusionOk="0" h="7228497" w="2771140">
                  <a:moveTo>
                    <a:pt x="0" y="0"/>
                  </a:moveTo>
                  <a:lnTo>
                    <a:pt x="0" y="6325527"/>
                  </a:lnTo>
                  <a:lnTo>
                    <a:pt x="1384300" y="7228497"/>
                  </a:lnTo>
                  <a:lnTo>
                    <a:pt x="2771140" y="6325527"/>
                  </a:lnTo>
                  <a:lnTo>
                    <a:pt x="2771140" y="0"/>
                  </a:ln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931" name="Google Shape;931;p39"/>
            <p:cNvGrpSpPr/>
            <p:nvPr/>
          </p:nvGrpSpPr>
          <p:grpSpPr>
            <a:xfrm>
              <a:off x="3236008" y="0"/>
              <a:ext cx="980179" cy="980179"/>
              <a:chOff x="0" y="0"/>
              <a:chExt cx="495300" cy="495300"/>
            </a:xfrm>
          </p:grpSpPr>
          <p:sp>
            <p:nvSpPr>
              <p:cNvPr id="932" name="Google Shape;932;p39"/>
              <p:cNvSpPr/>
              <p:nvPr/>
            </p:nvSpPr>
            <p:spPr>
              <a:xfrm>
                <a:off x="0" y="0"/>
                <a:ext cx="495300" cy="495300"/>
              </a:xfrm>
              <a:custGeom>
                <a:rect b="b" l="l" r="r" t="t"/>
                <a:pathLst>
                  <a:path extrusionOk="0" h="495300" w="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3" name="Google Shape;933;p39"/>
              <p:cNvSpPr/>
              <p:nvPr/>
            </p:nvSpPr>
            <p:spPr>
              <a:xfrm>
                <a:off x="38100" y="38100"/>
                <a:ext cx="419100" cy="419100"/>
              </a:xfrm>
              <a:custGeom>
                <a:rect b="b" l="l" r="r" t="t"/>
                <a:pathLst>
                  <a:path extrusionOk="0" h="419100" w="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34" name="Google Shape;934;p39"/>
            <p:cNvSpPr txBox="1"/>
            <p:nvPr/>
          </p:nvSpPr>
          <p:spPr>
            <a:xfrm>
              <a:off x="456144" y="-820358"/>
              <a:ext cx="3426247" cy="4344175"/>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114300" marR="0" rtl="0" algn="just">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114300" marR="0" rtl="0" algn="just">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114300" marR="0" rtl="0" algn="just">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114300" marR="0" rtl="0" algn="just">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En groupe, réfléchissez et analysez les lacunes que vous constatez dans l'élaboration et la mise en œuvre des politiques du GESI. Énumérez les ajouts que vous pourriez avoir à apporter pour améliorer ces opérations.</a:t>
              </a:r>
              <a:endParaRPr b="0" i="0" sz="2000" u="none" cap="none" strike="noStrike">
                <a:solidFill>
                  <a:schemeClr val="dk1"/>
                </a:solidFill>
                <a:latin typeface="Arial"/>
                <a:ea typeface="Arial"/>
                <a:cs typeface="Arial"/>
                <a:sym typeface="Arial"/>
              </a:endParaRPr>
            </a:p>
          </p:txBody>
        </p:sp>
        <p:sp>
          <p:nvSpPr>
            <p:cNvPr id="935" name="Google Shape;935;p39"/>
            <p:cNvSpPr txBox="1"/>
            <p:nvPr/>
          </p:nvSpPr>
          <p:spPr>
            <a:xfrm>
              <a:off x="3357940" y="294933"/>
              <a:ext cx="736316" cy="28042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
          <p:nvSpPr>
            <p:cNvPr id="936" name="Google Shape;936;p39"/>
            <p:cNvSpPr/>
            <p:nvPr/>
          </p:nvSpPr>
          <p:spPr>
            <a:xfrm rot="-5400000">
              <a:off x="2714011" y="3555572"/>
              <a:ext cx="558800" cy="381104"/>
            </a:xfrm>
            <a:custGeom>
              <a:rect b="b" l="l" r="r" t="t"/>
              <a:pathLst>
                <a:path extrusionOk="0" h="1889930" w="2771140">
                  <a:moveTo>
                    <a:pt x="0" y="0"/>
                  </a:moveTo>
                  <a:lnTo>
                    <a:pt x="0" y="986960"/>
                  </a:lnTo>
                  <a:lnTo>
                    <a:pt x="1384300" y="1889930"/>
                  </a:lnTo>
                  <a:lnTo>
                    <a:pt x="2771140" y="986960"/>
                  </a:lnTo>
                  <a:lnTo>
                    <a:pt x="2771140" y="0"/>
                  </a:ln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7" name="Google Shape;937;p39"/>
            <p:cNvSpPr/>
            <p:nvPr/>
          </p:nvSpPr>
          <p:spPr>
            <a:xfrm rot="-5400000">
              <a:off x="2537056" y="3568671"/>
              <a:ext cx="558800" cy="381104"/>
            </a:xfrm>
            <a:custGeom>
              <a:rect b="b" l="l" r="r" t="t"/>
              <a:pathLst>
                <a:path extrusionOk="0" h="1889930" w="2771140">
                  <a:moveTo>
                    <a:pt x="0" y="0"/>
                  </a:moveTo>
                  <a:lnTo>
                    <a:pt x="0" y="986960"/>
                  </a:lnTo>
                  <a:lnTo>
                    <a:pt x="1384300" y="1889930"/>
                  </a:lnTo>
                  <a:lnTo>
                    <a:pt x="2771140" y="986960"/>
                  </a:lnTo>
                  <a:lnTo>
                    <a:pt x="2771140" y="0"/>
                  </a:lnTo>
                  <a:close/>
                </a:path>
              </a:pathLst>
            </a:custGeom>
            <a:solidFill>
              <a:srgbClr val="2594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38" name="Google Shape;938;p39"/>
          <p:cNvSpPr txBox="1"/>
          <p:nvPr/>
        </p:nvSpPr>
        <p:spPr>
          <a:xfrm>
            <a:off x="-831477" y="892246"/>
            <a:ext cx="5876223" cy="1107372"/>
          </a:xfrm>
          <a:prstGeom prst="rect">
            <a:avLst/>
          </a:prstGeom>
          <a:noFill/>
          <a:ln>
            <a:noFill/>
          </a:ln>
        </p:spPr>
        <p:txBody>
          <a:bodyPr anchorCtr="0" anchor="ctr" bIns="217150" lIns="217150" spcFirstLastPara="1" rIns="217150" wrap="square" tIns="217150">
            <a:noAutofit/>
          </a:bodyPr>
          <a:lstStyle/>
          <a:p>
            <a:pPr indent="0" lvl="0" marL="0" marR="0" rtl="0" algn="ctr">
              <a:lnSpc>
                <a:spcPct val="90000"/>
              </a:lnSpc>
              <a:spcBef>
                <a:spcPts val="0"/>
              </a:spcBef>
              <a:spcAft>
                <a:spcPts val="0"/>
              </a:spcAft>
              <a:buClr>
                <a:schemeClr val="dk1"/>
              </a:buClr>
              <a:buSzPts val="5700"/>
              <a:buFont typeface="Calibri"/>
              <a:buNone/>
            </a:pPr>
            <a:r>
              <a:rPr b="1" i="0" lang="en-US" sz="4000" u="none" cap="none" strike="noStrike">
                <a:solidFill>
                  <a:srgbClr val="126580"/>
                </a:solidFill>
                <a:latin typeface="Arial"/>
                <a:ea typeface="Arial"/>
                <a:cs typeface="Arial"/>
                <a:sym typeface="Arial"/>
              </a:rPr>
              <a:t>Exercice</a:t>
            </a:r>
            <a:endParaRPr b="1" i="0" sz="4000" u="none" cap="none" strike="noStrike">
              <a:solidFill>
                <a:srgbClr val="126580"/>
              </a:solidFill>
              <a:latin typeface="Arial"/>
              <a:ea typeface="Arial"/>
              <a:cs typeface="Arial"/>
              <a:sym typeface="Arial"/>
            </a:endParaRPr>
          </a:p>
        </p:txBody>
      </p:sp>
      <p:pic>
        <p:nvPicPr>
          <p:cNvPr id="939" name="Google Shape;939;p39"/>
          <p:cNvPicPr preferRelativeResize="0"/>
          <p:nvPr/>
        </p:nvPicPr>
        <p:blipFill rotWithShape="1">
          <a:blip r:embed="rId3">
            <a:alphaModFix/>
          </a:blip>
          <a:srcRect b="14258" l="0" r="0" t="0"/>
          <a:stretch/>
        </p:blipFill>
        <p:spPr>
          <a:xfrm>
            <a:off x="19408" y="0"/>
            <a:ext cx="1838889" cy="679531"/>
          </a:xfrm>
          <a:prstGeom prst="rect">
            <a:avLst/>
          </a:prstGeom>
          <a:noFill/>
          <a:ln>
            <a:noFill/>
          </a:ln>
        </p:spPr>
      </p:pic>
      <p:grpSp>
        <p:nvGrpSpPr>
          <p:cNvPr id="940" name="Google Shape;940;p39"/>
          <p:cNvGrpSpPr/>
          <p:nvPr/>
        </p:nvGrpSpPr>
        <p:grpSpPr>
          <a:xfrm>
            <a:off x="8536506" y="6275134"/>
            <a:ext cx="3311957" cy="582866"/>
            <a:chOff x="8596525" y="6049452"/>
            <a:chExt cx="3311957" cy="582866"/>
          </a:xfrm>
        </p:grpSpPr>
        <p:grpSp>
          <p:nvGrpSpPr>
            <p:cNvPr id="941" name="Google Shape;941;p39"/>
            <p:cNvGrpSpPr/>
            <p:nvPr/>
          </p:nvGrpSpPr>
          <p:grpSpPr>
            <a:xfrm>
              <a:off x="8596525" y="6049452"/>
              <a:ext cx="2275048" cy="582866"/>
              <a:chOff x="2995571" y="4446283"/>
              <a:chExt cx="3220513" cy="825093"/>
            </a:xfrm>
          </p:grpSpPr>
          <p:sp>
            <p:nvSpPr>
              <p:cNvPr id="942" name="Google Shape;942;p39"/>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943" name="Google Shape;943;p39"/>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944" name="Google Shape;944;p39"/>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945" name="Google Shape;945;p39"/>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1822"/>
                                        <p:tgtEl>
                                          <p:spTgt spid="9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9" name="Shape 949"/>
        <p:cNvGrpSpPr/>
        <p:nvPr/>
      </p:nvGrpSpPr>
      <p:grpSpPr>
        <a:xfrm>
          <a:off x="0" y="0"/>
          <a:ext cx="0" cy="0"/>
          <a:chOff x="0" y="0"/>
          <a:chExt cx="0" cy="0"/>
        </a:xfrm>
      </p:grpSpPr>
      <p:grpSp>
        <p:nvGrpSpPr>
          <p:cNvPr id="950" name="Google Shape;950;p60"/>
          <p:cNvGrpSpPr/>
          <p:nvPr/>
        </p:nvGrpSpPr>
        <p:grpSpPr>
          <a:xfrm>
            <a:off x="432079" y="156346"/>
            <a:ext cx="11759921" cy="6555953"/>
            <a:chOff x="6396832" y="-1110851"/>
            <a:chExt cx="5232459" cy="3488306"/>
          </a:xfrm>
        </p:grpSpPr>
        <p:pic>
          <p:nvPicPr>
            <p:cNvPr descr="Une image contenant dessin, habits, Dessin d’enfant, personne&#10;&#10;Description générée automatiquement" id="951" name="Google Shape;951;p60"/>
            <p:cNvPicPr preferRelativeResize="0"/>
            <p:nvPr/>
          </p:nvPicPr>
          <p:blipFill rotWithShape="1">
            <a:blip r:embed="rId3">
              <a:alphaModFix/>
            </a:blip>
            <a:srcRect b="0" l="0" r="0" t="0"/>
            <a:stretch/>
          </p:blipFill>
          <p:spPr>
            <a:xfrm>
              <a:off x="6396832" y="-1110851"/>
              <a:ext cx="5232459" cy="3488306"/>
            </a:xfrm>
            <a:prstGeom prst="rect">
              <a:avLst/>
            </a:prstGeom>
            <a:noFill/>
            <a:ln>
              <a:noFill/>
            </a:ln>
          </p:spPr>
        </p:pic>
        <p:sp>
          <p:nvSpPr>
            <p:cNvPr id="952" name="Google Shape;952;p60"/>
            <p:cNvSpPr/>
            <p:nvPr/>
          </p:nvSpPr>
          <p:spPr>
            <a:xfrm>
              <a:off x="6854858" y="2096150"/>
              <a:ext cx="3853768" cy="2087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953" name="Google Shape;953;p60"/>
          <p:cNvSpPr/>
          <p:nvPr/>
        </p:nvSpPr>
        <p:spPr>
          <a:xfrm>
            <a:off x="20" y="10"/>
            <a:ext cx="12191980" cy="6857990"/>
          </a:xfrm>
          <a:prstGeom prst="rect">
            <a:avLst/>
          </a:prstGeom>
          <a:solidFill>
            <a:srgbClr val="0F6C83">
              <a:alpha val="7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4" name="Google Shape;954;p60"/>
          <p:cNvSpPr/>
          <p:nvPr/>
        </p:nvSpPr>
        <p:spPr>
          <a:xfrm rot="-5400000">
            <a:off x="4091076" y="-1339781"/>
            <a:ext cx="1715478" cy="9897628"/>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55" name="Google Shape;955;p60"/>
          <p:cNvSpPr/>
          <p:nvPr/>
        </p:nvSpPr>
        <p:spPr>
          <a:xfrm>
            <a:off x="1847350" y="679531"/>
            <a:ext cx="9239749" cy="43447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56" name="Google Shape;956;p60"/>
          <p:cNvSpPr txBox="1"/>
          <p:nvPr/>
        </p:nvSpPr>
        <p:spPr>
          <a:xfrm>
            <a:off x="1912433" y="1179716"/>
            <a:ext cx="9174666" cy="1571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4800" u="none" cap="none" strike="noStrike">
                <a:solidFill>
                  <a:srgbClr val="126580"/>
                </a:solidFill>
                <a:latin typeface="Arial"/>
                <a:ea typeface="Arial"/>
                <a:cs typeface="Arial"/>
                <a:sym typeface="Arial"/>
              </a:rPr>
              <a:t>Session quatre -  Défis dans la mise en œuvre du genre dans les financements climatiques existants</a:t>
            </a:r>
            <a:endParaRPr b="0" i="0" sz="1400" u="none" cap="none" strike="noStrike">
              <a:solidFill>
                <a:srgbClr val="000000"/>
              </a:solidFill>
              <a:latin typeface="Arial"/>
              <a:ea typeface="Arial"/>
              <a:cs typeface="Arial"/>
              <a:sym typeface="Arial"/>
            </a:endParaRPr>
          </a:p>
        </p:txBody>
      </p:sp>
      <p:cxnSp>
        <p:nvCxnSpPr>
          <p:cNvPr id="957" name="Google Shape;957;p60"/>
          <p:cNvCxnSpPr/>
          <p:nvPr/>
        </p:nvCxnSpPr>
        <p:spPr>
          <a:xfrm>
            <a:off x="2239912" y="4219812"/>
            <a:ext cx="1641300" cy="0"/>
          </a:xfrm>
          <a:prstGeom prst="straightConnector1">
            <a:avLst/>
          </a:prstGeom>
          <a:noFill/>
          <a:ln cap="flat" cmpd="sng" w="57150">
            <a:solidFill>
              <a:srgbClr val="A3E061"/>
            </a:solidFill>
            <a:prstDash val="solid"/>
            <a:miter lim="800000"/>
            <a:headEnd len="sm" w="sm" type="none"/>
            <a:tailEnd len="sm" w="sm" type="none"/>
          </a:ln>
        </p:spPr>
      </p:cxnSp>
      <p:pic>
        <p:nvPicPr>
          <p:cNvPr id="958" name="Google Shape;958;p60"/>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grpSp>
        <p:nvGrpSpPr>
          <p:cNvPr id="963" name="Google Shape;963;p61"/>
          <p:cNvGrpSpPr/>
          <p:nvPr/>
        </p:nvGrpSpPr>
        <p:grpSpPr>
          <a:xfrm>
            <a:off x="2669661" y="71179"/>
            <a:ext cx="3789539" cy="3018139"/>
            <a:chOff x="5188888" y="268065"/>
            <a:chExt cx="3726026" cy="3043035"/>
          </a:xfrm>
        </p:grpSpPr>
        <p:grpSp>
          <p:nvGrpSpPr>
            <p:cNvPr id="964" name="Google Shape;964;p61"/>
            <p:cNvGrpSpPr/>
            <p:nvPr/>
          </p:nvGrpSpPr>
          <p:grpSpPr>
            <a:xfrm>
              <a:off x="5188888" y="268065"/>
              <a:ext cx="3726026" cy="3043035"/>
              <a:chOff x="5188888" y="268065"/>
              <a:chExt cx="3726026" cy="3043035"/>
            </a:xfrm>
          </p:grpSpPr>
          <p:cxnSp>
            <p:nvCxnSpPr>
              <p:cNvPr id="965" name="Google Shape;965;p61"/>
              <p:cNvCxnSpPr/>
              <p:nvPr/>
            </p:nvCxnSpPr>
            <p:spPr>
              <a:xfrm flipH="1" rot="-7662951">
                <a:off x="7929544" y="2714059"/>
                <a:ext cx="1131742" cy="185397"/>
              </a:xfrm>
              <a:prstGeom prst="straightConnector1">
                <a:avLst/>
              </a:prstGeom>
              <a:noFill/>
              <a:ln cap="rnd" cmpd="sng" w="66675">
                <a:solidFill>
                  <a:srgbClr val="021E45"/>
                </a:solidFill>
                <a:prstDash val="solid"/>
                <a:round/>
                <a:headEnd len="sm" w="sm" type="none"/>
                <a:tailEnd len="sm" w="sm" type="none"/>
              </a:ln>
            </p:spPr>
          </p:cxnSp>
          <p:sp>
            <p:nvSpPr>
              <p:cNvPr id="966" name="Google Shape;966;p61"/>
              <p:cNvSpPr/>
              <p:nvPr/>
            </p:nvSpPr>
            <p:spPr>
              <a:xfrm>
                <a:off x="5188888" y="268065"/>
                <a:ext cx="2992670" cy="300608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3989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grpSp>
        <p:sp>
          <p:nvSpPr>
            <p:cNvPr id="967" name="Google Shape;967;p61"/>
            <p:cNvSpPr txBox="1"/>
            <p:nvPr/>
          </p:nvSpPr>
          <p:spPr>
            <a:xfrm>
              <a:off x="6054756" y="358986"/>
              <a:ext cx="1061482" cy="660778"/>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grpSp>
      <p:grpSp>
        <p:nvGrpSpPr>
          <p:cNvPr id="968" name="Google Shape;968;p61"/>
          <p:cNvGrpSpPr/>
          <p:nvPr/>
        </p:nvGrpSpPr>
        <p:grpSpPr>
          <a:xfrm>
            <a:off x="7588503" y="2775392"/>
            <a:ext cx="4035945" cy="2776641"/>
            <a:chOff x="9130683" y="268065"/>
            <a:chExt cx="3968429" cy="3006084"/>
          </a:xfrm>
        </p:grpSpPr>
        <p:grpSp>
          <p:nvGrpSpPr>
            <p:cNvPr id="969" name="Google Shape;969;p61"/>
            <p:cNvGrpSpPr/>
            <p:nvPr/>
          </p:nvGrpSpPr>
          <p:grpSpPr>
            <a:xfrm>
              <a:off x="9130683" y="268065"/>
              <a:ext cx="3968429" cy="3006084"/>
              <a:chOff x="9130683" y="268065"/>
              <a:chExt cx="3968429" cy="3006084"/>
            </a:xfrm>
          </p:grpSpPr>
          <p:cxnSp>
            <p:nvCxnSpPr>
              <p:cNvPr id="970" name="Google Shape;970;p61"/>
              <p:cNvCxnSpPr/>
              <p:nvPr/>
            </p:nvCxnSpPr>
            <p:spPr>
              <a:xfrm>
                <a:off x="9130683" y="1286030"/>
                <a:ext cx="1257422" cy="1095703"/>
              </a:xfrm>
              <a:prstGeom prst="straightConnector1">
                <a:avLst/>
              </a:prstGeom>
              <a:noFill/>
              <a:ln cap="rnd" cmpd="sng" w="66675">
                <a:solidFill>
                  <a:srgbClr val="021E45"/>
                </a:solidFill>
                <a:prstDash val="solid"/>
                <a:round/>
                <a:headEnd len="sm" w="sm" type="none"/>
                <a:tailEnd len="sm" w="sm" type="none"/>
              </a:ln>
            </p:spPr>
          </p:cxnSp>
          <p:sp>
            <p:nvSpPr>
              <p:cNvPr id="971" name="Google Shape;971;p61"/>
              <p:cNvSpPr/>
              <p:nvPr/>
            </p:nvSpPr>
            <p:spPr>
              <a:xfrm>
                <a:off x="10106442" y="268065"/>
                <a:ext cx="2992670" cy="300608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8E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grpSp>
        <p:sp>
          <p:nvSpPr>
            <p:cNvPr id="972" name="Google Shape;972;p61"/>
            <p:cNvSpPr txBox="1"/>
            <p:nvPr/>
          </p:nvSpPr>
          <p:spPr>
            <a:xfrm>
              <a:off x="11141272" y="349248"/>
              <a:ext cx="1061482" cy="709528"/>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grpSp>
      <p:sp>
        <p:nvSpPr>
          <p:cNvPr id="973" name="Google Shape;973;p61"/>
          <p:cNvSpPr txBox="1"/>
          <p:nvPr/>
        </p:nvSpPr>
        <p:spPr>
          <a:xfrm>
            <a:off x="8997043" y="3613668"/>
            <a:ext cx="2627405" cy="1471773"/>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Démontrer une compréhension des défis à relever, propres à chacun des fonds sélectionnés. </a:t>
            </a:r>
            <a:endParaRPr b="0" i="0" sz="1400" u="none" cap="none" strike="noStrike">
              <a:solidFill>
                <a:srgbClr val="000000"/>
              </a:solidFill>
              <a:latin typeface="Arial"/>
              <a:ea typeface="Arial"/>
              <a:cs typeface="Arial"/>
              <a:sym typeface="Arial"/>
            </a:endParaRPr>
          </a:p>
        </p:txBody>
      </p:sp>
      <p:sp>
        <p:nvSpPr>
          <p:cNvPr id="974" name="Google Shape;974;p61"/>
          <p:cNvSpPr txBox="1"/>
          <p:nvPr/>
        </p:nvSpPr>
        <p:spPr>
          <a:xfrm>
            <a:off x="2965943" y="1013601"/>
            <a:ext cx="2579649" cy="136542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Décrire les différents défis qui ont bloqué la progression de la mise en œuvre de l'initiative GESI par les fonds climatiques</a:t>
            </a:r>
            <a:endParaRPr b="0" i="0" sz="1400" u="none" cap="none" strike="noStrike">
              <a:solidFill>
                <a:srgbClr val="000000"/>
              </a:solidFill>
              <a:latin typeface="Arial"/>
              <a:ea typeface="Arial"/>
              <a:cs typeface="Arial"/>
              <a:sym typeface="Arial"/>
            </a:endParaRPr>
          </a:p>
        </p:txBody>
      </p:sp>
      <p:sp>
        <p:nvSpPr>
          <p:cNvPr id="975" name="Google Shape;975;p61"/>
          <p:cNvSpPr/>
          <p:nvPr/>
        </p:nvSpPr>
        <p:spPr>
          <a:xfrm rot="-2222079">
            <a:off x="5735650" y="1831950"/>
            <a:ext cx="2567180" cy="2450038"/>
          </a:xfrm>
          <a:custGeom>
            <a:rect b="b" l="l" r="r" t="t"/>
            <a:pathLst>
              <a:path extrusionOk="0" h="2950416" w="3109793">
                <a:moveTo>
                  <a:pt x="0" y="0"/>
                </a:moveTo>
                <a:lnTo>
                  <a:pt x="3109793" y="0"/>
                </a:lnTo>
                <a:lnTo>
                  <a:pt x="3109793" y="2950416"/>
                </a:lnTo>
                <a:lnTo>
                  <a:pt x="0" y="29504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6" name="Google Shape;976;p61"/>
          <p:cNvSpPr txBox="1"/>
          <p:nvPr>
            <p:ph type="title"/>
          </p:nvPr>
        </p:nvSpPr>
        <p:spPr>
          <a:xfrm>
            <a:off x="204573" y="3151568"/>
            <a:ext cx="4474278" cy="83803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solidFill>
                  <a:srgbClr val="0F6C83"/>
                </a:solidFill>
                <a:latin typeface="Arial"/>
                <a:ea typeface="Arial"/>
                <a:cs typeface="Arial"/>
                <a:sym typeface="Arial"/>
              </a:rPr>
              <a:t>Objectifs </a:t>
            </a:r>
            <a:endParaRPr b="1">
              <a:solidFill>
                <a:srgbClr val="0F6C83"/>
              </a:solidFill>
              <a:latin typeface="Arial"/>
              <a:ea typeface="Arial"/>
              <a:cs typeface="Arial"/>
              <a:sym typeface="Arial"/>
            </a:endParaRPr>
          </a:p>
        </p:txBody>
      </p:sp>
      <p:pic>
        <p:nvPicPr>
          <p:cNvPr id="977" name="Google Shape;977;p61"/>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grpSp>
        <p:nvGrpSpPr>
          <p:cNvPr id="978" name="Google Shape;978;p61"/>
          <p:cNvGrpSpPr/>
          <p:nvPr/>
        </p:nvGrpSpPr>
        <p:grpSpPr>
          <a:xfrm>
            <a:off x="8536506" y="6275134"/>
            <a:ext cx="3311957" cy="582866"/>
            <a:chOff x="8596525" y="6049452"/>
            <a:chExt cx="3311957" cy="582866"/>
          </a:xfrm>
        </p:grpSpPr>
        <p:grpSp>
          <p:nvGrpSpPr>
            <p:cNvPr id="979" name="Google Shape;979;p61"/>
            <p:cNvGrpSpPr/>
            <p:nvPr/>
          </p:nvGrpSpPr>
          <p:grpSpPr>
            <a:xfrm>
              <a:off x="8596525" y="6049452"/>
              <a:ext cx="2275048" cy="582866"/>
              <a:chOff x="2995571" y="4446283"/>
              <a:chExt cx="3220513" cy="825093"/>
            </a:xfrm>
          </p:grpSpPr>
          <p:sp>
            <p:nvSpPr>
              <p:cNvPr id="980" name="Google Shape;980;p61"/>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981" name="Google Shape;981;p61"/>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982" name="Google Shape;982;p61"/>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983" name="Google Shape;983;p61"/>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500"/>
                                        <p:tgtEl>
                                          <p:spTgt spid="9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42"/>
          <p:cNvSpPr txBox="1"/>
          <p:nvPr/>
        </p:nvSpPr>
        <p:spPr>
          <a:xfrm>
            <a:off x="1844505" y="310239"/>
            <a:ext cx="10688700" cy="52579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Calibri"/>
              <a:buNone/>
            </a:pPr>
            <a:r>
              <a:rPr b="1" i="0" lang="en-US" sz="4000" u="none" cap="none" strike="noStrike">
                <a:solidFill>
                  <a:srgbClr val="126580"/>
                </a:solidFill>
                <a:latin typeface="Arial"/>
                <a:ea typeface="Arial"/>
                <a:cs typeface="Arial"/>
                <a:sym typeface="Arial"/>
              </a:rPr>
              <a:t>Défis liés aux données - Développement </a:t>
            </a:r>
            <a:endParaRPr/>
          </a:p>
          <a:p>
            <a:pPr indent="0" lvl="0" marL="0" marR="0" rtl="0" algn="l">
              <a:lnSpc>
                <a:spcPct val="90000"/>
              </a:lnSpc>
              <a:spcBef>
                <a:spcPts val="0"/>
              </a:spcBef>
              <a:spcAft>
                <a:spcPts val="0"/>
              </a:spcAft>
              <a:buClr>
                <a:srgbClr val="000000"/>
              </a:buClr>
              <a:buSzPts val="1800"/>
              <a:buFont typeface="Calibri"/>
              <a:buNone/>
            </a:pPr>
            <a:r>
              <a:rPr b="1" i="0" lang="en-US" sz="4000" u="none" cap="none" strike="noStrike">
                <a:solidFill>
                  <a:srgbClr val="126580"/>
                </a:solidFill>
                <a:latin typeface="Arial"/>
                <a:ea typeface="Arial"/>
                <a:cs typeface="Arial"/>
                <a:sym typeface="Arial"/>
              </a:rPr>
              <a:t>et mise en œuvre du projet GESI</a:t>
            </a:r>
            <a:endParaRPr b="1" i="0" sz="4000" u="none" cap="none" strike="noStrike">
              <a:solidFill>
                <a:srgbClr val="126580"/>
              </a:solidFill>
              <a:latin typeface="Arial"/>
              <a:ea typeface="Arial"/>
              <a:cs typeface="Arial"/>
              <a:sym typeface="Arial"/>
            </a:endParaRPr>
          </a:p>
        </p:txBody>
      </p:sp>
      <p:sp>
        <p:nvSpPr>
          <p:cNvPr id="989" name="Google Shape;989;p42"/>
          <p:cNvSpPr/>
          <p:nvPr/>
        </p:nvSpPr>
        <p:spPr>
          <a:xfrm>
            <a:off x="2840569" y="1449569"/>
            <a:ext cx="2055189" cy="1850296"/>
          </a:xfrm>
          <a:prstGeom prst="ellipse">
            <a:avLst/>
          </a:prstGeom>
          <a:solidFill>
            <a:schemeClr val="lt1"/>
          </a:solidFill>
          <a:ln cap="flat" cmpd="sng" w="19050">
            <a:solidFill>
              <a:srgbClr val="2594A6"/>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US" sz="1600" u="none" cap="none" strike="noStrike">
                <a:solidFill>
                  <a:srgbClr val="000000"/>
                </a:solidFill>
                <a:latin typeface="Arial"/>
                <a:ea typeface="Arial"/>
                <a:cs typeface="Arial"/>
                <a:sym typeface="Arial"/>
              </a:rPr>
              <a:t>Manque de données précises et fiables </a:t>
            </a:r>
            <a:endParaRPr b="0" i="0" sz="1600" u="none" cap="none" strike="noStrike">
              <a:solidFill>
                <a:srgbClr val="000000"/>
              </a:solidFill>
              <a:latin typeface="Arial"/>
              <a:ea typeface="Arial"/>
              <a:cs typeface="Arial"/>
              <a:sym typeface="Arial"/>
            </a:endParaRPr>
          </a:p>
        </p:txBody>
      </p:sp>
      <p:sp>
        <p:nvSpPr>
          <p:cNvPr id="990" name="Google Shape;990;p42"/>
          <p:cNvSpPr/>
          <p:nvPr/>
        </p:nvSpPr>
        <p:spPr>
          <a:xfrm>
            <a:off x="4867270" y="1298161"/>
            <a:ext cx="2055190" cy="1893804"/>
          </a:xfrm>
          <a:prstGeom prst="ellipse">
            <a:avLst/>
          </a:prstGeom>
          <a:solidFill>
            <a:schemeClr val="lt1"/>
          </a:solidFill>
          <a:ln cap="flat" cmpd="sng" w="19050">
            <a:solidFill>
              <a:srgbClr val="A3E06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US" sz="1600" u="none" cap="none" strike="noStrike">
                <a:solidFill>
                  <a:srgbClr val="000000"/>
                </a:solidFill>
                <a:latin typeface="Arial"/>
                <a:ea typeface="Arial"/>
                <a:cs typeface="Arial"/>
                <a:sym typeface="Arial"/>
              </a:rPr>
              <a:t>Fonds limités pour collecter de données primaires</a:t>
            </a:r>
            <a:endParaRPr b="0" i="0" sz="1600" u="none" cap="none" strike="noStrike">
              <a:solidFill>
                <a:srgbClr val="000000"/>
              </a:solidFill>
              <a:latin typeface="Arial"/>
              <a:ea typeface="Arial"/>
              <a:cs typeface="Arial"/>
              <a:sym typeface="Arial"/>
            </a:endParaRPr>
          </a:p>
        </p:txBody>
      </p:sp>
      <p:sp>
        <p:nvSpPr>
          <p:cNvPr id="991" name="Google Shape;991;p42"/>
          <p:cNvSpPr/>
          <p:nvPr/>
        </p:nvSpPr>
        <p:spPr>
          <a:xfrm>
            <a:off x="6551038" y="1444755"/>
            <a:ext cx="2055189" cy="1850296"/>
          </a:xfrm>
          <a:prstGeom prst="ellipse">
            <a:avLst/>
          </a:prstGeom>
          <a:solidFill>
            <a:schemeClr val="lt1"/>
          </a:solidFill>
          <a:ln cap="flat" cmpd="sng" w="19050">
            <a:solidFill>
              <a:srgbClr val="2594A6"/>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US" sz="1600" u="none" cap="none" strike="noStrike">
                <a:solidFill>
                  <a:srgbClr val="000000"/>
                </a:solidFill>
                <a:latin typeface="Arial"/>
                <a:ea typeface="Arial"/>
                <a:cs typeface="Arial"/>
                <a:sym typeface="Arial"/>
              </a:rPr>
              <a:t>Il est très difficile d’établir des liens avec les femmes et les filles dans les communautés autochtones</a:t>
            </a:r>
            <a:endParaRPr b="0" i="0" sz="1600" u="none" cap="none" strike="noStrike">
              <a:solidFill>
                <a:srgbClr val="000000"/>
              </a:solidFill>
              <a:latin typeface="Arial"/>
              <a:ea typeface="Arial"/>
              <a:cs typeface="Arial"/>
              <a:sym typeface="Arial"/>
            </a:endParaRPr>
          </a:p>
        </p:txBody>
      </p:sp>
      <p:sp>
        <p:nvSpPr>
          <p:cNvPr id="992" name="Google Shape;992;p42"/>
          <p:cNvSpPr/>
          <p:nvPr/>
        </p:nvSpPr>
        <p:spPr>
          <a:xfrm>
            <a:off x="8234804" y="2041072"/>
            <a:ext cx="2576750" cy="2313596"/>
          </a:xfrm>
          <a:prstGeom prst="ellipse">
            <a:avLst/>
          </a:prstGeom>
          <a:solidFill>
            <a:schemeClr val="lt1"/>
          </a:solidFill>
          <a:ln cap="flat" cmpd="sng" w="19050">
            <a:solidFill>
              <a:srgbClr val="FFC000"/>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US" sz="1400" u="none" cap="none" strike="noStrike">
                <a:solidFill>
                  <a:srgbClr val="000000"/>
                </a:solidFill>
                <a:latin typeface="Arial"/>
                <a:ea typeface="Arial"/>
                <a:cs typeface="Arial"/>
                <a:sym typeface="Arial"/>
              </a:rPr>
              <a:t>Faiblesses généralisées dans le suivi et la communication des résultats quantitatifs et qualitatifs en matière de genre, avec de nombreuses données manquantes</a:t>
            </a:r>
            <a:endParaRPr b="0" i="0" sz="1400" u="none" cap="none" strike="noStrike">
              <a:solidFill>
                <a:srgbClr val="000000"/>
              </a:solidFill>
              <a:latin typeface="Arial"/>
              <a:ea typeface="Arial"/>
              <a:cs typeface="Arial"/>
              <a:sym typeface="Arial"/>
            </a:endParaRPr>
          </a:p>
        </p:txBody>
      </p:sp>
      <p:sp>
        <p:nvSpPr>
          <p:cNvPr id="993" name="Google Shape;993;p42"/>
          <p:cNvSpPr/>
          <p:nvPr/>
        </p:nvSpPr>
        <p:spPr>
          <a:xfrm>
            <a:off x="7971496" y="4354715"/>
            <a:ext cx="2055191" cy="1850296"/>
          </a:xfrm>
          <a:prstGeom prst="ellipse">
            <a:avLst/>
          </a:prstGeom>
          <a:solidFill>
            <a:schemeClr val="lt1"/>
          </a:solidFill>
          <a:ln cap="flat" cmpd="sng" w="19050">
            <a:solidFill>
              <a:srgbClr val="A3E06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US" sz="1600" u="none" cap="none" strike="noStrike">
                <a:solidFill>
                  <a:srgbClr val="000000"/>
                </a:solidFill>
                <a:latin typeface="Arial"/>
                <a:ea typeface="Arial"/>
                <a:cs typeface="Arial"/>
                <a:sym typeface="Arial"/>
              </a:rPr>
              <a:t>Suivi incohérent des données ventilées par sexe</a:t>
            </a:r>
            <a:endParaRPr b="0" i="0" sz="1600" u="none" cap="none" strike="noStrike">
              <a:solidFill>
                <a:srgbClr val="000000"/>
              </a:solidFill>
              <a:latin typeface="Arial"/>
              <a:ea typeface="Arial"/>
              <a:cs typeface="Arial"/>
              <a:sym typeface="Arial"/>
            </a:endParaRPr>
          </a:p>
        </p:txBody>
      </p:sp>
      <p:sp>
        <p:nvSpPr>
          <p:cNvPr id="994" name="Google Shape;994;p42"/>
          <p:cNvSpPr/>
          <p:nvPr/>
        </p:nvSpPr>
        <p:spPr>
          <a:xfrm>
            <a:off x="6098748" y="4866949"/>
            <a:ext cx="2055191" cy="1850296"/>
          </a:xfrm>
          <a:prstGeom prst="ellipse">
            <a:avLst/>
          </a:prstGeom>
          <a:solidFill>
            <a:schemeClr val="lt1"/>
          </a:solidFill>
          <a:ln cap="flat" cmpd="sng" w="19050">
            <a:solidFill>
              <a:srgbClr val="2594A6"/>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US" sz="1600" u="none" cap="none" strike="noStrike">
                <a:solidFill>
                  <a:srgbClr val="000000"/>
                </a:solidFill>
                <a:latin typeface="Arial"/>
                <a:ea typeface="Arial"/>
                <a:cs typeface="Arial"/>
                <a:sym typeface="Arial"/>
              </a:rPr>
              <a:t>seulement 55 % des projets du FEM font état de la dimension de genre</a:t>
            </a:r>
            <a:endParaRPr b="0" i="0" sz="1600" u="none" cap="none" strike="noStrike">
              <a:solidFill>
                <a:srgbClr val="000000"/>
              </a:solidFill>
              <a:latin typeface="Arial"/>
              <a:ea typeface="Arial"/>
              <a:cs typeface="Arial"/>
              <a:sym typeface="Arial"/>
            </a:endParaRPr>
          </a:p>
        </p:txBody>
      </p:sp>
      <p:sp>
        <p:nvSpPr>
          <p:cNvPr id="995" name="Google Shape;995;p42"/>
          <p:cNvSpPr/>
          <p:nvPr/>
        </p:nvSpPr>
        <p:spPr>
          <a:xfrm>
            <a:off x="1543052" y="2473711"/>
            <a:ext cx="1952028" cy="1893804"/>
          </a:xfrm>
          <a:prstGeom prst="ellipse">
            <a:avLst/>
          </a:prstGeom>
          <a:solidFill>
            <a:schemeClr val="lt1"/>
          </a:solidFill>
          <a:ln cap="flat" cmpd="sng" w="19050">
            <a:solidFill>
              <a:srgbClr val="A3E06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US" sz="1600" u="none" cap="none" strike="noStrike">
                <a:solidFill>
                  <a:srgbClr val="000000"/>
                </a:solidFill>
                <a:latin typeface="Arial"/>
                <a:ea typeface="Arial"/>
                <a:cs typeface="Arial"/>
                <a:sym typeface="Arial"/>
              </a:rPr>
              <a:t>fournir des détails limités et une analyse faible</a:t>
            </a:r>
            <a:endParaRPr b="0" i="0" sz="1600" u="none" cap="none" strike="noStrike">
              <a:solidFill>
                <a:srgbClr val="000000"/>
              </a:solidFill>
              <a:latin typeface="Arial"/>
              <a:ea typeface="Arial"/>
              <a:cs typeface="Arial"/>
              <a:sym typeface="Arial"/>
            </a:endParaRPr>
          </a:p>
        </p:txBody>
      </p:sp>
      <p:sp>
        <p:nvSpPr>
          <p:cNvPr id="996" name="Google Shape;996;p42"/>
          <p:cNvSpPr/>
          <p:nvPr/>
        </p:nvSpPr>
        <p:spPr>
          <a:xfrm>
            <a:off x="2178112" y="4261071"/>
            <a:ext cx="2055190" cy="1850296"/>
          </a:xfrm>
          <a:prstGeom prst="ellipse">
            <a:avLst/>
          </a:prstGeom>
          <a:solidFill>
            <a:schemeClr val="lt1"/>
          </a:solidFill>
          <a:ln cap="flat" cmpd="sng" w="19050">
            <a:solidFill>
              <a:srgbClr val="2594A6"/>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US" sz="1600" u="none" cap="none" strike="noStrike">
                <a:solidFill>
                  <a:srgbClr val="000000"/>
                </a:solidFill>
                <a:latin typeface="Arial"/>
                <a:ea typeface="Arial"/>
                <a:cs typeface="Arial"/>
                <a:sym typeface="Arial"/>
              </a:rPr>
              <a:t>la prise en compte des résultats genrés est insuffisante</a:t>
            </a:r>
            <a:endParaRPr b="0" i="0" sz="1600" u="none" cap="none" strike="noStrike">
              <a:solidFill>
                <a:srgbClr val="000000"/>
              </a:solidFill>
              <a:latin typeface="Arial"/>
              <a:ea typeface="Arial"/>
              <a:cs typeface="Arial"/>
              <a:sym typeface="Arial"/>
            </a:endParaRPr>
          </a:p>
        </p:txBody>
      </p:sp>
      <p:sp>
        <p:nvSpPr>
          <p:cNvPr id="997" name="Google Shape;997;p42"/>
          <p:cNvSpPr/>
          <p:nvPr/>
        </p:nvSpPr>
        <p:spPr>
          <a:xfrm>
            <a:off x="3753469" y="4572001"/>
            <a:ext cx="2450555" cy="2286000"/>
          </a:xfrm>
          <a:prstGeom prst="ellipse">
            <a:avLst/>
          </a:prstGeom>
          <a:solidFill>
            <a:schemeClr val="lt1"/>
          </a:solidFill>
          <a:ln cap="flat" cmpd="sng" w="19050">
            <a:solidFill>
              <a:srgbClr val="A3E06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US" sz="1400" u="none" cap="none" strike="noStrike">
                <a:solidFill>
                  <a:srgbClr val="000000"/>
                </a:solidFill>
                <a:latin typeface="Arial"/>
                <a:ea typeface="Arial"/>
                <a:cs typeface="Arial"/>
                <a:sym typeface="Arial"/>
              </a:rPr>
              <a:t>manquement des partenaires de mise en œuvre à rendre compte de la mise en œuvre des plans d'action pour l'égalité des genres</a:t>
            </a:r>
            <a:endParaRPr b="0" i="0" sz="1400" u="none" cap="none" strike="noStrike">
              <a:solidFill>
                <a:srgbClr val="000000"/>
              </a:solidFill>
              <a:latin typeface="Arial"/>
              <a:ea typeface="Arial"/>
              <a:cs typeface="Arial"/>
              <a:sym typeface="Arial"/>
            </a:endParaRPr>
          </a:p>
        </p:txBody>
      </p:sp>
      <p:pic>
        <p:nvPicPr>
          <p:cNvPr id="998" name="Google Shape;998;p42"/>
          <p:cNvPicPr preferRelativeResize="0"/>
          <p:nvPr/>
        </p:nvPicPr>
        <p:blipFill rotWithShape="1">
          <a:blip r:embed="rId3">
            <a:alphaModFix/>
          </a:blip>
          <a:srcRect b="14258" l="0" r="0" t="0"/>
          <a:stretch/>
        </p:blipFill>
        <p:spPr>
          <a:xfrm>
            <a:off x="19408" y="0"/>
            <a:ext cx="1838889" cy="679531"/>
          </a:xfrm>
          <a:prstGeom prst="rect">
            <a:avLst/>
          </a:prstGeom>
          <a:noFill/>
          <a:ln>
            <a:noFill/>
          </a:ln>
        </p:spPr>
      </p:pic>
      <p:grpSp>
        <p:nvGrpSpPr>
          <p:cNvPr id="999" name="Google Shape;999;p42"/>
          <p:cNvGrpSpPr/>
          <p:nvPr/>
        </p:nvGrpSpPr>
        <p:grpSpPr>
          <a:xfrm>
            <a:off x="8536506" y="6275134"/>
            <a:ext cx="3311957" cy="582866"/>
            <a:chOff x="8596525" y="6049452"/>
            <a:chExt cx="3311957" cy="582866"/>
          </a:xfrm>
        </p:grpSpPr>
        <p:grpSp>
          <p:nvGrpSpPr>
            <p:cNvPr id="1000" name="Google Shape;1000;p42"/>
            <p:cNvGrpSpPr/>
            <p:nvPr/>
          </p:nvGrpSpPr>
          <p:grpSpPr>
            <a:xfrm>
              <a:off x="8596525" y="6049452"/>
              <a:ext cx="2275048" cy="582866"/>
              <a:chOff x="2995571" y="4446283"/>
              <a:chExt cx="3220513" cy="825093"/>
            </a:xfrm>
          </p:grpSpPr>
          <p:sp>
            <p:nvSpPr>
              <p:cNvPr id="1001" name="Google Shape;1001;p42"/>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002" name="Google Shape;1002;p42"/>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003" name="Google Shape;1003;p42"/>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004" name="Google Shape;1004;p42"/>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500"/>
                                        <p:tgtEl>
                                          <p:spTgt spid="9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500"/>
                                        <p:tgtEl>
                                          <p:spTgt spid="9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500"/>
                                        <p:tgtEl>
                                          <p:spTgt spid="9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500"/>
                                        <p:tgtEl>
                                          <p:spTgt spid="9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500"/>
                                        <p:tgtEl>
                                          <p:spTgt spid="9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5"/>
          <p:cNvGrpSpPr/>
          <p:nvPr/>
        </p:nvGrpSpPr>
        <p:grpSpPr>
          <a:xfrm>
            <a:off x="1905657" y="96382"/>
            <a:ext cx="3511256" cy="3074525"/>
            <a:chOff x="5188888" y="268065"/>
            <a:chExt cx="3452406" cy="3099887"/>
          </a:xfrm>
        </p:grpSpPr>
        <p:grpSp>
          <p:nvGrpSpPr>
            <p:cNvPr id="172" name="Google Shape;172;p5"/>
            <p:cNvGrpSpPr/>
            <p:nvPr/>
          </p:nvGrpSpPr>
          <p:grpSpPr>
            <a:xfrm>
              <a:off x="5188888" y="268065"/>
              <a:ext cx="3452406" cy="3099887"/>
              <a:chOff x="5188888" y="268065"/>
              <a:chExt cx="3452406" cy="3099887"/>
            </a:xfrm>
          </p:grpSpPr>
          <p:cxnSp>
            <p:nvCxnSpPr>
              <p:cNvPr id="173" name="Google Shape;173;p5"/>
              <p:cNvCxnSpPr/>
              <p:nvPr/>
            </p:nvCxnSpPr>
            <p:spPr>
              <a:xfrm flipH="1" rot="-7662951">
                <a:off x="7763013" y="2915250"/>
                <a:ext cx="1072491" cy="35369"/>
              </a:xfrm>
              <a:prstGeom prst="straightConnector1">
                <a:avLst/>
              </a:prstGeom>
              <a:noFill/>
              <a:ln cap="rnd" cmpd="sng" w="66675">
                <a:solidFill>
                  <a:schemeClr val="accent1"/>
                </a:solidFill>
                <a:prstDash val="solid"/>
                <a:round/>
                <a:headEnd len="sm" w="sm" type="none"/>
                <a:tailEnd len="sm" w="sm" type="none"/>
              </a:ln>
            </p:spPr>
          </p:cxnSp>
          <p:sp>
            <p:nvSpPr>
              <p:cNvPr id="174" name="Google Shape;174;p5"/>
              <p:cNvSpPr/>
              <p:nvPr/>
            </p:nvSpPr>
            <p:spPr>
              <a:xfrm>
                <a:off x="5188888" y="268065"/>
                <a:ext cx="2992670" cy="300608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3989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grpSp>
        <p:sp>
          <p:nvSpPr>
            <p:cNvPr id="175" name="Google Shape;175;p5"/>
            <p:cNvSpPr txBox="1"/>
            <p:nvPr/>
          </p:nvSpPr>
          <p:spPr>
            <a:xfrm>
              <a:off x="6102922" y="293131"/>
              <a:ext cx="1061482" cy="868883"/>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grpSp>
      <p:grpSp>
        <p:nvGrpSpPr>
          <p:cNvPr id="176" name="Google Shape;176;p5"/>
          <p:cNvGrpSpPr/>
          <p:nvPr/>
        </p:nvGrpSpPr>
        <p:grpSpPr>
          <a:xfrm>
            <a:off x="7387892" y="139355"/>
            <a:ext cx="3500845" cy="3141342"/>
            <a:chOff x="9656832" y="268065"/>
            <a:chExt cx="3442280" cy="3400921"/>
          </a:xfrm>
        </p:grpSpPr>
        <p:grpSp>
          <p:nvGrpSpPr>
            <p:cNvPr id="177" name="Google Shape;177;p5"/>
            <p:cNvGrpSpPr/>
            <p:nvPr/>
          </p:nvGrpSpPr>
          <p:grpSpPr>
            <a:xfrm>
              <a:off x="9656832" y="268065"/>
              <a:ext cx="3442280" cy="3400921"/>
              <a:chOff x="9656832" y="268065"/>
              <a:chExt cx="3442280" cy="3400921"/>
            </a:xfrm>
          </p:grpSpPr>
          <p:sp>
            <p:nvSpPr>
              <p:cNvPr id="178" name="Google Shape;178;p5"/>
              <p:cNvSpPr/>
              <p:nvPr/>
            </p:nvSpPr>
            <p:spPr>
              <a:xfrm>
                <a:off x="10106442" y="268065"/>
                <a:ext cx="2992670" cy="3006084"/>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8E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cxnSp>
            <p:nvCxnSpPr>
              <p:cNvPr id="179" name="Google Shape;179;p5"/>
              <p:cNvCxnSpPr/>
              <p:nvPr/>
            </p:nvCxnSpPr>
            <p:spPr>
              <a:xfrm flipH="1" rot="7884602">
                <a:off x="9517274" y="3121437"/>
                <a:ext cx="1142284" cy="143484"/>
              </a:xfrm>
              <a:prstGeom prst="straightConnector1">
                <a:avLst/>
              </a:prstGeom>
              <a:noFill/>
              <a:ln cap="rnd" cmpd="sng" w="66675">
                <a:solidFill>
                  <a:schemeClr val="accent1"/>
                </a:solidFill>
                <a:prstDash val="solid"/>
                <a:round/>
                <a:headEnd len="sm" w="sm" type="none"/>
                <a:tailEnd len="sm" w="sm" type="none"/>
              </a:ln>
            </p:spPr>
          </p:cxnSp>
        </p:grpSp>
        <p:sp>
          <p:nvSpPr>
            <p:cNvPr id="180" name="Google Shape;180;p5"/>
            <p:cNvSpPr txBox="1"/>
            <p:nvPr/>
          </p:nvSpPr>
          <p:spPr>
            <a:xfrm>
              <a:off x="11141272" y="349248"/>
              <a:ext cx="1061482" cy="932985"/>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grpSp>
      <p:grpSp>
        <p:nvGrpSpPr>
          <p:cNvPr id="181" name="Google Shape;181;p5"/>
          <p:cNvGrpSpPr/>
          <p:nvPr/>
        </p:nvGrpSpPr>
        <p:grpSpPr>
          <a:xfrm>
            <a:off x="2224945" y="4000875"/>
            <a:ext cx="3362118" cy="2907666"/>
            <a:chOff x="8973639" y="3680421"/>
            <a:chExt cx="3362118" cy="2907666"/>
          </a:xfrm>
        </p:grpSpPr>
        <p:grpSp>
          <p:nvGrpSpPr>
            <p:cNvPr id="182" name="Google Shape;182;p5"/>
            <p:cNvGrpSpPr/>
            <p:nvPr/>
          </p:nvGrpSpPr>
          <p:grpSpPr>
            <a:xfrm>
              <a:off x="8973639" y="3680421"/>
              <a:ext cx="3362118" cy="2907666"/>
              <a:chOff x="9805432" y="6397639"/>
              <a:chExt cx="3630860" cy="3027473"/>
            </a:xfrm>
          </p:grpSpPr>
          <p:cxnSp>
            <p:nvCxnSpPr>
              <p:cNvPr id="183" name="Google Shape;183;p5"/>
              <p:cNvCxnSpPr/>
              <p:nvPr/>
            </p:nvCxnSpPr>
            <p:spPr>
              <a:xfrm flipH="1" rot="10800000">
                <a:off x="12260033" y="6615541"/>
                <a:ext cx="1176259" cy="1175683"/>
              </a:xfrm>
              <a:prstGeom prst="straightConnector1">
                <a:avLst/>
              </a:prstGeom>
              <a:noFill/>
              <a:ln cap="rnd" cmpd="sng" w="66675">
                <a:solidFill>
                  <a:schemeClr val="accent1"/>
                </a:solidFill>
                <a:prstDash val="solid"/>
                <a:round/>
                <a:headEnd len="sm" w="sm" type="none"/>
                <a:tailEnd len="sm" w="sm" type="none"/>
              </a:ln>
            </p:spPr>
          </p:cxnSp>
          <p:sp>
            <p:nvSpPr>
              <p:cNvPr id="184" name="Google Shape;184;p5"/>
              <p:cNvSpPr/>
              <p:nvPr/>
            </p:nvSpPr>
            <p:spPr>
              <a:xfrm>
                <a:off x="9805432" y="6397639"/>
                <a:ext cx="3126847" cy="3027473"/>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9E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185" name="Google Shape;185;p5"/>
              <p:cNvSpPr txBox="1"/>
              <p:nvPr/>
            </p:nvSpPr>
            <p:spPr>
              <a:xfrm>
                <a:off x="10812161" y="6596279"/>
                <a:ext cx="1061482" cy="897282"/>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grpSp>
        <p:sp>
          <p:nvSpPr>
            <p:cNvPr id="186" name="Google Shape;186;p5"/>
            <p:cNvSpPr txBox="1"/>
            <p:nvPr/>
          </p:nvSpPr>
          <p:spPr>
            <a:xfrm>
              <a:off x="9434478" y="5053099"/>
              <a:ext cx="2373229" cy="808497"/>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Renforcer la compréhension des sensibilités du genre dans les  Fonds Climatiques existants</a:t>
              </a:r>
              <a:endParaRPr b="1" i="0" sz="1800" u="none" cap="none" strike="noStrike">
                <a:solidFill>
                  <a:schemeClr val="lt1"/>
                </a:solidFill>
                <a:latin typeface="Arial"/>
                <a:ea typeface="Arial"/>
                <a:cs typeface="Arial"/>
                <a:sym typeface="Arial"/>
              </a:endParaRPr>
            </a:p>
          </p:txBody>
        </p:sp>
      </p:grpSp>
      <p:grpSp>
        <p:nvGrpSpPr>
          <p:cNvPr id="187" name="Google Shape;187;p5"/>
          <p:cNvGrpSpPr/>
          <p:nvPr/>
        </p:nvGrpSpPr>
        <p:grpSpPr>
          <a:xfrm>
            <a:off x="7685127" y="3295004"/>
            <a:ext cx="3941642" cy="3097866"/>
            <a:chOff x="1596844" y="3857182"/>
            <a:chExt cx="3627346" cy="2871836"/>
          </a:xfrm>
        </p:grpSpPr>
        <p:grpSp>
          <p:nvGrpSpPr>
            <p:cNvPr id="188" name="Google Shape;188;p5"/>
            <p:cNvGrpSpPr/>
            <p:nvPr/>
          </p:nvGrpSpPr>
          <p:grpSpPr>
            <a:xfrm>
              <a:off x="1596844" y="3857182"/>
              <a:ext cx="3627346" cy="2871836"/>
              <a:chOff x="3609104" y="6917115"/>
              <a:chExt cx="3749194" cy="3023441"/>
            </a:xfrm>
          </p:grpSpPr>
          <p:sp>
            <p:nvSpPr>
              <p:cNvPr id="189" name="Google Shape;189;p5"/>
              <p:cNvSpPr/>
              <p:nvPr/>
            </p:nvSpPr>
            <p:spPr>
              <a:xfrm>
                <a:off x="4220404" y="6943143"/>
                <a:ext cx="3137894" cy="2997413"/>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65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cxnSp>
            <p:nvCxnSpPr>
              <p:cNvPr id="190" name="Google Shape;190;p5"/>
              <p:cNvCxnSpPr/>
              <p:nvPr/>
            </p:nvCxnSpPr>
            <p:spPr>
              <a:xfrm rot="10800000">
                <a:off x="3609104" y="7168577"/>
                <a:ext cx="792909" cy="575739"/>
              </a:xfrm>
              <a:prstGeom prst="straightConnector1">
                <a:avLst/>
              </a:prstGeom>
              <a:noFill/>
              <a:ln cap="rnd" cmpd="sng" w="66675">
                <a:solidFill>
                  <a:schemeClr val="accent1"/>
                </a:solidFill>
                <a:prstDash val="solid"/>
                <a:round/>
                <a:headEnd len="sm" w="sm" type="none"/>
                <a:tailEnd len="sm" w="sm" type="none"/>
              </a:ln>
            </p:spPr>
          </p:cxnSp>
          <p:sp>
            <p:nvSpPr>
              <p:cNvPr id="191" name="Google Shape;191;p5"/>
              <p:cNvSpPr txBox="1"/>
              <p:nvPr/>
            </p:nvSpPr>
            <p:spPr>
              <a:xfrm>
                <a:off x="5102623" y="6917115"/>
                <a:ext cx="1061482" cy="907267"/>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grpSp>
        <p:sp>
          <p:nvSpPr>
            <p:cNvPr id="192" name="Google Shape;192;p5"/>
            <p:cNvSpPr txBox="1"/>
            <p:nvPr/>
          </p:nvSpPr>
          <p:spPr>
            <a:xfrm>
              <a:off x="2527610" y="4684827"/>
              <a:ext cx="2695819" cy="1400845"/>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Améliorer la compréhension de la dynamique de genre associée au financement du climat et de l'adaptation au changement climatique</a:t>
              </a:r>
              <a:endParaRPr b="1" i="0" sz="1800" u="none" cap="none" strike="noStrike">
                <a:solidFill>
                  <a:schemeClr val="lt1"/>
                </a:solidFill>
                <a:latin typeface="Arial"/>
                <a:ea typeface="Arial"/>
                <a:cs typeface="Arial"/>
                <a:sym typeface="Arial"/>
              </a:endParaRPr>
            </a:p>
          </p:txBody>
        </p:sp>
      </p:grpSp>
      <p:sp>
        <p:nvSpPr>
          <p:cNvPr id="193" name="Google Shape;193;p5"/>
          <p:cNvSpPr txBox="1"/>
          <p:nvPr/>
        </p:nvSpPr>
        <p:spPr>
          <a:xfrm>
            <a:off x="8202532" y="1120111"/>
            <a:ext cx="2638737" cy="1314378"/>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Améliorer l’articulation des informations de base sur le genre et la vulnérabilité au changement climatique</a:t>
            </a:r>
            <a:endParaRPr b="1" i="0" sz="1800" u="none" cap="none" strike="noStrike">
              <a:solidFill>
                <a:schemeClr val="lt1"/>
              </a:solidFill>
              <a:latin typeface="Arial"/>
              <a:ea typeface="Arial"/>
              <a:cs typeface="Arial"/>
              <a:sym typeface="Arial"/>
            </a:endParaRPr>
          </a:p>
        </p:txBody>
      </p:sp>
      <p:sp>
        <p:nvSpPr>
          <p:cNvPr id="194" name="Google Shape;194;p5"/>
          <p:cNvSpPr txBox="1"/>
          <p:nvPr/>
        </p:nvSpPr>
        <p:spPr>
          <a:xfrm>
            <a:off x="2290261" y="1046726"/>
            <a:ext cx="2579649" cy="1365420"/>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i="0" lang="en-US" sz="1800" u="none" cap="none" strike="noStrike">
                <a:solidFill>
                  <a:schemeClr val="lt1"/>
                </a:solidFill>
                <a:latin typeface="Arial"/>
                <a:ea typeface="Arial"/>
                <a:cs typeface="Arial"/>
                <a:sym typeface="Arial"/>
              </a:rPr>
              <a:t>Accroître la sensibilisation au genre en tant que construction sociale et pour une intégration quotidienne</a:t>
            </a:r>
            <a:endParaRPr b="1" i="0" sz="1800" u="none" cap="none" strike="noStrike">
              <a:solidFill>
                <a:schemeClr val="lt1"/>
              </a:solidFill>
              <a:latin typeface="Arial"/>
              <a:ea typeface="Arial"/>
              <a:cs typeface="Arial"/>
              <a:sym typeface="Arial"/>
            </a:endParaRPr>
          </a:p>
        </p:txBody>
      </p:sp>
      <p:sp>
        <p:nvSpPr>
          <p:cNvPr id="195" name="Google Shape;195;p5"/>
          <p:cNvSpPr/>
          <p:nvPr/>
        </p:nvSpPr>
        <p:spPr>
          <a:xfrm rot="-2222079">
            <a:off x="4949724" y="1490236"/>
            <a:ext cx="3481351" cy="3487228"/>
          </a:xfrm>
          <a:custGeom>
            <a:rect b="b" l="l" r="r" t="t"/>
            <a:pathLst>
              <a:path extrusionOk="0" h="2950416" w="3109793">
                <a:moveTo>
                  <a:pt x="0" y="0"/>
                </a:moveTo>
                <a:lnTo>
                  <a:pt x="3109793" y="0"/>
                </a:lnTo>
                <a:lnTo>
                  <a:pt x="3109793" y="2950416"/>
                </a:lnTo>
                <a:lnTo>
                  <a:pt x="0" y="29504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5"/>
          <p:cNvSpPr txBox="1"/>
          <p:nvPr>
            <p:ph type="title"/>
          </p:nvPr>
        </p:nvSpPr>
        <p:spPr>
          <a:xfrm>
            <a:off x="113475" y="3162842"/>
            <a:ext cx="3043685" cy="8380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rgbClr val="0F6C83"/>
                </a:solidFill>
                <a:latin typeface="Arial"/>
                <a:ea typeface="Arial"/>
                <a:cs typeface="Arial"/>
                <a:sym typeface="Arial"/>
              </a:rPr>
              <a:t>Objectifs </a:t>
            </a:r>
            <a:endParaRPr b="1">
              <a:solidFill>
                <a:srgbClr val="0F6C83"/>
              </a:solidFill>
              <a:latin typeface="Arial"/>
              <a:ea typeface="Arial"/>
              <a:cs typeface="Arial"/>
              <a:sym typeface="Arial"/>
            </a:endParaRPr>
          </a:p>
        </p:txBody>
      </p:sp>
      <p:pic>
        <p:nvPicPr>
          <p:cNvPr id="197" name="Google Shape;197;p5"/>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grpSp>
        <p:nvGrpSpPr>
          <p:cNvPr id="198" name="Google Shape;198;p5"/>
          <p:cNvGrpSpPr/>
          <p:nvPr/>
        </p:nvGrpSpPr>
        <p:grpSpPr>
          <a:xfrm>
            <a:off x="8536506" y="6275134"/>
            <a:ext cx="3311957" cy="582866"/>
            <a:chOff x="8596525" y="6049452"/>
            <a:chExt cx="3311957" cy="582866"/>
          </a:xfrm>
        </p:grpSpPr>
        <p:grpSp>
          <p:nvGrpSpPr>
            <p:cNvPr id="199" name="Google Shape;199;p5"/>
            <p:cNvGrpSpPr/>
            <p:nvPr/>
          </p:nvGrpSpPr>
          <p:grpSpPr>
            <a:xfrm>
              <a:off x="8596525" y="6049452"/>
              <a:ext cx="2275048" cy="582866"/>
              <a:chOff x="2995571" y="4446283"/>
              <a:chExt cx="3220513" cy="825093"/>
            </a:xfrm>
          </p:grpSpPr>
          <p:sp>
            <p:nvSpPr>
              <p:cNvPr id="200" name="Google Shape;200;p5"/>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01" name="Google Shape;201;p5"/>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02" name="Google Shape;202;p5"/>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pic>
          <p:nvPicPr>
            <p:cNvPr descr="Une image contenant graphisme, Graphique, dessin humoristique, Police&#10;&#10;Description générée automatiquement" id="203" name="Google Shape;203;p5"/>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43"/>
          <p:cNvSpPr/>
          <p:nvPr/>
        </p:nvSpPr>
        <p:spPr>
          <a:xfrm>
            <a:off x="4224110" y="1359829"/>
            <a:ext cx="4639115" cy="1131450"/>
          </a:xfrm>
          <a:custGeom>
            <a:rect b="b" l="l" r="r" t="t"/>
            <a:pathLst>
              <a:path extrusionOk="0" h="660400" w="2707740">
                <a:moveTo>
                  <a:pt x="2583280" y="660400"/>
                </a:moveTo>
                <a:lnTo>
                  <a:pt x="124460" y="660400"/>
                </a:lnTo>
                <a:cubicBezTo>
                  <a:pt x="55880" y="660400"/>
                  <a:pt x="0" y="604520"/>
                  <a:pt x="0" y="535940"/>
                </a:cubicBezTo>
                <a:lnTo>
                  <a:pt x="0" y="124460"/>
                </a:lnTo>
                <a:cubicBezTo>
                  <a:pt x="0" y="55880"/>
                  <a:pt x="55880" y="0"/>
                  <a:pt x="124460" y="0"/>
                </a:cubicBezTo>
                <a:lnTo>
                  <a:pt x="2583280" y="0"/>
                </a:lnTo>
                <a:cubicBezTo>
                  <a:pt x="2651860" y="0"/>
                  <a:pt x="2707740" y="55880"/>
                  <a:pt x="2707740" y="124460"/>
                </a:cubicBezTo>
                <a:lnTo>
                  <a:pt x="2707740" y="535940"/>
                </a:lnTo>
                <a:cubicBezTo>
                  <a:pt x="2707740" y="604520"/>
                  <a:pt x="2651860" y="660400"/>
                  <a:pt x="2583280" y="6604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010" name="Google Shape;1010;p43"/>
          <p:cNvSpPr/>
          <p:nvPr/>
        </p:nvSpPr>
        <p:spPr>
          <a:xfrm>
            <a:off x="3133374" y="2655862"/>
            <a:ext cx="4639115" cy="1131450"/>
          </a:xfrm>
          <a:custGeom>
            <a:rect b="b" l="l" r="r" t="t"/>
            <a:pathLst>
              <a:path extrusionOk="0" h="660400" w="2707740">
                <a:moveTo>
                  <a:pt x="2583280" y="660400"/>
                </a:moveTo>
                <a:lnTo>
                  <a:pt x="124460" y="660400"/>
                </a:lnTo>
                <a:cubicBezTo>
                  <a:pt x="55880" y="660400"/>
                  <a:pt x="0" y="604520"/>
                  <a:pt x="0" y="535940"/>
                </a:cubicBezTo>
                <a:lnTo>
                  <a:pt x="0" y="124460"/>
                </a:lnTo>
                <a:cubicBezTo>
                  <a:pt x="0" y="55880"/>
                  <a:pt x="55880" y="0"/>
                  <a:pt x="124460" y="0"/>
                </a:cubicBezTo>
                <a:lnTo>
                  <a:pt x="2583280" y="0"/>
                </a:lnTo>
                <a:cubicBezTo>
                  <a:pt x="2651860" y="0"/>
                  <a:pt x="2707740" y="55880"/>
                  <a:pt x="2707740" y="124460"/>
                </a:cubicBezTo>
                <a:lnTo>
                  <a:pt x="2707740" y="535940"/>
                </a:lnTo>
                <a:cubicBezTo>
                  <a:pt x="2707740" y="604520"/>
                  <a:pt x="2651860" y="660400"/>
                  <a:pt x="2583280" y="6604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011" name="Google Shape;1011;p43"/>
          <p:cNvSpPr/>
          <p:nvPr/>
        </p:nvSpPr>
        <p:spPr>
          <a:xfrm>
            <a:off x="4224110" y="3914689"/>
            <a:ext cx="4639115" cy="1131450"/>
          </a:xfrm>
          <a:custGeom>
            <a:rect b="b" l="l" r="r" t="t"/>
            <a:pathLst>
              <a:path extrusionOk="0" h="660400" w="2707740">
                <a:moveTo>
                  <a:pt x="2583280" y="660400"/>
                </a:moveTo>
                <a:lnTo>
                  <a:pt x="124460" y="660400"/>
                </a:lnTo>
                <a:cubicBezTo>
                  <a:pt x="55880" y="660400"/>
                  <a:pt x="0" y="604520"/>
                  <a:pt x="0" y="535940"/>
                </a:cubicBezTo>
                <a:lnTo>
                  <a:pt x="0" y="124460"/>
                </a:lnTo>
                <a:cubicBezTo>
                  <a:pt x="0" y="55880"/>
                  <a:pt x="55880" y="0"/>
                  <a:pt x="124460" y="0"/>
                </a:cubicBezTo>
                <a:lnTo>
                  <a:pt x="2583280" y="0"/>
                </a:lnTo>
                <a:cubicBezTo>
                  <a:pt x="2651860" y="0"/>
                  <a:pt x="2707740" y="55880"/>
                  <a:pt x="2707740" y="124460"/>
                </a:cubicBezTo>
                <a:lnTo>
                  <a:pt x="2707740" y="535940"/>
                </a:lnTo>
                <a:cubicBezTo>
                  <a:pt x="2707740" y="604520"/>
                  <a:pt x="2651860" y="660400"/>
                  <a:pt x="2583280" y="6604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012" name="Google Shape;1012;p43"/>
          <p:cNvSpPr/>
          <p:nvPr/>
        </p:nvSpPr>
        <p:spPr>
          <a:xfrm>
            <a:off x="3133374" y="5177910"/>
            <a:ext cx="4639115" cy="1131450"/>
          </a:xfrm>
          <a:custGeom>
            <a:rect b="b" l="l" r="r" t="t"/>
            <a:pathLst>
              <a:path extrusionOk="0" h="660400" w="2707740">
                <a:moveTo>
                  <a:pt x="2583280" y="660400"/>
                </a:moveTo>
                <a:lnTo>
                  <a:pt x="124460" y="660400"/>
                </a:lnTo>
                <a:cubicBezTo>
                  <a:pt x="55880" y="660400"/>
                  <a:pt x="0" y="604520"/>
                  <a:pt x="0" y="535940"/>
                </a:cubicBezTo>
                <a:lnTo>
                  <a:pt x="0" y="124460"/>
                </a:lnTo>
                <a:cubicBezTo>
                  <a:pt x="0" y="55880"/>
                  <a:pt x="55880" y="0"/>
                  <a:pt x="124460" y="0"/>
                </a:cubicBezTo>
                <a:lnTo>
                  <a:pt x="2583280" y="0"/>
                </a:lnTo>
                <a:cubicBezTo>
                  <a:pt x="2651860" y="0"/>
                  <a:pt x="2707740" y="55880"/>
                  <a:pt x="2707740" y="124460"/>
                </a:cubicBezTo>
                <a:lnTo>
                  <a:pt x="2707740" y="535940"/>
                </a:lnTo>
                <a:cubicBezTo>
                  <a:pt x="2707740" y="604520"/>
                  <a:pt x="2651860" y="660400"/>
                  <a:pt x="2583280" y="6604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013" name="Google Shape;1013;p43"/>
          <p:cNvSpPr/>
          <p:nvPr/>
        </p:nvSpPr>
        <p:spPr>
          <a:xfrm rot="10800000">
            <a:off x="3965608" y="1594460"/>
            <a:ext cx="4417949" cy="659132"/>
          </a:xfrm>
          <a:custGeom>
            <a:rect b="b" l="l" r="r" t="t"/>
            <a:pathLst>
              <a:path extrusionOk="0" h="659132" w="4417949">
                <a:moveTo>
                  <a:pt x="4410389" y="358044"/>
                </a:moveTo>
                <a:lnTo>
                  <a:pt x="4253498" y="630798"/>
                </a:lnTo>
                <a:cubicBezTo>
                  <a:pt x="4248529" y="639432"/>
                  <a:pt x="4241381" y="646597"/>
                  <a:pt x="4232767" y="651572"/>
                </a:cubicBezTo>
                <a:cubicBezTo>
                  <a:pt x="4224167" y="656546"/>
                  <a:pt x="4214400" y="659154"/>
                  <a:pt x="4204462" y="659133"/>
                </a:cubicBezTo>
                <a:lnTo>
                  <a:pt x="213563" y="659133"/>
                </a:lnTo>
                <a:cubicBezTo>
                  <a:pt x="203628" y="659154"/>
                  <a:pt x="193863" y="656546"/>
                  <a:pt x="185254" y="651572"/>
                </a:cubicBezTo>
                <a:cubicBezTo>
                  <a:pt x="176645" y="646597"/>
                  <a:pt x="169495" y="639432"/>
                  <a:pt x="164527" y="630798"/>
                </a:cubicBezTo>
                <a:lnTo>
                  <a:pt x="7635" y="358044"/>
                </a:lnTo>
                <a:cubicBezTo>
                  <a:pt x="2634" y="349400"/>
                  <a:pt x="0" y="339583"/>
                  <a:pt x="0" y="329588"/>
                </a:cubicBezTo>
                <a:cubicBezTo>
                  <a:pt x="0" y="319593"/>
                  <a:pt x="2634" y="309775"/>
                  <a:pt x="7635" y="301132"/>
                </a:cubicBezTo>
                <a:lnTo>
                  <a:pt x="164527" y="28449"/>
                </a:lnTo>
                <a:cubicBezTo>
                  <a:pt x="169489" y="19802"/>
                  <a:pt x="176635" y="12620"/>
                  <a:pt x="185244" y="7626"/>
                </a:cubicBezTo>
                <a:cubicBezTo>
                  <a:pt x="193852" y="2632"/>
                  <a:pt x="203619" y="1"/>
                  <a:pt x="213563" y="0"/>
                </a:cubicBezTo>
                <a:lnTo>
                  <a:pt x="4204447" y="0"/>
                </a:lnTo>
                <a:cubicBezTo>
                  <a:pt x="4214400" y="1"/>
                  <a:pt x="4224167" y="2632"/>
                  <a:pt x="4232767" y="7626"/>
                </a:cubicBezTo>
                <a:cubicBezTo>
                  <a:pt x="4241381" y="12620"/>
                  <a:pt x="4248529" y="19802"/>
                  <a:pt x="4253484" y="28449"/>
                </a:cubicBezTo>
                <a:lnTo>
                  <a:pt x="4410375" y="301132"/>
                </a:lnTo>
                <a:cubicBezTo>
                  <a:pt x="4415330" y="309791"/>
                  <a:pt x="4417949" y="319600"/>
                  <a:pt x="4417949" y="329586"/>
                </a:cubicBezTo>
                <a:cubicBezTo>
                  <a:pt x="4417949" y="339571"/>
                  <a:pt x="4415344" y="349383"/>
                  <a:pt x="4410389" y="35804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4" name="Google Shape;1014;p43"/>
          <p:cNvSpPr/>
          <p:nvPr/>
        </p:nvSpPr>
        <p:spPr>
          <a:xfrm rot="10800000">
            <a:off x="2612543" y="1505787"/>
            <a:ext cx="960795" cy="757451"/>
          </a:xfrm>
          <a:custGeom>
            <a:rect b="b" l="l" r="r" t="t"/>
            <a:pathLst>
              <a:path extrusionOk="0" h="757451" w="960795">
                <a:moveTo>
                  <a:pt x="960795" y="757452"/>
                </a:moveTo>
                <a:lnTo>
                  <a:pt x="245453" y="757452"/>
                </a:lnTo>
                <a:cubicBezTo>
                  <a:pt x="234034" y="757477"/>
                  <a:pt x="222814" y="754478"/>
                  <a:pt x="212919" y="748759"/>
                </a:cubicBezTo>
                <a:cubicBezTo>
                  <a:pt x="203009" y="743039"/>
                  <a:pt x="194793" y="734800"/>
                  <a:pt x="189084" y="724874"/>
                </a:cubicBezTo>
                <a:lnTo>
                  <a:pt x="8771" y="411482"/>
                </a:lnTo>
                <a:cubicBezTo>
                  <a:pt x="3019" y="401552"/>
                  <a:pt x="0" y="390269"/>
                  <a:pt x="0" y="378783"/>
                </a:cubicBezTo>
                <a:cubicBezTo>
                  <a:pt x="0" y="367298"/>
                  <a:pt x="3019" y="356015"/>
                  <a:pt x="8771" y="346083"/>
                </a:cubicBezTo>
                <a:lnTo>
                  <a:pt x="189084" y="32707"/>
                </a:lnTo>
                <a:cubicBezTo>
                  <a:pt x="194793" y="22766"/>
                  <a:pt x="203009" y="14508"/>
                  <a:pt x="212904" y="8766"/>
                </a:cubicBezTo>
                <a:cubicBezTo>
                  <a:pt x="222800" y="3025"/>
                  <a:pt x="234019" y="1"/>
                  <a:pt x="245453" y="0"/>
                </a:cubicBezTo>
                <a:lnTo>
                  <a:pt x="960795" y="0"/>
                </a:lnTo>
                <a:cubicBezTo>
                  <a:pt x="949376" y="1"/>
                  <a:pt x="938142" y="3024"/>
                  <a:pt x="928247" y="8766"/>
                </a:cubicBezTo>
                <a:cubicBezTo>
                  <a:pt x="918351" y="14508"/>
                  <a:pt x="910150" y="22766"/>
                  <a:pt x="904440" y="32707"/>
                </a:cubicBezTo>
                <a:lnTo>
                  <a:pt x="724128" y="346098"/>
                </a:lnTo>
                <a:cubicBezTo>
                  <a:pt x="718375" y="356030"/>
                  <a:pt x="715357" y="367312"/>
                  <a:pt x="715357" y="378797"/>
                </a:cubicBezTo>
                <a:cubicBezTo>
                  <a:pt x="715357" y="390284"/>
                  <a:pt x="718375" y="401564"/>
                  <a:pt x="724128" y="411496"/>
                </a:cubicBezTo>
                <a:lnTo>
                  <a:pt x="904440" y="724888"/>
                </a:lnTo>
                <a:cubicBezTo>
                  <a:pt x="910150" y="734810"/>
                  <a:pt x="918365" y="743046"/>
                  <a:pt x="928261" y="748763"/>
                </a:cubicBezTo>
                <a:cubicBezTo>
                  <a:pt x="938157" y="754480"/>
                  <a:pt x="949376" y="757477"/>
                  <a:pt x="960795" y="757452"/>
                </a:cubicBezTo>
                <a:lnTo>
                  <a:pt x="960795" y="757452"/>
                </a:lnTo>
                <a:close/>
              </a:path>
            </a:pathLst>
          </a:custGeom>
          <a:solidFill>
            <a:srgbClr val="A3E061"/>
          </a:solidFill>
          <a:ln cap="flat" cmpd="sng" w="19050">
            <a:solidFill>
              <a:srgbClr val="A3E06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5" name="Google Shape;1015;p43"/>
          <p:cNvSpPr/>
          <p:nvPr/>
        </p:nvSpPr>
        <p:spPr>
          <a:xfrm flipH="1" rot="10800000">
            <a:off x="3595083" y="2890492"/>
            <a:ext cx="4417949" cy="659132"/>
          </a:xfrm>
          <a:custGeom>
            <a:rect b="b" l="l" r="r" t="t"/>
            <a:pathLst>
              <a:path extrusionOk="0" h="659132" w="4417949">
                <a:moveTo>
                  <a:pt x="4410389" y="358044"/>
                </a:moveTo>
                <a:lnTo>
                  <a:pt x="4253498" y="630798"/>
                </a:lnTo>
                <a:cubicBezTo>
                  <a:pt x="4248529" y="639432"/>
                  <a:pt x="4241381" y="646597"/>
                  <a:pt x="4232767" y="651572"/>
                </a:cubicBezTo>
                <a:cubicBezTo>
                  <a:pt x="4224167" y="656546"/>
                  <a:pt x="4214400" y="659154"/>
                  <a:pt x="4204462" y="659133"/>
                </a:cubicBezTo>
                <a:lnTo>
                  <a:pt x="213563" y="659133"/>
                </a:lnTo>
                <a:cubicBezTo>
                  <a:pt x="203628" y="659154"/>
                  <a:pt x="193863" y="656546"/>
                  <a:pt x="185254" y="651572"/>
                </a:cubicBezTo>
                <a:cubicBezTo>
                  <a:pt x="176645" y="646597"/>
                  <a:pt x="169495" y="639432"/>
                  <a:pt x="164527" y="630798"/>
                </a:cubicBezTo>
                <a:lnTo>
                  <a:pt x="7635" y="358044"/>
                </a:lnTo>
                <a:cubicBezTo>
                  <a:pt x="2634" y="349400"/>
                  <a:pt x="0" y="339583"/>
                  <a:pt x="0" y="329588"/>
                </a:cubicBezTo>
                <a:cubicBezTo>
                  <a:pt x="0" y="319593"/>
                  <a:pt x="2634" y="309775"/>
                  <a:pt x="7635" y="301132"/>
                </a:cubicBezTo>
                <a:lnTo>
                  <a:pt x="164527" y="28449"/>
                </a:lnTo>
                <a:cubicBezTo>
                  <a:pt x="169489" y="19802"/>
                  <a:pt x="176635" y="12620"/>
                  <a:pt x="185244" y="7626"/>
                </a:cubicBezTo>
                <a:cubicBezTo>
                  <a:pt x="193852" y="2632"/>
                  <a:pt x="203619" y="1"/>
                  <a:pt x="213563" y="0"/>
                </a:cubicBezTo>
                <a:lnTo>
                  <a:pt x="4204447" y="0"/>
                </a:lnTo>
                <a:cubicBezTo>
                  <a:pt x="4214400" y="1"/>
                  <a:pt x="4224167" y="2632"/>
                  <a:pt x="4232767" y="7626"/>
                </a:cubicBezTo>
                <a:cubicBezTo>
                  <a:pt x="4241381" y="12620"/>
                  <a:pt x="4248529" y="19802"/>
                  <a:pt x="4253484" y="28449"/>
                </a:cubicBezTo>
                <a:lnTo>
                  <a:pt x="4410375" y="301132"/>
                </a:lnTo>
                <a:cubicBezTo>
                  <a:pt x="4415330" y="309791"/>
                  <a:pt x="4417949" y="319600"/>
                  <a:pt x="4417949" y="329586"/>
                </a:cubicBezTo>
                <a:cubicBezTo>
                  <a:pt x="4417949" y="339571"/>
                  <a:pt x="4415344" y="349383"/>
                  <a:pt x="4410389" y="35804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6" name="Google Shape;1016;p43"/>
          <p:cNvSpPr/>
          <p:nvPr/>
        </p:nvSpPr>
        <p:spPr>
          <a:xfrm flipH="1" rot="10800000">
            <a:off x="7161686" y="2724726"/>
            <a:ext cx="960795" cy="757451"/>
          </a:xfrm>
          <a:custGeom>
            <a:rect b="b" l="l" r="r" t="t"/>
            <a:pathLst>
              <a:path extrusionOk="0" h="757451" w="960795">
                <a:moveTo>
                  <a:pt x="960795" y="757452"/>
                </a:moveTo>
                <a:lnTo>
                  <a:pt x="245453" y="757452"/>
                </a:lnTo>
                <a:cubicBezTo>
                  <a:pt x="234034" y="757477"/>
                  <a:pt x="222814" y="754478"/>
                  <a:pt x="212919" y="748759"/>
                </a:cubicBezTo>
                <a:cubicBezTo>
                  <a:pt x="203009" y="743039"/>
                  <a:pt x="194793" y="734800"/>
                  <a:pt x="189084" y="724874"/>
                </a:cubicBezTo>
                <a:lnTo>
                  <a:pt x="8771" y="411482"/>
                </a:lnTo>
                <a:cubicBezTo>
                  <a:pt x="3019" y="401552"/>
                  <a:pt x="0" y="390269"/>
                  <a:pt x="0" y="378783"/>
                </a:cubicBezTo>
                <a:cubicBezTo>
                  <a:pt x="0" y="367298"/>
                  <a:pt x="3019" y="356015"/>
                  <a:pt x="8771" y="346083"/>
                </a:cubicBezTo>
                <a:lnTo>
                  <a:pt x="189084" y="32707"/>
                </a:lnTo>
                <a:cubicBezTo>
                  <a:pt x="194793" y="22766"/>
                  <a:pt x="203009" y="14508"/>
                  <a:pt x="212904" y="8766"/>
                </a:cubicBezTo>
                <a:cubicBezTo>
                  <a:pt x="222800" y="3025"/>
                  <a:pt x="234019" y="1"/>
                  <a:pt x="245453" y="0"/>
                </a:cubicBezTo>
                <a:lnTo>
                  <a:pt x="960795" y="0"/>
                </a:lnTo>
                <a:cubicBezTo>
                  <a:pt x="949376" y="1"/>
                  <a:pt x="938142" y="3024"/>
                  <a:pt x="928247" y="8766"/>
                </a:cubicBezTo>
                <a:cubicBezTo>
                  <a:pt x="918351" y="14508"/>
                  <a:pt x="910150" y="22766"/>
                  <a:pt x="904440" y="32707"/>
                </a:cubicBezTo>
                <a:lnTo>
                  <a:pt x="724128" y="346098"/>
                </a:lnTo>
                <a:cubicBezTo>
                  <a:pt x="718375" y="356030"/>
                  <a:pt x="715357" y="367312"/>
                  <a:pt x="715357" y="378797"/>
                </a:cubicBezTo>
                <a:cubicBezTo>
                  <a:pt x="715357" y="390284"/>
                  <a:pt x="718375" y="401564"/>
                  <a:pt x="724128" y="411496"/>
                </a:cubicBezTo>
                <a:lnTo>
                  <a:pt x="904440" y="724888"/>
                </a:lnTo>
                <a:cubicBezTo>
                  <a:pt x="910150" y="734810"/>
                  <a:pt x="918365" y="743046"/>
                  <a:pt x="928261" y="748763"/>
                </a:cubicBezTo>
                <a:cubicBezTo>
                  <a:pt x="938157" y="754480"/>
                  <a:pt x="949376" y="757477"/>
                  <a:pt x="960795" y="757452"/>
                </a:cubicBezTo>
                <a:lnTo>
                  <a:pt x="960795" y="757452"/>
                </a:lnTo>
                <a:close/>
              </a:path>
            </a:pathLst>
          </a:custGeom>
          <a:solidFill>
            <a:srgbClr val="2594A6"/>
          </a:solidFill>
          <a:ln cap="flat" cmpd="sng" w="19050">
            <a:solidFill>
              <a:srgbClr val="A3E06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7" name="Google Shape;1017;p43"/>
          <p:cNvSpPr/>
          <p:nvPr/>
        </p:nvSpPr>
        <p:spPr>
          <a:xfrm rot="10800000">
            <a:off x="3982182" y="4149319"/>
            <a:ext cx="4417949" cy="659132"/>
          </a:xfrm>
          <a:custGeom>
            <a:rect b="b" l="l" r="r" t="t"/>
            <a:pathLst>
              <a:path extrusionOk="0" h="659132" w="4417949">
                <a:moveTo>
                  <a:pt x="4410389" y="358044"/>
                </a:moveTo>
                <a:lnTo>
                  <a:pt x="4253498" y="630798"/>
                </a:lnTo>
                <a:cubicBezTo>
                  <a:pt x="4248529" y="639432"/>
                  <a:pt x="4241381" y="646597"/>
                  <a:pt x="4232767" y="651572"/>
                </a:cubicBezTo>
                <a:cubicBezTo>
                  <a:pt x="4224167" y="656546"/>
                  <a:pt x="4214400" y="659154"/>
                  <a:pt x="4204462" y="659133"/>
                </a:cubicBezTo>
                <a:lnTo>
                  <a:pt x="213563" y="659133"/>
                </a:lnTo>
                <a:cubicBezTo>
                  <a:pt x="203628" y="659154"/>
                  <a:pt x="193863" y="656546"/>
                  <a:pt x="185254" y="651572"/>
                </a:cubicBezTo>
                <a:cubicBezTo>
                  <a:pt x="176645" y="646597"/>
                  <a:pt x="169495" y="639432"/>
                  <a:pt x="164527" y="630798"/>
                </a:cubicBezTo>
                <a:lnTo>
                  <a:pt x="7635" y="358044"/>
                </a:lnTo>
                <a:cubicBezTo>
                  <a:pt x="2634" y="349400"/>
                  <a:pt x="0" y="339583"/>
                  <a:pt x="0" y="329588"/>
                </a:cubicBezTo>
                <a:cubicBezTo>
                  <a:pt x="0" y="319593"/>
                  <a:pt x="2634" y="309775"/>
                  <a:pt x="7635" y="301132"/>
                </a:cubicBezTo>
                <a:lnTo>
                  <a:pt x="164527" y="28449"/>
                </a:lnTo>
                <a:cubicBezTo>
                  <a:pt x="169489" y="19802"/>
                  <a:pt x="176635" y="12620"/>
                  <a:pt x="185244" y="7626"/>
                </a:cubicBezTo>
                <a:cubicBezTo>
                  <a:pt x="193852" y="2632"/>
                  <a:pt x="203619" y="1"/>
                  <a:pt x="213563" y="0"/>
                </a:cubicBezTo>
                <a:lnTo>
                  <a:pt x="4204447" y="0"/>
                </a:lnTo>
                <a:cubicBezTo>
                  <a:pt x="4214400" y="1"/>
                  <a:pt x="4224167" y="2632"/>
                  <a:pt x="4232767" y="7626"/>
                </a:cubicBezTo>
                <a:cubicBezTo>
                  <a:pt x="4241381" y="12620"/>
                  <a:pt x="4248529" y="19802"/>
                  <a:pt x="4253484" y="28449"/>
                </a:cubicBezTo>
                <a:lnTo>
                  <a:pt x="4410375" y="301132"/>
                </a:lnTo>
                <a:cubicBezTo>
                  <a:pt x="4415330" y="309791"/>
                  <a:pt x="4417949" y="319600"/>
                  <a:pt x="4417949" y="329586"/>
                </a:cubicBezTo>
                <a:cubicBezTo>
                  <a:pt x="4417949" y="339571"/>
                  <a:pt x="4415344" y="349383"/>
                  <a:pt x="4410389" y="35804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8" name="Google Shape;1018;p43"/>
          <p:cNvSpPr/>
          <p:nvPr/>
        </p:nvSpPr>
        <p:spPr>
          <a:xfrm rot="10800000">
            <a:off x="2572840" y="4100159"/>
            <a:ext cx="960795" cy="757451"/>
          </a:xfrm>
          <a:custGeom>
            <a:rect b="b" l="l" r="r" t="t"/>
            <a:pathLst>
              <a:path extrusionOk="0" h="757451" w="960795">
                <a:moveTo>
                  <a:pt x="960795" y="757452"/>
                </a:moveTo>
                <a:lnTo>
                  <a:pt x="245453" y="757452"/>
                </a:lnTo>
                <a:cubicBezTo>
                  <a:pt x="234034" y="757477"/>
                  <a:pt x="222814" y="754478"/>
                  <a:pt x="212919" y="748759"/>
                </a:cubicBezTo>
                <a:cubicBezTo>
                  <a:pt x="203009" y="743039"/>
                  <a:pt x="194793" y="734800"/>
                  <a:pt x="189084" y="724874"/>
                </a:cubicBezTo>
                <a:lnTo>
                  <a:pt x="8771" y="411482"/>
                </a:lnTo>
                <a:cubicBezTo>
                  <a:pt x="3019" y="401552"/>
                  <a:pt x="0" y="390269"/>
                  <a:pt x="0" y="378783"/>
                </a:cubicBezTo>
                <a:cubicBezTo>
                  <a:pt x="0" y="367298"/>
                  <a:pt x="3019" y="356015"/>
                  <a:pt x="8771" y="346083"/>
                </a:cubicBezTo>
                <a:lnTo>
                  <a:pt x="189084" y="32707"/>
                </a:lnTo>
                <a:cubicBezTo>
                  <a:pt x="194793" y="22766"/>
                  <a:pt x="203009" y="14508"/>
                  <a:pt x="212904" y="8766"/>
                </a:cubicBezTo>
                <a:cubicBezTo>
                  <a:pt x="222800" y="3025"/>
                  <a:pt x="234019" y="1"/>
                  <a:pt x="245453" y="0"/>
                </a:cubicBezTo>
                <a:lnTo>
                  <a:pt x="960795" y="0"/>
                </a:lnTo>
                <a:cubicBezTo>
                  <a:pt x="949376" y="1"/>
                  <a:pt x="938142" y="3024"/>
                  <a:pt x="928247" y="8766"/>
                </a:cubicBezTo>
                <a:cubicBezTo>
                  <a:pt x="918351" y="14508"/>
                  <a:pt x="910150" y="22766"/>
                  <a:pt x="904440" y="32707"/>
                </a:cubicBezTo>
                <a:lnTo>
                  <a:pt x="724128" y="346098"/>
                </a:lnTo>
                <a:cubicBezTo>
                  <a:pt x="718375" y="356030"/>
                  <a:pt x="715357" y="367312"/>
                  <a:pt x="715357" y="378797"/>
                </a:cubicBezTo>
                <a:cubicBezTo>
                  <a:pt x="715357" y="390284"/>
                  <a:pt x="718375" y="401564"/>
                  <a:pt x="724128" y="411496"/>
                </a:cubicBezTo>
                <a:lnTo>
                  <a:pt x="904440" y="724888"/>
                </a:lnTo>
                <a:cubicBezTo>
                  <a:pt x="910150" y="734810"/>
                  <a:pt x="918365" y="743046"/>
                  <a:pt x="928261" y="748763"/>
                </a:cubicBezTo>
                <a:cubicBezTo>
                  <a:pt x="938157" y="754480"/>
                  <a:pt x="949376" y="757477"/>
                  <a:pt x="960795" y="757452"/>
                </a:cubicBezTo>
                <a:lnTo>
                  <a:pt x="960795" y="757452"/>
                </a:lnTo>
                <a:close/>
              </a:path>
            </a:pathLst>
          </a:custGeom>
          <a:solidFill>
            <a:srgbClr val="A3E061"/>
          </a:solidFill>
          <a:ln cap="flat" cmpd="sng" w="19050">
            <a:solidFill>
              <a:srgbClr val="A3E06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9" name="Google Shape;1019;p43"/>
          <p:cNvSpPr/>
          <p:nvPr/>
        </p:nvSpPr>
        <p:spPr>
          <a:xfrm flipH="1" rot="10800000">
            <a:off x="3595083" y="5412540"/>
            <a:ext cx="4417949" cy="659132"/>
          </a:xfrm>
          <a:custGeom>
            <a:rect b="b" l="l" r="r" t="t"/>
            <a:pathLst>
              <a:path extrusionOk="0" h="659132" w="4417949">
                <a:moveTo>
                  <a:pt x="4410389" y="358044"/>
                </a:moveTo>
                <a:lnTo>
                  <a:pt x="4253498" y="630798"/>
                </a:lnTo>
                <a:cubicBezTo>
                  <a:pt x="4248529" y="639432"/>
                  <a:pt x="4241381" y="646597"/>
                  <a:pt x="4232767" y="651572"/>
                </a:cubicBezTo>
                <a:cubicBezTo>
                  <a:pt x="4224167" y="656546"/>
                  <a:pt x="4214400" y="659154"/>
                  <a:pt x="4204462" y="659133"/>
                </a:cubicBezTo>
                <a:lnTo>
                  <a:pt x="213563" y="659133"/>
                </a:lnTo>
                <a:cubicBezTo>
                  <a:pt x="203628" y="659154"/>
                  <a:pt x="193863" y="656546"/>
                  <a:pt x="185254" y="651572"/>
                </a:cubicBezTo>
                <a:cubicBezTo>
                  <a:pt x="176645" y="646597"/>
                  <a:pt x="169495" y="639432"/>
                  <a:pt x="164527" y="630798"/>
                </a:cubicBezTo>
                <a:lnTo>
                  <a:pt x="7635" y="358044"/>
                </a:lnTo>
                <a:cubicBezTo>
                  <a:pt x="2634" y="349400"/>
                  <a:pt x="0" y="339583"/>
                  <a:pt x="0" y="329588"/>
                </a:cubicBezTo>
                <a:cubicBezTo>
                  <a:pt x="0" y="319593"/>
                  <a:pt x="2634" y="309775"/>
                  <a:pt x="7635" y="301132"/>
                </a:cubicBezTo>
                <a:lnTo>
                  <a:pt x="164527" y="28449"/>
                </a:lnTo>
                <a:cubicBezTo>
                  <a:pt x="169489" y="19802"/>
                  <a:pt x="176635" y="12620"/>
                  <a:pt x="185244" y="7626"/>
                </a:cubicBezTo>
                <a:cubicBezTo>
                  <a:pt x="193852" y="2632"/>
                  <a:pt x="203619" y="1"/>
                  <a:pt x="213563" y="0"/>
                </a:cubicBezTo>
                <a:lnTo>
                  <a:pt x="4204447" y="0"/>
                </a:lnTo>
                <a:cubicBezTo>
                  <a:pt x="4214400" y="1"/>
                  <a:pt x="4224167" y="2632"/>
                  <a:pt x="4232767" y="7626"/>
                </a:cubicBezTo>
                <a:cubicBezTo>
                  <a:pt x="4241381" y="12620"/>
                  <a:pt x="4248529" y="19802"/>
                  <a:pt x="4253484" y="28449"/>
                </a:cubicBezTo>
                <a:lnTo>
                  <a:pt x="4410375" y="301132"/>
                </a:lnTo>
                <a:cubicBezTo>
                  <a:pt x="4415330" y="309791"/>
                  <a:pt x="4417949" y="319600"/>
                  <a:pt x="4417949" y="329586"/>
                </a:cubicBezTo>
                <a:cubicBezTo>
                  <a:pt x="4417949" y="339571"/>
                  <a:pt x="4415344" y="349383"/>
                  <a:pt x="4410389" y="35804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0" name="Google Shape;1020;p43"/>
          <p:cNvSpPr/>
          <p:nvPr/>
        </p:nvSpPr>
        <p:spPr>
          <a:xfrm flipH="1" rot="10800000">
            <a:off x="8649444" y="6062154"/>
            <a:ext cx="1154477" cy="659075"/>
          </a:xfrm>
          <a:custGeom>
            <a:rect b="b" l="l" r="r" t="t"/>
            <a:pathLst>
              <a:path extrusionOk="0" h="659075" w="1154477">
                <a:moveTo>
                  <a:pt x="1146946" y="357986"/>
                </a:moveTo>
                <a:lnTo>
                  <a:pt x="990055" y="630741"/>
                </a:lnTo>
                <a:cubicBezTo>
                  <a:pt x="985086" y="639374"/>
                  <a:pt x="977938" y="646540"/>
                  <a:pt x="969324" y="651515"/>
                </a:cubicBezTo>
                <a:cubicBezTo>
                  <a:pt x="960724" y="656489"/>
                  <a:pt x="950957" y="659098"/>
                  <a:pt x="941018" y="659075"/>
                </a:cubicBezTo>
                <a:lnTo>
                  <a:pt x="213573" y="659075"/>
                </a:lnTo>
                <a:cubicBezTo>
                  <a:pt x="203635" y="659099"/>
                  <a:pt x="193868" y="656493"/>
                  <a:pt x="185253" y="651518"/>
                </a:cubicBezTo>
                <a:cubicBezTo>
                  <a:pt x="176639" y="646544"/>
                  <a:pt x="169492" y="639377"/>
                  <a:pt x="164523" y="630741"/>
                </a:cubicBezTo>
                <a:lnTo>
                  <a:pt x="7632" y="358043"/>
                </a:lnTo>
                <a:cubicBezTo>
                  <a:pt x="2634" y="349400"/>
                  <a:pt x="0" y="339582"/>
                  <a:pt x="0" y="329587"/>
                </a:cubicBezTo>
                <a:cubicBezTo>
                  <a:pt x="0" y="319593"/>
                  <a:pt x="2634" y="309776"/>
                  <a:pt x="7632" y="301132"/>
                </a:cubicBezTo>
                <a:lnTo>
                  <a:pt x="164523" y="28449"/>
                </a:lnTo>
                <a:cubicBezTo>
                  <a:pt x="169492" y="19800"/>
                  <a:pt x="176639" y="12617"/>
                  <a:pt x="185253" y="7622"/>
                </a:cubicBezTo>
                <a:cubicBezTo>
                  <a:pt x="193853" y="2628"/>
                  <a:pt x="203635" y="-1"/>
                  <a:pt x="213573" y="0"/>
                </a:cubicBezTo>
                <a:lnTo>
                  <a:pt x="941004" y="0"/>
                </a:lnTo>
                <a:cubicBezTo>
                  <a:pt x="950957" y="1"/>
                  <a:pt x="960724" y="2632"/>
                  <a:pt x="969324" y="7626"/>
                </a:cubicBezTo>
                <a:cubicBezTo>
                  <a:pt x="977938" y="12620"/>
                  <a:pt x="985086" y="19802"/>
                  <a:pt x="990040" y="28449"/>
                </a:cubicBezTo>
                <a:lnTo>
                  <a:pt x="1146932" y="301132"/>
                </a:lnTo>
                <a:cubicBezTo>
                  <a:pt x="1151872" y="309783"/>
                  <a:pt x="1154478" y="319583"/>
                  <a:pt x="1154478" y="329557"/>
                </a:cubicBezTo>
                <a:cubicBezTo>
                  <a:pt x="1154492" y="339531"/>
                  <a:pt x="1151886" y="349333"/>
                  <a:pt x="1146946" y="3579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1" name="Google Shape;1021;p43"/>
          <p:cNvSpPr/>
          <p:nvPr/>
        </p:nvSpPr>
        <p:spPr>
          <a:xfrm flipH="1" rot="10800000">
            <a:off x="7422762" y="5548274"/>
            <a:ext cx="960795" cy="757451"/>
          </a:xfrm>
          <a:custGeom>
            <a:rect b="b" l="l" r="r" t="t"/>
            <a:pathLst>
              <a:path extrusionOk="0" h="757451" w="960795">
                <a:moveTo>
                  <a:pt x="960795" y="757452"/>
                </a:moveTo>
                <a:lnTo>
                  <a:pt x="245453" y="757452"/>
                </a:lnTo>
                <a:cubicBezTo>
                  <a:pt x="234034" y="757477"/>
                  <a:pt x="222814" y="754478"/>
                  <a:pt x="212919" y="748759"/>
                </a:cubicBezTo>
                <a:cubicBezTo>
                  <a:pt x="203009" y="743039"/>
                  <a:pt x="194793" y="734800"/>
                  <a:pt x="189084" y="724874"/>
                </a:cubicBezTo>
                <a:lnTo>
                  <a:pt x="8771" y="411482"/>
                </a:lnTo>
                <a:cubicBezTo>
                  <a:pt x="3019" y="401552"/>
                  <a:pt x="0" y="390269"/>
                  <a:pt x="0" y="378783"/>
                </a:cubicBezTo>
                <a:cubicBezTo>
                  <a:pt x="0" y="367298"/>
                  <a:pt x="3019" y="356015"/>
                  <a:pt x="8771" y="346083"/>
                </a:cubicBezTo>
                <a:lnTo>
                  <a:pt x="189084" y="32707"/>
                </a:lnTo>
                <a:cubicBezTo>
                  <a:pt x="194793" y="22766"/>
                  <a:pt x="203009" y="14508"/>
                  <a:pt x="212904" y="8766"/>
                </a:cubicBezTo>
                <a:cubicBezTo>
                  <a:pt x="222800" y="3025"/>
                  <a:pt x="234019" y="1"/>
                  <a:pt x="245453" y="0"/>
                </a:cubicBezTo>
                <a:lnTo>
                  <a:pt x="960795" y="0"/>
                </a:lnTo>
                <a:cubicBezTo>
                  <a:pt x="949376" y="1"/>
                  <a:pt x="938142" y="3024"/>
                  <a:pt x="928247" y="8766"/>
                </a:cubicBezTo>
                <a:cubicBezTo>
                  <a:pt x="918351" y="14508"/>
                  <a:pt x="910150" y="22766"/>
                  <a:pt x="904440" y="32707"/>
                </a:cubicBezTo>
                <a:lnTo>
                  <a:pt x="724128" y="346098"/>
                </a:lnTo>
                <a:cubicBezTo>
                  <a:pt x="718375" y="356030"/>
                  <a:pt x="715357" y="367312"/>
                  <a:pt x="715357" y="378797"/>
                </a:cubicBezTo>
                <a:cubicBezTo>
                  <a:pt x="715357" y="390284"/>
                  <a:pt x="718375" y="401564"/>
                  <a:pt x="724128" y="411496"/>
                </a:cubicBezTo>
                <a:lnTo>
                  <a:pt x="904440" y="724888"/>
                </a:lnTo>
                <a:cubicBezTo>
                  <a:pt x="910150" y="734810"/>
                  <a:pt x="918365" y="743046"/>
                  <a:pt x="928261" y="748763"/>
                </a:cubicBezTo>
                <a:cubicBezTo>
                  <a:pt x="938157" y="754480"/>
                  <a:pt x="949376" y="757477"/>
                  <a:pt x="960795" y="757452"/>
                </a:cubicBezTo>
                <a:lnTo>
                  <a:pt x="960795" y="757452"/>
                </a:lnTo>
                <a:close/>
              </a:path>
            </a:pathLst>
          </a:custGeom>
          <a:solidFill>
            <a:srgbClr val="2594A6"/>
          </a:solidFill>
          <a:ln cap="flat" cmpd="sng" w="19050">
            <a:solidFill>
              <a:srgbClr val="A3E06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2" name="Google Shape;1022;p43"/>
          <p:cNvSpPr txBox="1"/>
          <p:nvPr/>
        </p:nvSpPr>
        <p:spPr>
          <a:xfrm>
            <a:off x="2122961" y="1417496"/>
            <a:ext cx="455103" cy="605679"/>
          </a:xfrm>
          <a:prstGeom prst="rect">
            <a:avLst/>
          </a:prstGeom>
          <a:noFill/>
          <a:ln>
            <a:noFill/>
          </a:ln>
        </p:spPr>
        <p:txBody>
          <a:bodyPr anchorCtr="0" anchor="t" bIns="0" lIns="0" spcFirstLastPara="1" rIns="0" wrap="square" tIns="0">
            <a:spAutoFit/>
          </a:bodyPr>
          <a:lstStyle/>
          <a:p>
            <a:pPr indent="0" lvl="0" marL="0" marR="0" rtl="0" algn="ctr">
              <a:lnSpc>
                <a:spcPct val="164437"/>
              </a:lnSpc>
              <a:spcBef>
                <a:spcPts val="0"/>
              </a:spcBef>
              <a:spcAft>
                <a:spcPts val="0"/>
              </a:spcAft>
              <a:buClr>
                <a:srgbClr val="F43232"/>
              </a:buClr>
              <a:buSzPts val="1600"/>
              <a:buFont typeface="Arial"/>
              <a:buNone/>
            </a:pPr>
            <a:r>
              <a:rPr b="0" i="0" lang="en-US" sz="2400" u="none" cap="none" strike="noStrike">
                <a:solidFill>
                  <a:srgbClr val="A3E061"/>
                </a:solidFill>
                <a:latin typeface="Arial"/>
                <a:ea typeface="Arial"/>
                <a:cs typeface="Arial"/>
                <a:sym typeface="Arial"/>
              </a:rPr>
              <a:t>01</a:t>
            </a:r>
            <a:endParaRPr b="0" i="0" sz="2400" u="none" cap="none" strike="noStrike">
              <a:solidFill>
                <a:srgbClr val="A3E061"/>
              </a:solidFill>
              <a:latin typeface="Arial"/>
              <a:ea typeface="Arial"/>
              <a:cs typeface="Arial"/>
              <a:sym typeface="Arial"/>
            </a:endParaRPr>
          </a:p>
        </p:txBody>
      </p:sp>
      <p:sp>
        <p:nvSpPr>
          <p:cNvPr id="1023" name="Google Shape;1023;p43"/>
          <p:cNvSpPr txBox="1"/>
          <p:nvPr/>
        </p:nvSpPr>
        <p:spPr>
          <a:xfrm>
            <a:off x="8034382" y="2773178"/>
            <a:ext cx="455103" cy="605679"/>
          </a:xfrm>
          <a:prstGeom prst="rect">
            <a:avLst/>
          </a:prstGeom>
          <a:noFill/>
          <a:ln>
            <a:noFill/>
          </a:ln>
        </p:spPr>
        <p:txBody>
          <a:bodyPr anchorCtr="0" anchor="t" bIns="0" lIns="0" spcFirstLastPara="1" rIns="0" wrap="square" tIns="0">
            <a:spAutoFit/>
          </a:bodyPr>
          <a:lstStyle/>
          <a:p>
            <a:pPr indent="0" lvl="0" marL="0" marR="0" rtl="0" algn="ctr">
              <a:lnSpc>
                <a:spcPct val="164437"/>
              </a:lnSpc>
              <a:spcBef>
                <a:spcPts val="0"/>
              </a:spcBef>
              <a:spcAft>
                <a:spcPts val="0"/>
              </a:spcAft>
              <a:buClr>
                <a:srgbClr val="FA7926"/>
              </a:buClr>
              <a:buSzPts val="1600"/>
              <a:buFont typeface="Arial"/>
              <a:buNone/>
            </a:pPr>
            <a:r>
              <a:rPr b="0" i="0" lang="en-US" sz="2400" u="none" cap="none" strike="noStrike">
                <a:solidFill>
                  <a:srgbClr val="126580"/>
                </a:solidFill>
                <a:latin typeface="Arial"/>
                <a:ea typeface="Arial"/>
                <a:cs typeface="Arial"/>
                <a:sym typeface="Arial"/>
              </a:rPr>
              <a:t>02</a:t>
            </a:r>
            <a:endParaRPr b="0" i="0" sz="2400" u="none" cap="none" strike="noStrike">
              <a:solidFill>
                <a:srgbClr val="126580"/>
              </a:solidFill>
              <a:latin typeface="Arial"/>
              <a:ea typeface="Arial"/>
              <a:cs typeface="Arial"/>
              <a:sym typeface="Arial"/>
            </a:endParaRPr>
          </a:p>
        </p:txBody>
      </p:sp>
      <p:sp>
        <p:nvSpPr>
          <p:cNvPr id="1024" name="Google Shape;1024;p43"/>
          <p:cNvSpPr txBox="1"/>
          <p:nvPr/>
        </p:nvSpPr>
        <p:spPr>
          <a:xfrm>
            <a:off x="2117736" y="4227798"/>
            <a:ext cx="455103" cy="605679"/>
          </a:xfrm>
          <a:prstGeom prst="rect">
            <a:avLst/>
          </a:prstGeom>
          <a:noFill/>
          <a:ln>
            <a:noFill/>
          </a:ln>
        </p:spPr>
        <p:txBody>
          <a:bodyPr anchorCtr="0" anchor="t" bIns="0" lIns="0" spcFirstLastPara="1" rIns="0" wrap="square" tIns="0">
            <a:spAutoFit/>
          </a:bodyPr>
          <a:lstStyle/>
          <a:p>
            <a:pPr indent="0" lvl="0" marL="0" marR="0" rtl="0" algn="ctr">
              <a:lnSpc>
                <a:spcPct val="164437"/>
              </a:lnSpc>
              <a:spcBef>
                <a:spcPts val="0"/>
              </a:spcBef>
              <a:spcAft>
                <a:spcPts val="0"/>
              </a:spcAft>
              <a:buClr>
                <a:srgbClr val="CB4CDF"/>
              </a:buClr>
              <a:buSzPts val="1600"/>
              <a:buFont typeface="Arial"/>
              <a:buNone/>
            </a:pPr>
            <a:r>
              <a:rPr b="0" i="0" lang="en-US" sz="2400" u="none" cap="none" strike="noStrike">
                <a:solidFill>
                  <a:srgbClr val="A3E061"/>
                </a:solidFill>
                <a:latin typeface="Arial"/>
                <a:ea typeface="Arial"/>
                <a:cs typeface="Arial"/>
                <a:sym typeface="Arial"/>
              </a:rPr>
              <a:t>03</a:t>
            </a:r>
            <a:endParaRPr b="0" i="0" sz="2400" u="none" cap="none" strike="noStrike">
              <a:solidFill>
                <a:srgbClr val="A3E061"/>
              </a:solidFill>
              <a:latin typeface="Arial"/>
              <a:ea typeface="Arial"/>
              <a:cs typeface="Arial"/>
              <a:sym typeface="Arial"/>
            </a:endParaRPr>
          </a:p>
        </p:txBody>
      </p:sp>
      <p:sp>
        <p:nvSpPr>
          <p:cNvPr id="1025" name="Google Shape;1025;p43"/>
          <p:cNvSpPr txBox="1"/>
          <p:nvPr/>
        </p:nvSpPr>
        <p:spPr>
          <a:xfrm>
            <a:off x="8359876" y="5701801"/>
            <a:ext cx="455103" cy="605679"/>
          </a:xfrm>
          <a:prstGeom prst="rect">
            <a:avLst/>
          </a:prstGeom>
          <a:noFill/>
          <a:ln>
            <a:noFill/>
          </a:ln>
        </p:spPr>
        <p:txBody>
          <a:bodyPr anchorCtr="0" anchor="t" bIns="0" lIns="0" spcFirstLastPara="1" rIns="0" wrap="square" tIns="0">
            <a:spAutoFit/>
          </a:bodyPr>
          <a:lstStyle/>
          <a:p>
            <a:pPr indent="0" lvl="0" marL="0" marR="0" rtl="0" algn="ctr">
              <a:lnSpc>
                <a:spcPct val="164437"/>
              </a:lnSpc>
              <a:spcBef>
                <a:spcPts val="0"/>
              </a:spcBef>
              <a:spcAft>
                <a:spcPts val="0"/>
              </a:spcAft>
              <a:buClr>
                <a:srgbClr val="3AC86A"/>
              </a:buClr>
              <a:buSzPts val="1600"/>
              <a:buFont typeface="Arial"/>
              <a:buNone/>
            </a:pPr>
            <a:r>
              <a:rPr b="0" i="0" lang="en-US" sz="2400" u="none" cap="none" strike="noStrike">
                <a:solidFill>
                  <a:srgbClr val="126580"/>
                </a:solidFill>
                <a:latin typeface="Arial"/>
                <a:ea typeface="Arial"/>
                <a:cs typeface="Arial"/>
                <a:sym typeface="Arial"/>
              </a:rPr>
              <a:t>04</a:t>
            </a:r>
            <a:endParaRPr b="0" i="0" sz="2400" u="none" cap="none" strike="noStrike">
              <a:solidFill>
                <a:srgbClr val="126580"/>
              </a:solidFill>
              <a:latin typeface="Arial"/>
              <a:ea typeface="Arial"/>
              <a:cs typeface="Arial"/>
              <a:sym typeface="Arial"/>
            </a:endParaRPr>
          </a:p>
        </p:txBody>
      </p:sp>
      <p:sp>
        <p:nvSpPr>
          <p:cNvPr id="1026" name="Google Shape;1026;p43"/>
          <p:cNvSpPr txBox="1"/>
          <p:nvPr/>
        </p:nvSpPr>
        <p:spPr>
          <a:xfrm>
            <a:off x="3801060" y="1526014"/>
            <a:ext cx="4848384" cy="819968"/>
          </a:xfrm>
          <a:prstGeom prst="rect">
            <a:avLst/>
          </a:prstGeom>
          <a:noFill/>
          <a:ln>
            <a:noFill/>
          </a:ln>
        </p:spPr>
        <p:txBody>
          <a:bodyPr anchorCtr="0" anchor="t" bIns="0" lIns="0" spcFirstLastPara="1" rIns="0" wrap="square" tIns="0">
            <a:spAutoFit/>
          </a:bodyPr>
          <a:lstStyle/>
          <a:p>
            <a:pPr indent="0" lvl="0" marL="0" marR="0" rtl="0" algn="l">
              <a:lnSpc>
                <a:spcPct val="111375"/>
              </a:lnSpc>
              <a:spcBef>
                <a:spcPts val="0"/>
              </a:spcBef>
              <a:spcAft>
                <a:spcPts val="0"/>
              </a:spcAft>
              <a:buNone/>
            </a:pPr>
            <a:r>
              <a:rPr b="0" i="0" lang="en-US" sz="2400" u="none" cap="none" strike="noStrike">
                <a:solidFill>
                  <a:srgbClr val="000000"/>
                </a:solidFill>
                <a:latin typeface="Arial"/>
                <a:ea typeface="Arial"/>
                <a:cs typeface="Arial"/>
                <a:sym typeface="Arial"/>
              </a:rPr>
              <a:t>Le genre n’est pas conceptualisé comme une considération majeure</a:t>
            </a:r>
            <a:endParaRPr b="0" i="0" sz="2000" u="none" cap="none" strike="noStrike">
              <a:solidFill>
                <a:srgbClr val="000000"/>
              </a:solidFill>
              <a:latin typeface="Arial"/>
              <a:ea typeface="Arial"/>
              <a:cs typeface="Arial"/>
              <a:sym typeface="Arial"/>
            </a:endParaRPr>
          </a:p>
        </p:txBody>
      </p:sp>
      <p:sp>
        <p:nvSpPr>
          <p:cNvPr id="1027" name="Google Shape;1027;p43"/>
          <p:cNvSpPr txBox="1"/>
          <p:nvPr/>
        </p:nvSpPr>
        <p:spPr>
          <a:xfrm>
            <a:off x="3236914" y="2772776"/>
            <a:ext cx="3864340" cy="819968"/>
          </a:xfrm>
          <a:prstGeom prst="rect">
            <a:avLst/>
          </a:prstGeom>
          <a:noFill/>
          <a:ln>
            <a:noFill/>
          </a:ln>
        </p:spPr>
        <p:txBody>
          <a:bodyPr anchorCtr="0" anchor="t" bIns="0" lIns="0" spcFirstLastPara="1" rIns="0" wrap="square" tIns="0">
            <a:spAutoFit/>
          </a:bodyPr>
          <a:lstStyle/>
          <a:p>
            <a:pPr indent="0" lvl="0" marL="0" marR="0" rtl="0" algn="r">
              <a:lnSpc>
                <a:spcPct val="111375"/>
              </a:lnSpc>
              <a:spcBef>
                <a:spcPts val="0"/>
              </a:spcBef>
              <a:spcAft>
                <a:spcPts val="0"/>
              </a:spcAft>
              <a:buNone/>
            </a:pPr>
            <a:r>
              <a:rPr b="0" i="0" lang="en-US" sz="2400" u="none" cap="none" strike="noStrike">
                <a:solidFill>
                  <a:srgbClr val="000000"/>
                </a:solidFill>
                <a:latin typeface="Arial"/>
                <a:ea typeface="Arial"/>
                <a:cs typeface="Arial"/>
                <a:sym typeface="Arial"/>
              </a:rPr>
              <a:t>Des critères économiques davantage mis en avant</a:t>
            </a:r>
            <a:endParaRPr b="0" i="0" sz="2400" u="none" cap="none" strike="noStrike">
              <a:solidFill>
                <a:srgbClr val="000000"/>
              </a:solidFill>
              <a:latin typeface="Arial"/>
              <a:ea typeface="Arial"/>
              <a:cs typeface="Arial"/>
              <a:sym typeface="Arial"/>
            </a:endParaRPr>
          </a:p>
        </p:txBody>
      </p:sp>
      <p:sp>
        <p:nvSpPr>
          <p:cNvPr id="1028" name="Google Shape;1028;p43"/>
          <p:cNvSpPr txBox="1"/>
          <p:nvPr/>
        </p:nvSpPr>
        <p:spPr>
          <a:xfrm>
            <a:off x="3693918" y="4035755"/>
            <a:ext cx="6971688" cy="819968"/>
          </a:xfrm>
          <a:prstGeom prst="rect">
            <a:avLst/>
          </a:prstGeom>
          <a:noFill/>
          <a:ln>
            <a:noFill/>
          </a:ln>
        </p:spPr>
        <p:txBody>
          <a:bodyPr anchorCtr="0" anchor="t" bIns="0" lIns="0" spcFirstLastPara="1" rIns="0" wrap="square" tIns="0">
            <a:spAutoFit/>
          </a:bodyPr>
          <a:lstStyle/>
          <a:p>
            <a:pPr indent="0" lvl="0" marL="0" marR="0" rtl="0" algn="l">
              <a:lnSpc>
                <a:spcPct val="111375"/>
              </a:lnSpc>
              <a:spcBef>
                <a:spcPts val="0"/>
              </a:spcBef>
              <a:spcAft>
                <a:spcPts val="0"/>
              </a:spcAft>
              <a:buNone/>
            </a:pPr>
            <a:r>
              <a:rPr b="0" i="0" lang="en-US" sz="2400" u="none" cap="none" strike="noStrike">
                <a:solidFill>
                  <a:srgbClr val="000000"/>
                </a:solidFill>
                <a:latin typeface="Arial"/>
                <a:ea typeface="Arial"/>
                <a:cs typeface="Arial"/>
                <a:sym typeface="Arial"/>
              </a:rPr>
              <a:t>Considéré comme un « complément » plutôt que comme une mesure courante et systématique</a:t>
            </a:r>
            <a:endParaRPr b="0" i="0" sz="2400" u="none" cap="none" strike="noStrike">
              <a:solidFill>
                <a:srgbClr val="000000"/>
              </a:solidFill>
              <a:latin typeface="Arial"/>
              <a:ea typeface="Arial"/>
              <a:cs typeface="Arial"/>
              <a:sym typeface="Arial"/>
            </a:endParaRPr>
          </a:p>
        </p:txBody>
      </p:sp>
      <p:sp>
        <p:nvSpPr>
          <p:cNvPr id="1029" name="Google Shape;1029;p43"/>
          <p:cNvSpPr txBox="1"/>
          <p:nvPr/>
        </p:nvSpPr>
        <p:spPr>
          <a:xfrm>
            <a:off x="343538" y="5543341"/>
            <a:ext cx="6944360" cy="819968"/>
          </a:xfrm>
          <a:prstGeom prst="rect">
            <a:avLst/>
          </a:prstGeom>
          <a:noFill/>
          <a:ln>
            <a:noFill/>
          </a:ln>
        </p:spPr>
        <p:txBody>
          <a:bodyPr anchorCtr="0" anchor="t" bIns="0" lIns="0" spcFirstLastPara="1" rIns="0" wrap="square" tIns="0">
            <a:spAutoFit/>
          </a:bodyPr>
          <a:lstStyle/>
          <a:p>
            <a:pPr indent="0" lvl="0" marL="0" marR="0" rtl="0" algn="r">
              <a:lnSpc>
                <a:spcPct val="111375"/>
              </a:lnSpc>
              <a:spcBef>
                <a:spcPts val="0"/>
              </a:spcBef>
              <a:spcAft>
                <a:spcPts val="0"/>
              </a:spcAft>
              <a:buNone/>
            </a:pPr>
            <a:r>
              <a:rPr b="0" i="0" lang="en-US" sz="2400" u="none" cap="none" strike="noStrike">
                <a:solidFill>
                  <a:srgbClr val="000000"/>
                </a:solidFill>
                <a:latin typeface="Arial"/>
                <a:ea typeface="Arial"/>
                <a:cs typeface="Arial"/>
                <a:sym typeface="Arial"/>
              </a:rPr>
              <a:t>Efforts limités pour transcender l’approche binaire du genre vers les questions d’intersectionnalité</a:t>
            </a:r>
            <a:endParaRPr b="0" i="0" sz="2400" u="none" cap="none" strike="noStrike">
              <a:solidFill>
                <a:srgbClr val="000000"/>
              </a:solidFill>
              <a:latin typeface="Arial"/>
              <a:ea typeface="Arial"/>
              <a:cs typeface="Arial"/>
              <a:sym typeface="Arial"/>
            </a:endParaRPr>
          </a:p>
        </p:txBody>
      </p:sp>
      <p:sp>
        <p:nvSpPr>
          <p:cNvPr id="1030" name="Google Shape;1030;p43"/>
          <p:cNvSpPr txBox="1"/>
          <p:nvPr/>
        </p:nvSpPr>
        <p:spPr>
          <a:xfrm>
            <a:off x="1930426" y="576764"/>
            <a:ext cx="8062800" cy="501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4103"/>
              <a:buFont typeface="Calibri"/>
              <a:buNone/>
            </a:pPr>
            <a:r>
              <a:rPr b="1" i="0" lang="en-US" sz="4000" u="none" cap="none" strike="noStrike">
                <a:solidFill>
                  <a:srgbClr val="126580"/>
                </a:solidFill>
                <a:latin typeface="Arial"/>
                <a:ea typeface="Arial"/>
                <a:cs typeface="Arial"/>
                <a:sym typeface="Arial"/>
              </a:rPr>
              <a:t>Défis liés à la perception</a:t>
            </a:r>
            <a:endParaRPr b="1" i="0" sz="4000" u="none" cap="none" strike="noStrike">
              <a:solidFill>
                <a:srgbClr val="126580"/>
              </a:solidFill>
              <a:latin typeface="Arial"/>
              <a:ea typeface="Arial"/>
              <a:cs typeface="Arial"/>
              <a:sym typeface="Arial"/>
            </a:endParaRPr>
          </a:p>
        </p:txBody>
      </p:sp>
      <p:pic>
        <p:nvPicPr>
          <p:cNvPr id="1031" name="Google Shape;1031;p43"/>
          <p:cNvPicPr preferRelativeResize="0"/>
          <p:nvPr/>
        </p:nvPicPr>
        <p:blipFill rotWithShape="1">
          <a:blip r:embed="rId3">
            <a:alphaModFix/>
          </a:blip>
          <a:srcRect b="14258" l="0" r="0" t="0"/>
          <a:stretch/>
        </p:blipFill>
        <p:spPr>
          <a:xfrm>
            <a:off x="19408" y="0"/>
            <a:ext cx="1838889" cy="679531"/>
          </a:xfrm>
          <a:prstGeom prst="rect">
            <a:avLst/>
          </a:prstGeom>
          <a:noFill/>
          <a:ln>
            <a:noFill/>
          </a:ln>
        </p:spPr>
      </p:pic>
      <p:grpSp>
        <p:nvGrpSpPr>
          <p:cNvPr id="1032" name="Google Shape;1032;p43"/>
          <p:cNvGrpSpPr/>
          <p:nvPr/>
        </p:nvGrpSpPr>
        <p:grpSpPr>
          <a:xfrm>
            <a:off x="8536506" y="6275134"/>
            <a:ext cx="3311957" cy="582866"/>
            <a:chOff x="8596525" y="6049452"/>
            <a:chExt cx="3311957" cy="582866"/>
          </a:xfrm>
        </p:grpSpPr>
        <p:grpSp>
          <p:nvGrpSpPr>
            <p:cNvPr id="1033" name="Google Shape;1033;p43"/>
            <p:cNvGrpSpPr/>
            <p:nvPr/>
          </p:nvGrpSpPr>
          <p:grpSpPr>
            <a:xfrm>
              <a:off x="8596525" y="6049452"/>
              <a:ext cx="2275048" cy="582866"/>
              <a:chOff x="2995571" y="4446283"/>
              <a:chExt cx="3220513" cy="825093"/>
            </a:xfrm>
          </p:grpSpPr>
          <p:sp>
            <p:nvSpPr>
              <p:cNvPr id="1034" name="Google Shape;1034;p43"/>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035" name="Google Shape;1035;p43"/>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036" name="Google Shape;1036;p43"/>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037" name="Google Shape;1037;p43"/>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500"/>
                                        <p:tgtEl>
                                          <p:spTgt spid="1023"/>
                                        </p:tgtEl>
                                      </p:cBhvr>
                                    </p:animEffect>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par>
                                <p:cTn fill="hold" nodeType="with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500"/>
                                        <p:tgtEl>
                                          <p:spTgt spid="10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500"/>
                                        <p:tgtEl>
                                          <p:spTgt spid="1024"/>
                                        </p:tgtEl>
                                      </p:cBhvr>
                                    </p:animEffect>
                                  </p:childTnLst>
                                </p:cTn>
                              </p:par>
                              <p:par>
                                <p:cTn fill="hold" nodeType="with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500"/>
                                        <p:tgtEl>
                                          <p:spTgt spid="1018"/>
                                        </p:tgtEl>
                                      </p:cBhvr>
                                    </p:animEffect>
                                  </p:childTnLst>
                                </p:cTn>
                              </p:par>
                              <p:par>
                                <p:cTn fill="hold" nodeType="with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500"/>
                                        <p:tgtEl>
                                          <p:spTgt spid="10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500"/>
                                        <p:tgtEl>
                                          <p:spTgt spid="1029"/>
                                        </p:tgtEl>
                                      </p:cBhvr>
                                    </p:animEffect>
                                  </p:childTnLst>
                                </p:cTn>
                              </p:par>
                              <p:par>
                                <p:cTn fill="hold" nodeType="with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par>
                                <p:cTn fill="hold" nodeType="with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500"/>
                                        <p:tgtEl>
                                          <p:spTgt spid="1025"/>
                                        </p:tgtEl>
                                      </p:cBhvr>
                                    </p:animEffect>
                                  </p:childTnLst>
                                </p:cTn>
                              </p:par>
                              <p:par>
                                <p:cTn fill="hold" nodeType="with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44"/>
          <p:cNvSpPr txBox="1"/>
          <p:nvPr>
            <p:ph type="title"/>
          </p:nvPr>
        </p:nvSpPr>
        <p:spPr>
          <a:xfrm>
            <a:off x="648667" y="929440"/>
            <a:ext cx="11199796" cy="934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US" sz="4000">
                <a:solidFill>
                  <a:srgbClr val="126580"/>
                </a:solidFill>
                <a:latin typeface="Arial"/>
                <a:ea typeface="Arial"/>
                <a:cs typeface="Arial"/>
                <a:sym typeface="Arial"/>
              </a:rPr>
              <a:t>Défis-Expertise</a:t>
            </a:r>
            <a:endParaRPr b="1" sz="4000">
              <a:solidFill>
                <a:srgbClr val="126580"/>
              </a:solidFill>
              <a:latin typeface="Arial"/>
              <a:ea typeface="Arial"/>
              <a:cs typeface="Arial"/>
              <a:sym typeface="Arial"/>
            </a:endParaRPr>
          </a:p>
        </p:txBody>
      </p:sp>
      <p:grpSp>
        <p:nvGrpSpPr>
          <p:cNvPr id="1043" name="Google Shape;1043;p44"/>
          <p:cNvGrpSpPr/>
          <p:nvPr/>
        </p:nvGrpSpPr>
        <p:grpSpPr>
          <a:xfrm>
            <a:off x="187899" y="2140381"/>
            <a:ext cx="5693464" cy="2021885"/>
            <a:chOff x="375589" y="2458545"/>
            <a:chExt cx="5693464" cy="2021885"/>
          </a:xfrm>
        </p:grpSpPr>
        <p:sp>
          <p:nvSpPr>
            <p:cNvPr id="1044" name="Google Shape;1044;p44"/>
            <p:cNvSpPr/>
            <p:nvPr/>
          </p:nvSpPr>
          <p:spPr>
            <a:xfrm>
              <a:off x="603327" y="2705262"/>
              <a:ext cx="5465726" cy="1708039"/>
            </a:xfrm>
            <a:prstGeom prst="rect">
              <a:avLst/>
            </a:prstGeom>
            <a:solidFill>
              <a:schemeClr val="lt2">
                <a:alpha val="40000"/>
              </a:schemeClr>
            </a:solidFill>
            <a:ln cap="flat" cmpd="sng" w="9525">
              <a:solidFill>
                <a:srgbClr val="2594A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5" name="Google Shape;1045;p44"/>
            <p:cNvSpPr txBox="1"/>
            <p:nvPr/>
          </p:nvSpPr>
          <p:spPr>
            <a:xfrm>
              <a:off x="603327" y="2772391"/>
              <a:ext cx="5465726" cy="1708039"/>
            </a:xfrm>
            <a:prstGeom prst="rect">
              <a:avLst/>
            </a:prstGeom>
            <a:noFill/>
            <a:ln cap="flat" cmpd="sng" w="9525">
              <a:solidFill>
                <a:srgbClr val="A3E061"/>
              </a:solidFill>
              <a:prstDash val="solid"/>
              <a:round/>
              <a:headEnd len="sm" w="sm" type="none"/>
              <a:tailEnd len="sm" w="sm" type="none"/>
            </a:ln>
          </p:spPr>
          <p:txBody>
            <a:bodyPr anchorCtr="0" anchor="ctr" bIns="121900" lIns="1156900" spcFirstLastPara="1" rIns="121900" wrap="square" tIns="121900">
              <a:noAutofit/>
            </a:bodyPr>
            <a:lstStyle/>
            <a:p>
              <a:pPr indent="0" lvl="0" marL="0" marR="0" rtl="0" algn="l">
                <a:lnSpc>
                  <a:spcPct val="90000"/>
                </a:lnSpc>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Limiter la participation aux actions de genre</a:t>
              </a:r>
              <a:endParaRPr b="0" i="0" sz="3200" u="none" cap="none" strike="noStrike">
                <a:solidFill>
                  <a:schemeClr val="dk1"/>
                </a:solidFill>
                <a:latin typeface="Calibri"/>
                <a:ea typeface="Calibri"/>
                <a:cs typeface="Calibri"/>
                <a:sym typeface="Calibri"/>
              </a:endParaRPr>
            </a:p>
          </p:txBody>
        </p:sp>
        <p:sp>
          <p:nvSpPr>
            <p:cNvPr id="1046" name="Google Shape;1046;p44"/>
            <p:cNvSpPr/>
            <p:nvPr/>
          </p:nvSpPr>
          <p:spPr>
            <a:xfrm>
              <a:off x="375589" y="2458545"/>
              <a:ext cx="1195627" cy="1793441"/>
            </a:xfrm>
            <a:prstGeom prst="rect">
              <a:avLst/>
            </a:prstGeom>
            <a:solidFill>
              <a:srgbClr val="2594A6"/>
            </a:solidFill>
            <a:ln cap="flat" cmpd="sng" w="12700">
              <a:solidFill>
                <a:srgbClr val="2594A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047" name="Google Shape;1047;p44"/>
          <p:cNvGrpSpPr/>
          <p:nvPr/>
        </p:nvGrpSpPr>
        <p:grpSpPr>
          <a:xfrm>
            <a:off x="6154999" y="2140381"/>
            <a:ext cx="5824096" cy="2021885"/>
            <a:chOff x="6310638" y="2458545"/>
            <a:chExt cx="5824096" cy="2021885"/>
          </a:xfrm>
        </p:grpSpPr>
        <p:sp>
          <p:nvSpPr>
            <p:cNvPr id="1048" name="Google Shape;1048;p44"/>
            <p:cNvSpPr/>
            <p:nvPr/>
          </p:nvSpPr>
          <p:spPr>
            <a:xfrm>
              <a:off x="6538376" y="2705262"/>
              <a:ext cx="5465726" cy="1708039"/>
            </a:xfrm>
            <a:prstGeom prst="rect">
              <a:avLst/>
            </a:prstGeom>
            <a:solidFill>
              <a:schemeClr val="lt2">
                <a:alpha val="40000"/>
              </a:schemeClr>
            </a:solidFill>
            <a:ln cap="flat" cmpd="sng" w="9525">
              <a:solidFill>
                <a:srgbClr val="2594A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9" name="Google Shape;1049;p44"/>
            <p:cNvSpPr txBox="1"/>
            <p:nvPr/>
          </p:nvSpPr>
          <p:spPr>
            <a:xfrm>
              <a:off x="6441270" y="2772391"/>
              <a:ext cx="5693464" cy="1708039"/>
            </a:xfrm>
            <a:prstGeom prst="rect">
              <a:avLst/>
            </a:prstGeom>
            <a:noFill/>
            <a:ln cap="flat" cmpd="sng" w="9525">
              <a:solidFill>
                <a:srgbClr val="2594A6"/>
              </a:solidFill>
              <a:prstDash val="solid"/>
              <a:round/>
              <a:headEnd len="sm" w="sm" type="none"/>
              <a:tailEnd len="sm" w="sm" type="none"/>
            </a:ln>
          </p:spPr>
          <p:txBody>
            <a:bodyPr anchorCtr="0" anchor="ctr" bIns="121900" lIns="1156900" spcFirstLastPara="1" rIns="121900" wrap="square" tIns="121900">
              <a:noAutofit/>
            </a:bodyPr>
            <a:lstStyle/>
            <a:p>
              <a:pPr indent="0" lvl="0" marL="0" marR="0" rtl="0" algn="l">
                <a:lnSpc>
                  <a:spcPct val="90000"/>
                </a:lnSpc>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Compréhension limitée du genre dans la conception</a:t>
              </a:r>
              <a:endParaRPr b="0" i="0" sz="3200" u="none" cap="none" strike="noStrike">
                <a:solidFill>
                  <a:schemeClr val="dk1"/>
                </a:solidFill>
                <a:latin typeface="Calibri"/>
                <a:ea typeface="Calibri"/>
                <a:cs typeface="Calibri"/>
                <a:sym typeface="Calibri"/>
              </a:endParaRPr>
            </a:p>
          </p:txBody>
        </p:sp>
        <p:sp>
          <p:nvSpPr>
            <p:cNvPr id="1050" name="Google Shape;1050;p44"/>
            <p:cNvSpPr/>
            <p:nvPr/>
          </p:nvSpPr>
          <p:spPr>
            <a:xfrm>
              <a:off x="6310638" y="2458545"/>
              <a:ext cx="1195627" cy="1793441"/>
            </a:xfrm>
            <a:prstGeom prst="rect">
              <a:avLst/>
            </a:prstGeom>
            <a:solidFill>
              <a:srgbClr val="A3E061"/>
            </a:solidFill>
            <a:ln cap="flat" cmpd="sng" w="12700">
              <a:solidFill>
                <a:srgbClr val="2594A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051" name="Google Shape;1051;p44"/>
          <p:cNvGrpSpPr/>
          <p:nvPr/>
        </p:nvGrpSpPr>
        <p:grpSpPr>
          <a:xfrm>
            <a:off x="187899" y="4256282"/>
            <a:ext cx="5693464" cy="2018852"/>
            <a:chOff x="375589" y="4608777"/>
            <a:chExt cx="5693464" cy="2018852"/>
          </a:xfrm>
        </p:grpSpPr>
        <p:sp>
          <p:nvSpPr>
            <p:cNvPr id="1052" name="Google Shape;1052;p44"/>
            <p:cNvSpPr/>
            <p:nvPr/>
          </p:nvSpPr>
          <p:spPr>
            <a:xfrm>
              <a:off x="603327" y="4855494"/>
              <a:ext cx="5465726" cy="1708039"/>
            </a:xfrm>
            <a:prstGeom prst="rect">
              <a:avLst/>
            </a:prstGeom>
            <a:solidFill>
              <a:schemeClr val="lt2">
                <a:alpha val="40000"/>
              </a:schemeClr>
            </a:solidFill>
            <a:ln cap="flat" cmpd="sng" w="9525">
              <a:solidFill>
                <a:srgbClr val="2594A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3" name="Google Shape;1053;p44"/>
            <p:cNvSpPr txBox="1"/>
            <p:nvPr/>
          </p:nvSpPr>
          <p:spPr>
            <a:xfrm>
              <a:off x="603327" y="4919590"/>
              <a:ext cx="5465726" cy="1708039"/>
            </a:xfrm>
            <a:prstGeom prst="rect">
              <a:avLst/>
            </a:prstGeom>
            <a:noFill/>
            <a:ln cap="flat" cmpd="sng" w="9525">
              <a:solidFill>
                <a:srgbClr val="2594A6"/>
              </a:solidFill>
              <a:prstDash val="solid"/>
              <a:round/>
              <a:headEnd len="sm" w="sm" type="none"/>
              <a:tailEnd len="sm" w="sm" type="none"/>
            </a:ln>
          </p:spPr>
          <p:txBody>
            <a:bodyPr anchorCtr="0" anchor="ctr" bIns="121900" lIns="1156900" spcFirstLastPara="1" rIns="121900" wrap="square" tIns="121900">
              <a:noAutofit/>
            </a:bodyPr>
            <a:lstStyle/>
            <a:p>
              <a:pPr indent="0" lvl="0" marL="0" marR="0" rtl="0" algn="l">
                <a:lnSpc>
                  <a:spcPct val="90000"/>
                </a:lnSpc>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Sensibilisation et prise de conscience limitées du genre</a:t>
              </a:r>
              <a:endParaRPr b="0" i="0" sz="3200" u="none" cap="none" strike="noStrike">
                <a:solidFill>
                  <a:schemeClr val="dk1"/>
                </a:solidFill>
                <a:latin typeface="Calibri"/>
                <a:ea typeface="Calibri"/>
                <a:cs typeface="Calibri"/>
                <a:sym typeface="Calibri"/>
              </a:endParaRPr>
            </a:p>
          </p:txBody>
        </p:sp>
        <p:sp>
          <p:nvSpPr>
            <p:cNvPr id="1054" name="Google Shape;1054;p44"/>
            <p:cNvSpPr/>
            <p:nvPr/>
          </p:nvSpPr>
          <p:spPr>
            <a:xfrm>
              <a:off x="375589" y="4608777"/>
              <a:ext cx="1195627" cy="1793441"/>
            </a:xfrm>
            <a:prstGeom prst="rect">
              <a:avLst/>
            </a:prstGeom>
            <a:solidFill>
              <a:srgbClr val="A3E061"/>
            </a:solidFill>
            <a:ln cap="flat" cmpd="sng" w="12700">
              <a:solidFill>
                <a:srgbClr val="2594A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055" name="Google Shape;1055;p44"/>
          <p:cNvGrpSpPr/>
          <p:nvPr/>
        </p:nvGrpSpPr>
        <p:grpSpPr>
          <a:xfrm>
            <a:off x="6154999" y="4371042"/>
            <a:ext cx="5930035" cy="2089764"/>
            <a:chOff x="6310638" y="4608777"/>
            <a:chExt cx="5930035" cy="2089764"/>
          </a:xfrm>
        </p:grpSpPr>
        <p:sp>
          <p:nvSpPr>
            <p:cNvPr id="1056" name="Google Shape;1056;p44"/>
            <p:cNvSpPr/>
            <p:nvPr/>
          </p:nvSpPr>
          <p:spPr>
            <a:xfrm>
              <a:off x="6538375" y="4855494"/>
              <a:ext cx="5596357" cy="1708039"/>
            </a:xfrm>
            <a:prstGeom prst="rect">
              <a:avLst/>
            </a:prstGeom>
            <a:solidFill>
              <a:schemeClr val="lt2">
                <a:alpha val="40000"/>
              </a:schemeClr>
            </a:solidFill>
            <a:ln cap="flat" cmpd="sng" w="9525">
              <a:solidFill>
                <a:srgbClr val="2594A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7" name="Google Shape;1057;p44"/>
            <p:cNvSpPr txBox="1"/>
            <p:nvPr/>
          </p:nvSpPr>
          <p:spPr>
            <a:xfrm>
              <a:off x="6404204" y="4990502"/>
              <a:ext cx="5836469" cy="1708039"/>
            </a:xfrm>
            <a:prstGeom prst="rect">
              <a:avLst/>
            </a:prstGeom>
            <a:noFill/>
            <a:ln cap="flat" cmpd="sng" w="9525">
              <a:solidFill>
                <a:srgbClr val="A3E061"/>
              </a:solidFill>
              <a:prstDash val="solid"/>
              <a:round/>
              <a:headEnd len="sm" w="sm" type="none"/>
              <a:tailEnd len="sm" w="sm" type="none"/>
            </a:ln>
          </p:spPr>
          <p:txBody>
            <a:bodyPr anchorCtr="0" anchor="ctr" bIns="106675" lIns="1156900" spcFirstLastPara="1" rIns="106675" wrap="square" tIns="106675">
              <a:noAutofit/>
            </a:bodyPr>
            <a:lstStyle/>
            <a:p>
              <a:pPr indent="0" lvl="0" marL="0" marR="0" rtl="0" algn="l">
                <a:lnSpc>
                  <a:spcPct val="10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Manque de transparence dans le SEV des résultats en matière d'égalité du genre dans le financement de l'action climatique</a:t>
              </a:r>
              <a:endParaRPr b="0" i="0" sz="2800" u="none" cap="none" strike="noStrike">
                <a:solidFill>
                  <a:schemeClr val="dk1"/>
                </a:solidFill>
                <a:latin typeface="Calibri"/>
                <a:ea typeface="Calibri"/>
                <a:cs typeface="Calibri"/>
                <a:sym typeface="Calibri"/>
              </a:endParaRPr>
            </a:p>
          </p:txBody>
        </p:sp>
        <p:sp>
          <p:nvSpPr>
            <p:cNvPr id="1058" name="Google Shape;1058;p44"/>
            <p:cNvSpPr/>
            <p:nvPr/>
          </p:nvSpPr>
          <p:spPr>
            <a:xfrm>
              <a:off x="6310638" y="4608777"/>
              <a:ext cx="1195627" cy="1793441"/>
            </a:xfrm>
            <a:prstGeom prst="rect">
              <a:avLst/>
            </a:prstGeom>
            <a:solidFill>
              <a:srgbClr val="2594A6"/>
            </a:solidFill>
            <a:ln cap="flat" cmpd="sng" w="12700">
              <a:solidFill>
                <a:srgbClr val="2594A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pic>
        <p:nvPicPr>
          <p:cNvPr id="1059" name="Google Shape;1059;p44"/>
          <p:cNvPicPr preferRelativeResize="0"/>
          <p:nvPr/>
        </p:nvPicPr>
        <p:blipFill rotWithShape="1">
          <a:blip r:embed="rId3">
            <a:alphaModFix/>
          </a:blip>
          <a:srcRect b="14258" l="0" r="0" t="0"/>
          <a:stretch/>
        </p:blipFill>
        <p:spPr>
          <a:xfrm>
            <a:off x="19408" y="0"/>
            <a:ext cx="1838889" cy="679531"/>
          </a:xfrm>
          <a:prstGeom prst="rect">
            <a:avLst/>
          </a:prstGeom>
          <a:noFill/>
          <a:ln>
            <a:noFill/>
          </a:ln>
        </p:spPr>
      </p:pic>
      <p:grpSp>
        <p:nvGrpSpPr>
          <p:cNvPr id="1060" name="Google Shape;1060;p44"/>
          <p:cNvGrpSpPr/>
          <p:nvPr/>
        </p:nvGrpSpPr>
        <p:grpSpPr>
          <a:xfrm>
            <a:off x="8536506" y="6275134"/>
            <a:ext cx="3311957" cy="582866"/>
            <a:chOff x="8596525" y="6049452"/>
            <a:chExt cx="3311957" cy="582866"/>
          </a:xfrm>
        </p:grpSpPr>
        <p:grpSp>
          <p:nvGrpSpPr>
            <p:cNvPr id="1061" name="Google Shape;1061;p44"/>
            <p:cNvGrpSpPr/>
            <p:nvPr/>
          </p:nvGrpSpPr>
          <p:grpSpPr>
            <a:xfrm>
              <a:off x="8596525" y="6049452"/>
              <a:ext cx="2275048" cy="582866"/>
              <a:chOff x="2995571" y="4446283"/>
              <a:chExt cx="3220513" cy="825093"/>
            </a:xfrm>
          </p:grpSpPr>
          <p:sp>
            <p:nvSpPr>
              <p:cNvPr id="1062" name="Google Shape;1062;p44"/>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063" name="Google Shape;1063;p44"/>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064" name="Google Shape;1064;p44"/>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1065" name="Google Shape;1065;p44"/>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500"/>
                                        <p:tgtEl>
                                          <p:spTgt spid="10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500"/>
                                        <p:tgtEl>
                                          <p:spTgt spid="10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9" name="Shape 1069"/>
        <p:cNvGrpSpPr/>
        <p:nvPr/>
      </p:nvGrpSpPr>
      <p:grpSpPr>
        <a:xfrm>
          <a:off x="0" y="0"/>
          <a:ext cx="0" cy="0"/>
          <a:chOff x="0" y="0"/>
          <a:chExt cx="0" cy="0"/>
        </a:xfrm>
      </p:grpSpPr>
      <p:pic>
        <p:nvPicPr>
          <p:cNvPr id="1070" name="Google Shape;1070;g2e1b2c01638_0_0"/>
          <p:cNvPicPr preferRelativeResize="0"/>
          <p:nvPr/>
        </p:nvPicPr>
        <p:blipFill rotWithShape="1">
          <a:blip r:embed="rId3">
            <a:alphaModFix/>
          </a:blip>
          <a:srcRect b="0" l="281" r="14517" t="9089"/>
          <a:stretch/>
        </p:blipFill>
        <p:spPr>
          <a:xfrm>
            <a:off x="1" y="0"/>
            <a:ext cx="12192000" cy="6858000"/>
          </a:xfrm>
          <a:prstGeom prst="rect">
            <a:avLst/>
          </a:prstGeom>
          <a:noFill/>
          <a:ln>
            <a:noFill/>
          </a:ln>
        </p:spPr>
      </p:pic>
      <p:sp>
        <p:nvSpPr>
          <p:cNvPr id="1071" name="Google Shape;1071;g2e1b2c01638_0_0"/>
          <p:cNvSpPr/>
          <p:nvPr/>
        </p:nvSpPr>
        <p:spPr>
          <a:xfrm>
            <a:off x="19408" y="10"/>
            <a:ext cx="12192000" cy="6858000"/>
          </a:xfrm>
          <a:prstGeom prst="rect">
            <a:avLst/>
          </a:prstGeom>
          <a:solidFill>
            <a:srgbClr val="0F6C83">
              <a:alpha val="7411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2" name="Google Shape;1072;g2e1b2c01638_0_0"/>
          <p:cNvSpPr/>
          <p:nvPr/>
        </p:nvSpPr>
        <p:spPr>
          <a:xfrm>
            <a:off x="1858297" y="679531"/>
            <a:ext cx="8069700" cy="4344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073" name="Google Shape;1073;g2e1b2c01638_0_0"/>
          <p:cNvCxnSpPr/>
          <p:nvPr/>
        </p:nvCxnSpPr>
        <p:spPr>
          <a:xfrm>
            <a:off x="2203170" y="4034776"/>
            <a:ext cx="1641300" cy="0"/>
          </a:xfrm>
          <a:prstGeom prst="straightConnector1">
            <a:avLst/>
          </a:prstGeom>
          <a:noFill/>
          <a:ln cap="flat" cmpd="sng" w="57150">
            <a:solidFill>
              <a:srgbClr val="A3E061"/>
            </a:solidFill>
            <a:prstDash val="solid"/>
            <a:miter lim="800000"/>
            <a:headEnd len="sm" w="sm" type="none"/>
            <a:tailEnd len="sm" w="sm" type="none"/>
          </a:ln>
        </p:spPr>
      </p:cxnSp>
      <p:pic>
        <p:nvPicPr>
          <p:cNvPr id="1074" name="Google Shape;1074;g2e1b2c01638_0_0"/>
          <p:cNvPicPr preferRelativeResize="0"/>
          <p:nvPr/>
        </p:nvPicPr>
        <p:blipFill rotWithShape="1">
          <a:blip r:embed="rId4">
            <a:alphaModFix/>
          </a:blip>
          <a:srcRect b="14258" l="0" r="0" t="0"/>
          <a:stretch/>
        </p:blipFill>
        <p:spPr>
          <a:xfrm>
            <a:off x="19408" y="0"/>
            <a:ext cx="1838890" cy="679531"/>
          </a:xfrm>
          <a:prstGeom prst="rect">
            <a:avLst/>
          </a:prstGeom>
          <a:noFill/>
          <a:ln>
            <a:noFill/>
          </a:ln>
        </p:spPr>
      </p:pic>
      <p:sp>
        <p:nvSpPr>
          <p:cNvPr id="1075" name="Google Shape;1075;g2e1b2c01638_0_0"/>
          <p:cNvSpPr txBox="1"/>
          <p:nvPr/>
        </p:nvSpPr>
        <p:spPr>
          <a:xfrm>
            <a:off x="3169038" y="2250672"/>
            <a:ext cx="7434300" cy="2356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5400"/>
              <a:buFont typeface="Arial"/>
              <a:buNone/>
            </a:pPr>
            <a:r>
              <a:rPr b="1" i="0" lang="en-US" sz="5400" u="none" cap="none" strike="noStrike">
                <a:solidFill>
                  <a:schemeClr val="accent1"/>
                </a:solidFill>
                <a:latin typeface="Arial"/>
                <a:ea typeface="Arial"/>
                <a:cs typeface="Arial"/>
                <a:sym typeface="Arial"/>
              </a:rPr>
              <a:t>Merci !</a:t>
            </a:r>
            <a:endParaRPr b="1" i="0" sz="5400" u="none" cap="none" strike="noStrike">
              <a:solidFill>
                <a:srgbClr val="126580"/>
              </a:solidFill>
              <a:latin typeface="Arial"/>
              <a:ea typeface="Arial"/>
              <a:cs typeface="Arial"/>
              <a:sym typeface="Arial"/>
            </a:endParaRP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45"/>
          <p:cNvSpPr txBox="1"/>
          <p:nvPr>
            <p:ph type="title"/>
          </p:nvPr>
        </p:nvSpPr>
        <p:spPr>
          <a:xfrm>
            <a:off x="482875" y="-9699"/>
            <a:ext cx="10870800" cy="10568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4400">
                <a:solidFill>
                  <a:srgbClr val="2594A6"/>
                </a:solidFill>
                <a:latin typeface="Arial"/>
                <a:ea typeface="Arial"/>
                <a:cs typeface="Arial"/>
                <a:sym typeface="Arial"/>
              </a:rPr>
              <a:t>Lecture  hautement recommandée</a:t>
            </a:r>
            <a:endParaRPr b="1">
              <a:solidFill>
                <a:srgbClr val="2594A6"/>
              </a:solidFill>
              <a:latin typeface="Arial"/>
              <a:ea typeface="Arial"/>
              <a:cs typeface="Arial"/>
              <a:sym typeface="Arial"/>
            </a:endParaRPr>
          </a:p>
        </p:txBody>
      </p:sp>
      <p:graphicFrame>
        <p:nvGraphicFramePr>
          <p:cNvPr id="1081" name="Google Shape;1081;p45"/>
          <p:cNvGraphicFramePr/>
          <p:nvPr/>
        </p:nvGraphicFramePr>
        <p:xfrm>
          <a:off x="66776" y="878972"/>
          <a:ext cx="3000000" cy="3000000"/>
        </p:xfrm>
        <a:graphic>
          <a:graphicData uri="http://schemas.openxmlformats.org/drawingml/2006/table">
            <a:tbl>
              <a:tblPr>
                <a:noFill/>
                <a:tableStyleId>{EB123DA9-97AE-4E35-9247-C1F988F43BC0}</a:tableStyleId>
              </a:tblPr>
              <a:tblGrid>
                <a:gridCol w="12058425"/>
              </a:tblGrid>
              <a:tr h="281375">
                <a:tc>
                  <a:txBody>
                    <a:bodyPr/>
                    <a:lstStyle/>
                    <a:p>
                      <a:pPr indent="0" lvl="0" marL="0" marR="0" rtl="0" algn="l">
                        <a:lnSpc>
                          <a:spcPct val="115000"/>
                        </a:lnSpc>
                        <a:spcBef>
                          <a:spcPts val="0"/>
                        </a:spcBef>
                        <a:spcAft>
                          <a:spcPts val="0"/>
                        </a:spcAft>
                        <a:buClr>
                          <a:srgbClr val="000000"/>
                        </a:buClr>
                        <a:buSzPts val="1100"/>
                        <a:buFont typeface="Arial"/>
                        <a:buNone/>
                      </a:pPr>
                      <a:r>
                        <a:t/>
                      </a:r>
                      <a:endParaRPr b="1" sz="1100" u="none" cap="none" strike="noStrike">
                        <a:latin typeface="Arial"/>
                        <a:ea typeface="Arial"/>
                        <a:cs typeface="Arial"/>
                        <a:sym typeface="Arial"/>
                      </a:endParaRPr>
                    </a:p>
                  </a:txBody>
                  <a:tcPr marT="63500" marB="63500" marR="63500" marL="63500"/>
                </a:tc>
              </a:tr>
              <a:tr h="5587350">
                <a:tc>
                  <a:txBody>
                    <a:bodyPr/>
                    <a:lstStyle/>
                    <a:p>
                      <a:pPr indent="0" lvl="0" marL="0" marR="0" rtl="0" algn="l">
                        <a:lnSpc>
                          <a:spcPct val="115000"/>
                        </a:lnSpc>
                        <a:spcBef>
                          <a:spcPts val="0"/>
                        </a:spcBef>
                        <a:spcAft>
                          <a:spcPts val="0"/>
                        </a:spcAft>
                        <a:buClr>
                          <a:srgbClr val="000000"/>
                        </a:buClr>
                        <a:buSzPts val="2400"/>
                        <a:buFont typeface="Arial"/>
                        <a:buNone/>
                      </a:pPr>
                      <a:r>
                        <a:rPr lang="en-US" sz="2400" u="sng" cap="none" strike="noStrike">
                          <a:solidFill>
                            <a:schemeClr val="hlink"/>
                          </a:solidFill>
                          <a:hlinkClick r:id="rId3"/>
                        </a:rPr>
                        <a:t>Unido.org/sites/default/files/files/2021-06/Gender_mainstreaming_Guide_1</a:t>
                      </a:r>
                      <a:endParaRPr sz="2400" u="none" cap="none" strike="noStrike"/>
                    </a:p>
                    <a:p>
                      <a:pPr indent="0" lvl="0" marL="0" marR="0" rtl="0" algn="l">
                        <a:lnSpc>
                          <a:spcPct val="115000"/>
                        </a:lnSpc>
                        <a:spcBef>
                          <a:spcPts val="0"/>
                        </a:spcBef>
                        <a:spcAft>
                          <a:spcPts val="0"/>
                        </a:spcAft>
                        <a:buClr>
                          <a:srgbClr val="000000"/>
                        </a:buClr>
                        <a:buSzPts val="2400"/>
                        <a:buFont typeface="Arial"/>
                        <a:buNone/>
                      </a:pPr>
                      <a:r>
                        <a:rPr lang="en-US" sz="2400" u="sng" cap="none" strike="noStrike">
                          <a:solidFill>
                            <a:schemeClr val="hlink"/>
                          </a:solidFill>
                          <a:hlinkClick r:id="rId4"/>
                        </a:rPr>
                        <a:t>Greenclimate.fund/sites/default/files/document/guidelines-gcf-toolkit-mainstreaming-gender</a:t>
                      </a:r>
                      <a:endParaRPr sz="2400" u="none" cap="none" strike="noStrike"/>
                    </a:p>
                    <a:p>
                      <a:pPr indent="0" lvl="0" marL="0" marR="0" rtl="0" algn="l">
                        <a:lnSpc>
                          <a:spcPct val="115000"/>
                        </a:lnSpc>
                        <a:spcBef>
                          <a:spcPts val="0"/>
                        </a:spcBef>
                        <a:spcAft>
                          <a:spcPts val="0"/>
                        </a:spcAft>
                        <a:buClr>
                          <a:srgbClr val="000000"/>
                        </a:buClr>
                        <a:buSzPts val="2400"/>
                        <a:buFont typeface="Arial"/>
                        <a:buNone/>
                      </a:pPr>
                      <a:r>
                        <a:rPr lang="en-US" sz="2400" u="sng" cap="none" strike="noStrike">
                          <a:solidFill>
                            <a:schemeClr val="hlink"/>
                          </a:solidFill>
                          <a:hlinkClick r:id="rId5"/>
                        </a:rPr>
                        <a:t>GGGI.org/wp-content/uploads/2020/09/07.-GCF-Gender-Mainstreaming-Guideline</a:t>
                      </a:r>
                      <a:endParaRPr sz="2400" u="none" cap="none" strike="noStrike"/>
                    </a:p>
                    <a:p>
                      <a:pPr indent="0" lvl="0" marL="0" marR="0" rtl="0" algn="l">
                        <a:lnSpc>
                          <a:spcPct val="115000"/>
                        </a:lnSpc>
                        <a:spcBef>
                          <a:spcPts val="0"/>
                        </a:spcBef>
                        <a:spcAft>
                          <a:spcPts val="0"/>
                        </a:spcAft>
                        <a:buClr>
                          <a:srgbClr val="000000"/>
                        </a:buClr>
                        <a:buSzPts val="2400"/>
                        <a:buFont typeface="Arial"/>
                        <a:buNone/>
                      </a:pPr>
                      <a:r>
                        <a:rPr lang="en-US" sz="2400" u="sng" cap="none" strike="noStrike">
                          <a:solidFill>
                            <a:schemeClr val="hlink"/>
                          </a:solidFill>
                          <a:hlinkClick r:id="rId6"/>
                        </a:rPr>
                        <a:t>Academia.edu/Social_inclusion_in_the_Decentralised_Climate_Funds_process_in_Mali_and_Senegal</a:t>
                      </a:r>
                      <a:r>
                        <a:rPr lang="en-US" sz="2400" u="none" cap="none" strike="noStrike"/>
                        <a:t>   </a:t>
                      </a:r>
                      <a:endParaRPr sz="1400" u="none" cap="none" strike="noStrike"/>
                    </a:p>
                    <a:p>
                      <a:pPr indent="0" lvl="0" marL="0" marR="0" rtl="0" algn="l">
                        <a:lnSpc>
                          <a:spcPct val="115000"/>
                        </a:lnSpc>
                        <a:spcBef>
                          <a:spcPts val="0"/>
                        </a:spcBef>
                        <a:spcAft>
                          <a:spcPts val="0"/>
                        </a:spcAft>
                        <a:buClr>
                          <a:srgbClr val="000000"/>
                        </a:buClr>
                        <a:buSzPts val="2400"/>
                        <a:buFont typeface="Arial"/>
                        <a:buNone/>
                      </a:pPr>
                      <a:r>
                        <a:rPr lang="en-US" sz="2400" u="sng" cap="none" strike="noStrike">
                          <a:solidFill>
                            <a:schemeClr val="hlink"/>
                          </a:solidFill>
                          <a:hlinkClick r:id="rId7"/>
                        </a:rPr>
                        <a:t>UNDP.org/sites/g/files/zskgke326/files/publications/UNDP%20Gender%20and%20Climate%20Finance%20Policy%20Brief%205-WEB.pdf</a:t>
                      </a:r>
                      <a:r>
                        <a:rPr lang="en-US" sz="2400" u="none" cap="none" strike="noStrike"/>
                        <a:t> </a:t>
                      </a:r>
                      <a:endParaRPr sz="1400" u="none" cap="none" strike="noStrike"/>
                    </a:p>
                    <a:p>
                      <a:pPr indent="0" lvl="0" marL="0" marR="0" rtl="0" algn="l">
                        <a:lnSpc>
                          <a:spcPct val="115000"/>
                        </a:lnSpc>
                        <a:spcBef>
                          <a:spcPts val="0"/>
                        </a:spcBef>
                        <a:spcAft>
                          <a:spcPts val="0"/>
                        </a:spcAft>
                        <a:buClr>
                          <a:srgbClr val="000000"/>
                        </a:buClr>
                        <a:buSzPts val="2400"/>
                        <a:buFont typeface="Arial"/>
                        <a:buNone/>
                      </a:pPr>
                      <a:r>
                        <a:rPr lang="en-US" sz="2400" u="sng" cap="none" strike="noStrike">
                          <a:solidFill>
                            <a:schemeClr val="hlink"/>
                          </a:solidFill>
                          <a:hlinkClick r:id="rId8"/>
                        </a:rPr>
                        <a:t>unfccc.int/sites/default/files/resource/LDC%20submission.pdf</a:t>
                      </a:r>
                      <a:r>
                        <a:rPr lang="en-US" sz="2400" u="none" cap="none" strike="noStrike"/>
                        <a:t> </a:t>
                      </a:r>
                      <a:endParaRPr sz="1400" u="none" cap="none" strike="noStrike"/>
                    </a:p>
                    <a:p>
                      <a:pPr indent="0" lvl="0" marL="0" marR="0" rtl="0" algn="l">
                        <a:lnSpc>
                          <a:spcPct val="115000"/>
                        </a:lnSpc>
                        <a:spcBef>
                          <a:spcPts val="0"/>
                        </a:spcBef>
                        <a:spcAft>
                          <a:spcPts val="0"/>
                        </a:spcAft>
                        <a:buClr>
                          <a:srgbClr val="000000"/>
                        </a:buClr>
                        <a:buSzPts val="2400"/>
                        <a:buFont typeface="Arial"/>
                        <a:buNone/>
                      </a:pPr>
                      <a:r>
                        <a:rPr lang="en-US" sz="2400" u="sng" cap="none" strike="noStrike">
                          <a:solidFill>
                            <a:schemeClr val="hlink"/>
                          </a:solidFill>
                          <a:hlinkClick r:id="rId9"/>
                        </a:rPr>
                        <a:t>us.boell.org/sites/default/files/2024-03/cff10-2024-eng-gender-digital</a:t>
                      </a:r>
                      <a:r>
                        <a:rPr lang="en-US" sz="2400" u="none" cap="none" strike="noStrike"/>
                        <a:t> </a:t>
                      </a:r>
                      <a:endParaRPr sz="2400" u="none" cap="none" strike="noStrike"/>
                    </a:p>
                    <a:p>
                      <a:pPr indent="0" lvl="0" marL="0" marR="0" rtl="0" algn="l">
                        <a:lnSpc>
                          <a:spcPct val="115000"/>
                        </a:lnSpc>
                        <a:spcBef>
                          <a:spcPts val="0"/>
                        </a:spcBef>
                        <a:spcAft>
                          <a:spcPts val="0"/>
                        </a:spcAft>
                        <a:buClr>
                          <a:srgbClr val="000000"/>
                        </a:buClr>
                        <a:buSzPts val="1100"/>
                        <a:buFont typeface="Arial"/>
                        <a:buNone/>
                      </a:pPr>
                      <a:r>
                        <a:rPr lang="en-US" sz="1050" u="none" cap="none" strike="noStrike">
                          <a:solidFill>
                            <a:srgbClr val="444746"/>
                          </a:solidFill>
                          <a:latin typeface="Roboto"/>
                          <a:ea typeface="Roboto"/>
                          <a:cs typeface="Roboto"/>
                          <a:sym typeface="Roboto"/>
                        </a:rPr>
                        <a:t>An Online Sourcebook: Integrating Gender In Climate Change Adaptation Proposals </a:t>
                      </a:r>
                      <a:r>
                        <a:rPr lang="en-US" sz="1050" u="none" cap="none" strike="noStrike">
                          <a:solidFill>
                            <a:srgbClr val="0B57D0"/>
                          </a:solidFill>
                          <a:uFill>
                            <a:noFill/>
                          </a:uFill>
                          <a:latin typeface="Roboto"/>
                          <a:ea typeface="Roboto"/>
                          <a:cs typeface="Roboto"/>
                          <a:sym typeface="Roboto"/>
                          <a:hlinkClick r:id="rId10">
                            <a:extLst>
                              <a:ext uri="{A12FA001-AC4F-418D-AE19-62706E023703}">
                                <ahyp:hlinkClr val="tx"/>
                              </a:ext>
                            </a:extLst>
                          </a:hlinkClick>
                        </a:rPr>
                        <a:t>https://ndcpartnership.org/knowledge-portal/climate-toolbox/online-sourcebook-integrating-gender-climate-change-adaptation-proposals</a:t>
                      </a:r>
                      <a:endParaRPr sz="1050" u="none" cap="none" strike="noStrike">
                        <a:solidFill>
                          <a:srgbClr val="0B57D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sz="1050" u="none" cap="none" strike="noStrike">
                        <a:solidFill>
                          <a:srgbClr val="0B57D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lang="en-US" sz="1050" u="none" cap="none" strike="noStrike">
                          <a:solidFill>
                            <a:srgbClr val="444746"/>
                          </a:solidFill>
                          <a:latin typeface="Roboto"/>
                          <a:ea typeface="Roboto"/>
                          <a:cs typeface="Roboto"/>
                          <a:sym typeface="Roboto"/>
                        </a:rPr>
                        <a:t>Harnessing Climate Finance to Advance Women's Climate Leadership</a:t>
                      </a:r>
                      <a:endParaRPr sz="1050" u="none" cap="none" strike="noStrike">
                        <a:solidFill>
                          <a:srgbClr val="444746"/>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lang="en-US" sz="1050" u="none" cap="none" strike="noStrike">
                          <a:solidFill>
                            <a:srgbClr val="0B57D0"/>
                          </a:solidFill>
                          <a:uFill>
                            <a:noFill/>
                          </a:uFill>
                          <a:latin typeface="Roboto"/>
                          <a:ea typeface="Roboto"/>
                          <a:cs typeface="Roboto"/>
                          <a:sym typeface="Roboto"/>
                          <a:hlinkClick r:id="rId11">
                            <a:extLst>
                              <a:ext uri="{A12FA001-AC4F-418D-AE19-62706E023703}">
                                <ahyp:hlinkClr val="tx"/>
                              </a:ext>
                            </a:extLst>
                          </a:hlinkClick>
                        </a:rPr>
                        <a:t>https://ndcpartnership.org/knowledge-portal/climate-toolbox/harnessing-climate-finance-advance-womens-climate-leadership</a:t>
                      </a:r>
                      <a:endParaRPr sz="2400" u="none" cap="none" strike="noStrike">
                        <a:latin typeface="Arial"/>
                        <a:ea typeface="Arial"/>
                        <a:cs typeface="Arial"/>
                        <a:sym typeface="Arial"/>
                      </a:endParaRPr>
                    </a:p>
                  </a:txBody>
                  <a:tcPr marT="63500" marB="63500" marR="63500" marL="6350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pic>
        <p:nvPicPr>
          <p:cNvPr descr="Magnifying glass showing decling performance" id="208" name="Google Shape;208;p6"/>
          <p:cNvPicPr preferRelativeResize="0"/>
          <p:nvPr/>
        </p:nvPicPr>
        <p:blipFill rotWithShape="1">
          <a:blip r:embed="rId3">
            <a:alphaModFix/>
          </a:blip>
          <a:srcRect b="14510" l="0" r="0" t="1220"/>
          <a:stretch/>
        </p:blipFill>
        <p:spPr>
          <a:xfrm>
            <a:off x="20" y="10"/>
            <a:ext cx="12191980" cy="6857990"/>
          </a:xfrm>
          <a:prstGeom prst="rect">
            <a:avLst/>
          </a:prstGeom>
          <a:noFill/>
          <a:ln>
            <a:noFill/>
          </a:ln>
        </p:spPr>
      </p:pic>
      <p:sp>
        <p:nvSpPr>
          <p:cNvPr id="209" name="Google Shape;209;p6"/>
          <p:cNvSpPr/>
          <p:nvPr/>
        </p:nvSpPr>
        <p:spPr>
          <a:xfrm>
            <a:off x="0" y="0"/>
            <a:ext cx="12191980" cy="6857990"/>
          </a:xfrm>
          <a:prstGeom prst="rect">
            <a:avLst/>
          </a:prstGeom>
          <a:solidFill>
            <a:srgbClr val="0F6C83">
              <a:alpha val="7372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6"/>
          <p:cNvSpPr/>
          <p:nvPr/>
        </p:nvSpPr>
        <p:spPr>
          <a:xfrm>
            <a:off x="1858296" y="679531"/>
            <a:ext cx="8755275" cy="394145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1" name="Google Shape;211;p6"/>
          <p:cNvSpPr txBox="1"/>
          <p:nvPr/>
        </p:nvSpPr>
        <p:spPr>
          <a:xfrm>
            <a:off x="2203170" y="1130169"/>
            <a:ext cx="7904216" cy="24457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126580"/>
                </a:solidFill>
                <a:latin typeface="Arial"/>
                <a:ea typeface="Arial"/>
                <a:cs typeface="Arial"/>
                <a:sym typeface="Arial"/>
              </a:rPr>
              <a:t>Session une: GESI et Financement Climatique — Introduction et Cadrage</a:t>
            </a:r>
            <a:br>
              <a:rPr b="1" i="0" lang="en-US" sz="4800" u="none" cap="none" strike="noStrike">
                <a:solidFill>
                  <a:srgbClr val="126580"/>
                </a:solidFill>
                <a:latin typeface="Arial"/>
                <a:ea typeface="Arial"/>
                <a:cs typeface="Arial"/>
                <a:sym typeface="Arial"/>
              </a:rPr>
            </a:br>
            <a:endParaRPr b="1" i="0" sz="4800" u="none" cap="none" strike="noStrike">
              <a:solidFill>
                <a:srgbClr val="126580"/>
              </a:solidFill>
              <a:latin typeface="Arial"/>
              <a:ea typeface="Arial"/>
              <a:cs typeface="Arial"/>
              <a:sym typeface="Arial"/>
            </a:endParaRPr>
          </a:p>
        </p:txBody>
      </p:sp>
      <p:cxnSp>
        <p:nvCxnSpPr>
          <p:cNvPr id="212" name="Google Shape;212;p6"/>
          <p:cNvCxnSpPr/>
          <p:nvPr/>
        </p:nvCxnSpPr>
        <p:spPr>
          <a:xfrm>
            <a:off x="2203170" y="3904144"/>
            <a:ext cx="1641243" cy="0"/>
          </a:xfrm>
          <a:prstGeom prst="straightConnector1">
            <a:avLst/>
          </a:prstGeom>
          <a:noFill/>
          <a:ln cap="flat" cmpd="sng" w="57150">
            <a:solidFill>
              <a:srgbClr val="A3E061"/>
            </a:solidFill>
            <a:prstDash val="solid"/>
            <a:miter lim="800000"/>
            <a:headEnd len="sm" w="sm" type="none"/>
            <a:tailEnd len="sm" w="sm" type="none"/>
          </a:ln>
        </p:spPr>
      </p:cxnSp>
      <p:pic>
        <p:nvPicPr>
          <p:cNvPr id="213" name="Google Shape;213;p6"/>
          <p:cNvPicPr preferRelativeResize="0"/>
          <p:nvPr/>
        </p:nvPicPr>
        <p:blipFill rotWithShape="1">
          <a:blip r:embed="rId4">
            <a:alphaModFix/>
          </a:blip>
          <a:srcRect b="14258" l="0" r="0" t="0"/>
          <a:stretch/>
        </p:blipFill>
        <p:spPr>
          <a:xfrm>
            <a:off x="19408" y="0"/>
            <a:ext cx="1838889" cy="679531"/>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7"/>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9" name="Google Shape;219;p7"/>
          <p:cNvSpPr/>
          <p:nvPr/>
        </p:nvSpPr>
        <p:spPr>
          <a:xfrm rot="5400000">
            <a:off x="5658486" y="-27495"/>
            <a:ext cx="513519" cy="11833491"/>
          </a:xfrm>
          <a:prstGeom prst="rect">
            <a:avLst/>
          </a:prstGeom>
          <a:solidFill>
            <a:srgbClr val="126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0" name="Google Shape;220;p7"/>
          <p:cNvSpPr/>
          <p:nvPr/>
        </p:nvSpPr>
        <p:spPr>
          <a:xfrm>
            <a:off x="268487" y="175880"/>
            <a:ext cx="6184973" cy="5915212"/>
          </a:xfrm>
          <a:prstGeom prst="rect">
            <a:avLst/>
          </a:prstGeom>
          <a:solidFill>
            <a:schemeClr val="lt1"/>
          </a:solidFill>
          <a:ln>
            <a:noFill/>
          </a:ln>
          <a:effectLst>
            <a:outerShdw blurRad="139700" rotWithShape="0" algn="t" dir="5400000" dist="127000">
              <a:srgbClr val="000000">
                <a:alpha val="1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1" name="Google Shape;221;p7"/>
          <p:cNvSpPr txBox="1"/>
          <p:nvPr/>
        </p:nvSpPr>
        <p:spPr>
          <a:xfrm>
            <a:off x="6658315" y="2725911"/>
            <a:ext cx="4922913" cy="2733080"/>
          </a:xfrm>
          <a:prstGeom prst="rect">
            <a:avLst/>
          </a:prstGeom>
          <a:noFill/>
          <a:ln>
            <a:noFill/>
          </a:ln>
        </p:spPr>
        <p:txBody>
          <a:bodyPr anchorCtr="0" anchor="ctr" bIns="45700" lIns="91425" spcFirstLastPara="1" rIns="91425" wrap="square" tIns="45700">
            <a:normAutofit fontScale="92500" lnSpcReduction="10000"/>
          </a:bodyPr>
          <a:lstStyle/>
          <a:p>
            <a:pPr indent="127000" lvl="0" marL="0" marR="0" rtl="0" algn="just">
              <a:lnSpc>
                <a:spcPct val="90000"/>
              </a:lnSpc>
              <a:spcBef>
                <a:spcPts val="0"/>
              </a:spcBef>
              <a:spcAft>
                <a:spcPts val="0"/>
              </a:spcAft>
              <a:buClr>
                <a:schemeClr val="dk1"/>
              </a:buClr>
              <a:buSzPct val="108107"/>
              <a:buFont typeface="Arial"/>
              <a:buNone/>
            </a:pPr>
            <a:r>
              <a:t/>
            </a:r>
            <a:endParaRPr b="0" i="0" sz="2000" u="none" cap="none" strike="noStrike">
              <a:solidFill>
                <a:schemeClr val="dk1"/>
              </a:solidFill>
              <a:latin typeface="Arial"/>
              <a:ea typeface="Arial"/>
              <a:cs typeface="Arial"/>
              <a:sym typeface="Arial"/>
            </a:endParaRPr>
          </a:p>
          <a:p>
            <a:pPr indent="-342954" lvl="0" marL="342900" marR="0" rtl="0" algn="just">
              <a:lnSpc>
                <a:spcPct val="90000"/>
              </a:lnSpc>
              <a:spcBef>
                <a:spcPts val="600"/>
              </a:spcBef>
              <a:spcAft>
                <a:spcPts val="0"/>
              </a:spcAft>
              <a:buClr>
                <a:srgbClr val="A3E061"/>
              </a:buClr>
              <a:buSzPct val="107381"/>
              <a:buFont typeface="Noto Sans Symbols"/>
              <a:buChar char="❖"/>
            </a:pPr>
            <a:r>
              <a:rPr b="0" i="0" lang="en-US" sz="2416" u="none" cap="none" strike="noStrike">
                <a:solidFill>
                  <a:srgbClr val="000000"/>
                </a:solidFill>
                <a:latin typeface="Arial"/>
                <a:ea typeface="Arial"/>
                <a:cs typeface="Arial"/>
                <a:sym typeface="Arial"/>
              </a:rPr>
              <a:t>Mieux comprendre la signification des concepts liés au GESI et les expliquer aux autres</a:t>
            </a:r>
            <a:endParaRPr/>
          </a:p>
          <a:p>
            <a:pPr indent="-229367" lvl="0" marL="342900" marR="0" rtl="0" algn="just">
              <a:lnSpc>
                <a:spcPct val="90000"/>
              </a:lnSpc>
              <a:spcBef>
                <a:spcPts val="600"/>
              </a:spcBef>
              <a:spcAft>
                <a:spcPts val="0"/>
              </a:spcAft>
              <a:buClr>
                <a:srgbClr val="A3E061"/>
              </a:buClr>
              <a:buSzPct val="107382"/>
              <a:buFont typeface="Noto Sans Symbols"/>
              <a:buNone/>
            </a:pPr>
            <a:r>
              <a:t/>
            </a:r>
            <a:endParaRPr b="0" i="0" sz="1800" u="none" cap="none" strike="noStrike">
              <a:solidFill>
                <a:schemeClr val="dk1"/>
              </a:solidFill>
              <a:latin typeface="Arial"/>
              <a:ea typeface="Arial"/>
              <a:cs typeface="Arial"/>
              <a:sym typeface="Arial"/>
            </a:endParaRPr>
          </a:p>
          <a:p>
            <a:pPr indent="-342900" lvl="0" marL="342900" marR="0" rtl="0" algn="just">
              <a:lnSpc>
                <a:spcPct val="90000"/>
              </a:lnSpc>
              <a:spcBef>
                <a:spcPts val="600"/>
              </a:spcBef>
              <a:spcAft>
                <a:spcPts val="0"/>
              </a:spcAft>
              <a:buClr>
                <a:srgbClr val="A3E061"/>
              </a:buClr>
              <a:buSzPct val="108108"/>
              <a:buFont typeface="Noto Sans Symbols"/>
              <a:buChar char="❖"/>
            </a:pPr>
            <a:r>
              <a:rPr b="0" i="0" lang="en-US" sz="2400" u="none" cap="none" strike="noStrike">
                <a:solidFill>
                  <a:schemeClr val="dk1"/>
                </a:solidFill>
                <a:latin typeface="Arial"/>
                <a:ea typeface="Arial"/>
                <a:cs typeface="Arial"/>
                <a:sym typeface="Arial"/>
              </a:rPr>
              <a:t>Démontrer la capacité d'appliquer les concepts aux discours et aux opérations quotidiennes de leurs organisations</a:t>
            </a:r>
            <a:endParaRPr b="0" i="0" sz="2400" u="none" cap="none" strike="noStrike">
              <a:solidFill>
                <a:schemeClr val="dk1"/>
              </a:solidFill>
              <a:latin typeface="Arial"/>
              <a:ea typeface="Arial"/>
              <a:cs typeface="Arial"/>
              <a:sym typeface="Arial"/>
            </a:endParaRPr>
          </a:p>
        </p:txBody>
      </p:sp>
      <p:sp>
        <p:nvSpPr>
          <p:cNvPr id="222" name="Google Shape;222;p7"/>
          <p:cNvSpPr/>
          <p:nvPr/>
        </p:nvSpPr>
        <p:spPr>
          <a:xfrm rot="5400000">
            <a:off x="11643917" y="5698617"/>
            <a:ext cx="740664" cy="154124"/>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23" name="Google Shape;223;p7"/>
          <p:cNvGrpSpPr/>
          <p:nvPr/>
        </p:nvGrpSpPr>
        <p:grpSpPr>
          <a:xfrm>
            <a:off x="467981" y="2268431"/>
            <a:ext cx="5628018" cy="3261075"/>
            <a:chOff x="-688694" y="1151595"/>
            <a:chExt cx="8698523" cy="5436774"/>
          </a:xfrm>
        </p:grpSpPr>
        <p:pic>
          <p:nvPicPr>
            <p:cNvPr descr="Une image contenant capture d’écran, Caractère coloré&#10;&#10;Description générée automatiquement" id="224" name="Google Shape;224;p7"/>
            <p:cNvPicPr preferRelativeResize="0"/>
            <p:nvPr/>
          </p:nvPicPr>
          <p:blipFill rotWithShape="1">
            <a:blip r:embed="rId3">
              <a:alphaModFix/>
            </a:blip>
            <a:srcRect b="31496" l="31342" r="-2689" t="-1"/>
            <a:stretch/>
          </p:blipFill>
          <p:spPr>
            <a:xfrm>
              <a:off x="-688694" y="2323702"/>
              <a:ext cx="8698523" cy="4264667"/>
            </a:xfrm>
            <a:prstGeom prst="rect">
              <a:avLst/>
            </a:prstGeom>
            <a:noFill/>
            <a:ln>
              <a:noFill/>
            </a:ln>
          </p:spPr>
        </p:pic>
        <p:sp>
          <p:nvSpPr>
            <p:cNvPr id="225" name="Google Shape;225;p7"/>
            <p:cNvSpPr/>
            <p:nvPr/>
          </p:nvSpPr>
          <p:spPr>
            <a:xfrm>
              <a:off x="550881" y="1151595"/>
              <a:ext cx="6225059" cy="3723844"/>
            </a:xfrm>
            <a:prstGeom prst="rect">
              <a:avLst/>
            </a:prstGeom>
            <a:solidFill>
              <a:srgbClr val="F6E3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6" name="Google Shape;226;p7"/>
            <p:cNvSpPr/>
            <p:nvPr/>
          </p:nvSpPr>
          <p:spPr>
            <a:xfrm>
              <a:off x="398382" y="1151595"/>
              <a:ext cx="6401003" cy="5436774"/>
            </a:xfrm>
            <a:custGeom>
              <a:rect b="b" l="l" r="r" t="t"/>
              <a:pathLst>
                <a:path extrusionOk="0" h="16141700" w="19050000">
                  <a:moveTo>
                    <a:pt x="19050000" y="16141700"/>
                  </a:moveTo>
                  <a:lnTo>
                    <a:pt x="0" y="16141700"/>
                  </a:lnTo>
                  <a:lnTo>
                    <a:pt x="0" y="0"/>
                  </a:lnTo>
                  <a:lnTo>
                    <a:pt x="19050000" y="0"/>
                  </a:lnTo>
                  <a:lnTo>
                    <a:pt x="19050000" y="16141700"/>
                  </a:lnTo>
                  <a:close/>
                </a:path>
              </a:pathLst>
            </a:custGeom>
            <a:blipFill rotWithShape="1">
              <a:blip r:embed="rId4">
                <a:alphaModFix/>
              </a:blip>
              <a:stretch>
                <a:fillRect b="-4" l="0" r="0" t="-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7"/>
            <p:cNvSpPr/>
            <p:nvPr/>
          </p:nvSpPr>
          <p:spPr>
            <a:xfrm>
              <a:off x="1055076" y="1151595"/>
              <a:ext cx="4876801" cy="4264667"/>
            </a:xfrm>
            <a:custGeom>
              <a:rect b="b" l="l" r="r" t="t"/>
              <a:pathLst>
                <a:path extrusionOk="0" h="1566846" w="1722992">
                  <a:moveTo>
                    <a:pt x="0" y="0"/>
                  </a:moveTo>
                  <a:lnTo>
                    <a:pt x="1722993" y="0"/>
                  </a:lnTo>
                  <a:lnTo>
                    <a:pt x="1722993" y="1566846"/>
                  </a:lnTo>
                  <a:lnTo>
                    <a:pt x="0" y="156684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28" name="Google Shape;228;p7"/>
          <p:cNvSpPr txBox="1"/>
          <p:nvPr>
            <p:ph type="title"/>
          </p:nvPr>
        </p:nvSpPr>
        <p:spPr>
          <a:xfrm>
            <a:off x="1039475" y="802025"/>
            <a:ext cx="5346558" cy="9432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sz="4000">
                <a:solidFill>
                  <a:srgbClr val="126580"/>
                </a:solidFill>
                <a:latin typeface="Arial"/>
                <a:ea typeface="Arial"/>
                <a:cs typeface="Arial"/>
                <a:sym typeface="Arial"/>
              </a:rPr>
              <a:t>Objectifs d’Apprentissage</a:t>
            </a:r>
            <a:endParaRPr b="1" sz="4000">
              <a:solidFill>
                <a:srgbClr val="126580"/>
              </a:solidFill>
              <a:latin typeface="Arial"/>
              <a:ea typeface="Arial"/>
              <a:cs typeface="Arial"/>
              <a:sym typeface="Arial"/>
            </a:endParaRPr>
          </a:p>
        </p:txBody>
      </p:sp>
      <p:sp>
        <p:nvSpPr>
          <p:cNvPr id="229" name="Google Shape;229;p7"/>
          <p:cNvSpPr txBox="1"/>
          <p:nvPr/>
        </p:nvSpPr>
        <p:spPr>
          <a:xfrm>
            <a:off x="6589600" y="1574614"/>
            <a:ext cx="5060342" cy="943276"/>
          </a:xfrm>
          <a:prstGeom prst="rect">
            <a:avLst/>
          </a:prstGeom>
          <a:noFill/>
          <a:ln>
            <a:noFill/>
          </a:ln>
        </p:spPr>
        <p:txBody>
          <a:bodyPr anchorCtr="0" anchor="ctr"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2000"/>
              <a:buFont typeface="Arial"/>
              <a:buNone/>
            </a:pPr>
            <a:r>
              <a:rPr b="0" i="0" lang="en-US" sz="2400" u="none" cap="none" strike="noStrike">
                <a:solidFill>
                  <a:schemeClr val="dk1"/>
                </a:solidFill>
                <a:latin typeface="Arial"/>
                <a:ea typeface="Arial"/>
                <a:cs typeface="Arial"/>
                <a:sym typeface="Arial"/>
              </a:rPr>
              <a:t>À la fin de la session, les participants seront capables de :</a:t>
            </a:r>
            <a:endParaRPr b="0" i="0" sz="2400" u="none" cap="none" strike="noStrike">
              <a:solidFill>
                <a:srgbClr val="000000"/>
              </a:solidFill>
              <a:latin typeface="Arial"/>
              <a:ea typeface="Arial"/>
              <a:cs typeface="Arial"/>
              <a:sym typeface="Arial"/>
            </a:endParaRPr>
          </a:p>
        </p:txBody>
      </p:sp>
      <p:sp>
        <p:nvSpPr>
          <p:cNvPr id="230" name="Google Shape;230;p7"/>
          <p:cNvSpPr/>
          <p:nvPr/>
        </p:nvSpPr>
        <p:spPr>
          <a:xfrm rot="5400000">
            <a:off x="9154505" y="-1632497"/>
            <a:ext cx="269025" cy="5671116"/>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31" name="Google Shape;231;p7"/>
          <p:cNvPicPr preferRelativeResize="0"/>
          <p:nvPr/>
        </p:nvPicPr>
        <p:blipFill rotWithShape="1">
          <a:blip r:embed="rId6">
            <a:alphaModFix/>
          </a:blip>
          <a:srcRect b="14258" l="0" r="0" t="0"/>
          <a:stretch/>
        </p:blipFill>
        <p:spPr>
          <a:xfrm>
            <a:off x="19408" y="0"/>
            <a:ext cx="1838889" cy="679531"/>
          </a:xfrm>
          <a:prstGeom prst="rect">
            <a:avLst/>
          </a:prstGeom>
          <a:noFill/>
          <a:ln>
            <a:noFill/>
          </a:ln>
        </p:spPr>
      </p:pic>
      <p:grpSp>
        <p:nvGrpSpPr>
          <p:cNvPr id="232" name="Google Shape;232;p7"/>
          <p:cNvGrpSpPr/>
          <p:nvPr/>
        </p:nvGrpSpPr>
        <p:grpSpPr>
          <a:xfrm>
            <a:off x="8536506" y="6275134"/>
            <a:ext cx="3311957" cy="582866"/>
            <a:chOff x="8596525" y="6049452"/>
            <a:chExt cx="3311957" cy="582866"/>
          </a:xfrm>
        </p:grpSpPr>
        <p:grpSp>
          <p:nvGrpSpPr>
            <p:cNvPr id="233" name="Google Shape;233;p7"/>
            <p:cNvGrpSpPr/>
            <p:nvPr/>
          </p:nvGrpSpPr>
          <p:grpSpPr>
            <a:xfrm>
              <a:off x="8596525" y="6049452"/>
              <a:ext cx="2275048" cy="582866"/>
              <a:chOff x="2995571" y="4446283"/>
              <a:chExt cx="3220513" cy="825093"/>
            </a:xfrm>
          </p:grpSpPr>
          <p:sp>
            <p:nvSpPr>
              <p:cNvPr id="234" name="Google Shape;234;p7"/>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7">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35" name="Google Shape;235;p7"/>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36" name="Google Shape;236;p7"/>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237" name="Google Shape;237;p7"/>
            <p:cNvPicPr preferRelativeResize="0"/>
            <p:nvPr/>
          </p:nvPicPr>
          <p:blipFill rotWithShape="1">
            <a:blip r:embed="rId10">
              <a:alphaModFix/>
            </a:blip>
            <a:srcRect b="0" l="0" r="0" t="0"/>
            <a:stretch/>
          </p:blipFill>
          <p:spPr>
            <a:xfrm>
              <a:off x="10807270" y="6167245"/>
              <a:ext cx="1101212" cy="280635"/>
            </a:xfrm>
            <a:prstGeom prst="rect">
              <a:avLst/>
            </a:prstGeom>
            <a:noFill/>
            <a:ln>
              <a:noFill/>
            </a:ln>
          </p:spPr>
        </p:pic>
      </p:grpSp>
    </p:spTree>
  </p:cSld>
  <p:clrMapOvr>
    <a:masterClrMapping/>
  </p:clrMapOvr>
  <p:transition p14:dur="100">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8"/>
          <p:cNvSpPr/>
          <p:nvPr/>
        </p:nvSpPr>
        <p:spPr>
          <a:xfrm>
            <a:off x="0" y="19664"/>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3" name="Google Shape;243;p8"/>
          <p:cNvSpPr txBox="1"/>
          <p:nvPr/>
        </p:nvSpPr>
        <p:spPr>
          <a:xfrm>
            <a:off x="7331384" y="-158470"/>
            <a:ext cx="4172100" cy="3932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i="0" lang="en-US" sz="4800" u="none" cap="none" strike="noStrike">
                <a:solidFill>
                  <a:srgbClr val="126580"/>
                </a:solidFill>
                <a:latin typeface="Arial"/>
                <a:ea typeface="Arial"/>
                <a:cs typeface="Arial"/>
                <a:sym typeface="Arial"/>
              </a:rPr>
              <a:t>Concepts </a:t>
            </a:r>
            <a:endParaRPr b="0" i="0" sz="1400" u="none" cap="none" strike="noStrike">
              <a:solidFill>
                <a:srgbClr val="000000"/>
              </a:solidFill>
              <a:latin typeface="Arial"/>
              <a:ea typeface="Arial"/>
              <a:cs typeface="Arial"/>
              <a:sym typeface="Arial"/>
            </a:endParaRPr>
          </a:p>
        </p:txBody>
      </p:sp>
      <p:grpSp>
        <p:nvGrpSpPr>
          <p:cNvPr id="244" name="Google Shape;244;p8"/>
          <p:cNvGrpSpPr/>
          <p:nvPr/>
        </p:nvGrpSpPr>
        <p:grpSpPr>
          <a:xfrm rot="-5400000">
            <a:off x="2218698" y="2733627"/>
            <a:ext cx="1340409" cy="5777807"/>
            <a:chOff x="329184" y="2"/>
            <a:chExt cx="524256" cy="5777807"/>
          </a:xfrm>
        </p:grpSpPr>
        <p:cxnSp>
          <p:nvCxnSpPr>
            <p:cNvPr id="245" name="Google Shape;245;p8"/>
            <p:cNvCxnSpPr/>
            <p:nvPr/>
          </p:nvCxnSpPr>
          <p:spPr>
            <a:xfrm rot="10800000">
              <a:off x="329184" y="5777809"/>
              <a:ext cx="521208" cy="0"/>
            </a:xfrm>
            <a:prstGeom prst="straightConnector1">
              <a:avLst/>
            </a:prstGeom>
            <a:noFill/>
            <a:ln cap="flat" cmpd="sng" w="152400">
              <a:solidFill>
                <a:srgbClr val="2594A6"/>
              </a:solidFill>
              <a:prstDash val="solid"/>
              <a:miter lim="800000"/>
              <a:headEnd len="sm" w="sm" type="none"/>
              <a:tailEnd len="sm" w="sm" type="none"/>
            </a:ln>
          </p:spPr>
        </p:cxnSp>
        <p:sp>
          <p:nvSpPr>
            <p:cNvPr id="246" name="Google Shape;246;p8"/>
            <p:cNvSpPr/>
            <p:nvPr/>
          </p:nvSpPr>
          <p:spPr>
            <a:xfrm>
              <a:off x="329184" y="2"/>
              <a:ext cx="524256" cy="5666779"/>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47" name="Google Shape;247;p8"/>
          <p:cNvSpPr/>
          <p:nvPr/>
        </p:nvSpPr>
        <p:spPr>
          <a:xfrm>
            <a:off x="688623" y="372533"/>
            <a:ext cx="6116779" cy="6068728"/>
          </a:xfrm>
          <a:prstGeom prst="rect">
            <a:avLst/>
          </a:prstGeom>
          <a:solidFill>
            <a:schemeClr val="lt1"/>
          </a:solidFill>
          <a:ln>
            <a:noFill/>
          </a:ln>
          <a:effectLst>
            <a:outerShdw blurRad="139700" rotWithShape="0" algn="t" dir="5400000" dist="127000">
              <a:srgbClr val="000000">
                <a:alpha val="1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mpoule" id="248" name="Google Shape;248;p8"/>
          <p:cNvPicPr preferRelativeResize="0"/>
          <p:nvPr/>
        </p:nvPicPr>
        <p:blipFill rotWithShape="1">
          <a:blip r:embed="rId3">
            <a:alphaModFix/>
          </a:blip>
          <a:srcRect b="0" l="0" r="0" t="0"/>
          <a:stretch/>
        </p:blipFill>
        <p:spPr>
          <a:xfrm>
            <a:off x="942597" y="624585"/>
            <a:ext cx="5608830" cy="5608830"/>
          </a:xfrm>
          <a:prstGeom prst="rect">
            <a:avLst/>
          </a:prstGeom>
          <a:noFill/>
          <a:ln>
            <a:noFill/>
          </a:ln>
        </p:spPr>
      </p:pic>
      <p:pic>
        <p:nvPicPr>
          <p:cNvPr id="249" name="Google Shape;249;p8"/>
          <p:cNvPicPr preferRelativeResize="0"/>
          <p:nvPr/>
        </p:nvPicPr>
        <p:blipFill rotWithShape="1">
          <a:blip r:embed="rId4">
            <a:alphaModFix/>
          </a:blip>
          <a:srcRect b="14258" l="0" r="0" t="0"/>
          <a:stretch/>
        </p:blipFill>
        <p:spPr>
          <a:xfrm>
            <a:off x="19409" y="0"/>
            <a:ext cx="1799344" cy="803868"/>
          </a:xfrm>
          <a:prstGeom prst="rect">
            <a:avLst/>
          </a:prstGeom>
          <a:noFill/>
          <a:ln>
            <a:noFill/>
          </a:ln>
        </p:spPr>
      </p:pic>
      <p:grpSp>
        <p:nvGrpSpPr>
          <p:cNvPr id="250" name="Google Shape;250;p8"/>
          <p:cNvGrpSpPr/>
          <p:nvPr/>
        </p:nvGrpSpPr>
        <p:grpSpPr>
          <a:xfrm>
            <a:off x="8536506" y="6275134"/>
            <a:ext cx="3311957" cy="582866"/>
            <a:chOff x="8596525" y="6049452"/>
            <a:chExt cx="3311957" cy="582866"/>
          </a:xfrm>
        </p:grpSpPr>
        <p:grpSp>
          <p:nvGrpSpPr>
            <p:cNvPr id="251" name="Google Shape;251;p8"/>
            <p:cNvGrpSpPr/>
            <p:nvPr/>
          </p:nvGrpSpPr>
          <p:grpSpPr>
            <a:xfrm>
              <a:off x="8596525" y="6049452"/>
              <a:ext cx="2275048" cy="582866"/>
              <a:chOff x="2995571" y="4446283"/>
              <a:chExt cx="3220513" cy="825093"/>
            </a:xfrm>
          </p:grpSpPr>
          <p:sp>
            <p:nvSpPr>
              <p:cNvPr id="252" name="Google Shape;252;p8"/>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5">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53" name="Google Shape;253;p8"/>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54" name="Google Shape;254;p8"/>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255" name="Google Shape;255;p8"/>
            <p:cNvPicPr preferRelativeResize="0"/>
            <p:nvPr/>
          </p:nvPicPr>
          <p:blipFill rotWithShape="1">
            <a:blip r:embed="rId8">
              <a:alphaModFix/>
            </a:blip>
            <a:srcRect b="0" l="0" r="0" t="0"/>
            <a:stretch/>
          </p:blipFill>
          <p:spPr>
            <a:xfrm>
              <a:off x="10807270" y="6167245"/>
              <a:ext cx="1101212" cy="280635"/>
            </a:xfrm>
            <a:prstGeom prst="rect">
              <a:avLst/>
            </a:prstGeom>
            <a:noFill/>
            <a:ln>
              <a:noFill/>
            </a:ln>
          </p:spPr>
        </p:pic>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9"/>
          <p:cNvSpPr txBox="1"/>
          <p:nvPr>
            <p:ph type="title"/>
          </p:nvPr>
        </p:nvSpPr>
        <p:spPr>
          <a:xfrm>
            <a:off x="1986027" y="285621"/>
            <a:ext cx="5445372" cy="9432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solidFill>
                  <a:srgbClr val="126580"/>
                </a:solidFill>
                <a:latin typeface="Arial"/>
                <a:ea typeface="Arial"/>
                <a:cs typeface="Arial"/>
                <a:sym typeface="Arial"/>
              </a:rPr>
              <a:t>Genre vs Sexe</a:t>
            </a:r>
            <a:endParaRPr b="1">
              <a:solidFill>
                <a:srgbClr val="126580"/>
              </a:solidFill>
              <a:latin typeface="Arial"/>
              <a:ea typeface="Arial"/>
              <a:cs typeface="Arial"/>
              <a:sym typeface="Arial"/>
            </a:endParaRPr>
          </a:p>
        </p:txBody>
      </p:sp>
      <p:sp>
        <p:nvSpPr>
          <p:cNvPr id="261" name="Google Shape;261;p9"/>
          <p:cNvSpPr txBox="1"/>
          <p:nvPr/>
        </p:nvSpPr>
        <p:spPr>
          <a:xfrm>
            <a:off x="976506" y="1902372"/>
            <a:ext cx="703757" cy="7443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2" name="Google Shape;262;p9"/>
          <p:cNvSpPr txBox="1"/>
          <p:nvPr/>
        </p:nvSpPr>
        <p:spPr>
          <a:xfrm>
            <a:off x="245180" y="1029885"/>
            <a:ext cx="7569000" cy="677700"/>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Clr>
                <a:schemeClr val="lt1"/>
              </a:buClr>
              <a:buSzPts val="2000"/>
              <a:buFont typeface="Arial"/>
              <a:buNone/>
            </a:pPr>
            <a:r>
              <a:rPr b="1" i="0" lang="en-US" sz="2800" u="none" cap="none" strike="noStrike">
                <a:solidFill>
                  <a:srgbClr val="A3E061"/>
                </a:solidFill>
                <a:latin typeface="Arial"/>
                <a:ea typeface="Arial"/>
                <a:cs typeface="Arial"/>
                <a:sym typeface="Arial"/>
              </a:rPr>
              <a:t>Genre </a:t>
            </a:r>
            <a:endParaRPr b="0" i="0" sz="2800" u="none" cap="none" strike="noStrike">
              <a:solidFill>
                <a:srgbClr val="A3E061"/>
              </a:solidFill>
              <a:latin typeface="Arial"/>
              <a:ea typeface="Arial"/>
              <a:cs typeface="Arial"/>
              <a:sym typeface="Arial"/>
            </a:endParaRPr>
          </a:p>
        </p:txBody>
      </p:sp>
      <p:sp>
        <p:nvSpPr>
          <p:cNvPr id="263" name="Google Shape;263;p9"/>
          <p:cNvSpPr/>
          <p:nvPr/>
        </p:nvSpPr>
        <p:spPr>
          <a:xfrm>
            <a:off x="9496175" y="2425979"/>
            <a:ext cx="2695825" cy="3772758"/>
          </a:xfrm>
          <a:custGeom>
            <a:rect b="b" l="l" r="r" t="t"/>
            <a:pathLst>
              <a:path extrusionOk="0" h="5585016" w="4286500">
                <a:moveTo>
                  <a:pt x="0" y="0"/>
                </a:moveTo>
                <a:lnTo>
                  <a:pt x="4286500" y="0"/>
                </a:lnTo>
                <a:lnTo>
                  <a:pt x="4286500" y="5585016"/>
                </a:lnTo>
                <a:lnTo>
                  <a:pt x="0" y="55850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64" name="Google Shape;264;p9"/>
          <p:cNvGrpSpPr/>
          <p:nvPr/>
        </p:nvGrpSpPr>
        <p:grpSpPr>
          <a:xfrm>
            <a:off x="9049974" y="82204"/>
            <a:ext cx="2587133" cy="2552841"/>
            <a:chOff x="6756400" y="-107554"/>
            <a:chExt cx="3429004" cy="3216514"/>
          </a:xfrm>
        </p:grpSpPr>
        <p:grpSp>
          <p:nvGrpSpPr>
            <p:cNvPr id="265" name="Google Shape;265;p9"/>
            <p:cNvGrpSpPr/>
            <p:nvPr/>
          </p:nvGrpSpPr>
          <p:grpSpPr>
            <a:xfrm>
              <a:off x="6756400" y="-107554"/>
              <a:ext cx="3429004" cy="3216514"/>
              <a:chOff x="7544936" y="-1728662"/>
              <a:chExt cx="4784045" cy="4409865"/>
            </a:xfrm>
          </p:grpSpPr>
          <p:sp>
            <p:nvSpPr>
              <p:cNvPr id="266" name="Google Shape;266;p9"/>
              <p:cNvSpPr/>
              <p:nvPr/>
            </p:nvSpPr>
            <p:spPr>
              <a:xfrm>
                <a:off x="7544936" y="-1728662"/>
                <a:ext cx="4784045" cy="4409865"/>
              </a:xfrm>
              <a:custGeom>
                <a:rect b="b" l="l" r="r" t="t"/>
                <a:pathLst>
                  <a:path extrusionOk="0" h="698500" w="795957">
                    <a:moveTo>
                      <a:pt x="782323" y="387158"/>
                    </a:moveTo>
                    <a:lnTo>
                      <a:pt x="623233" y="660592"/>
                    </a:lnTo>
                    <a:cubicBezTo>
                      <a:pt x="609578" y="684062"/>
                      <a:pt x="584474" y="698500"/>
                      <a:pt x="557321" y="698500"/>
                    </a:cubicBezTo>
                    <a:lnTo>
                      <a:pt x="238635" y="698500"/>
                    </a:lnTo>
                    <a:cubicBezTo>
                      <a:pt x="211482" y="698500"/>
                      <a:pt x="186378" y="684062"/>
                      <a:pt x="172723" y="660592"/>
                    </a:cubicBezTo>
                    <a:lnTo>
                      <a:pt x="13633" y="387158"/>
                    </a:lnTo>
                    <a:cubicBezTo>
                      <a:pt x="0" y="363725"/>
                      <a:pt x="0" y="334775"/>
                      <a:pt x="13633" y="311342"/>
                    </a:cubicBezTo>
                    <a:lnTo>
                      <a:pt x="172723" y="37908"/>
                    </a:lnTo>
                    <a:cubicBezTo>
                      <a:pt x="186378" y="14438"/>
                      <a:pt x="211482" y="0"/>
                      <a:pt x="238635" y="0"/>
                    </a:cubicBezTo>
                    <a:lnTo>
                      <a:pt x="557321" y="0"/>
                    </a:lnTo>
                    <a:cubicBezTo>
                      <a:pt x="584474" y="0"/>
                      <a:pt x="609578" y="14438"/>
                      <a:pt x="623233" y="37908"/>
                    </a:cubicBezTo>
                    <a:lnTo>
                      <a:pt x="782323" y="311342"/>
                    </a:lnTo>
                    <a:cubicBezTo>
                      <a:pt x="795956" y="334775"/>
                      <a:pt x="795956" y="363725"/>
                      <a:pt x="782323" y="387158"/>
                    </a:cubicBezTo>
                    <a:close/>
                  </a:path>
                </a:pathLst>
              </a:custGeom>
              <a:solidFill>
                <a:srgbClr val="0F6C8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7" name="Google Shape;267;p9"/>
              <p:cNvSpPr/>
              <p:nvPr/>
            </p:nvSpPr>
            <p:spPr>
              <a:xfrm flipH="1">
                <a:off x="7781131" y="-1413889"/>
                <a:ext cx="4332648" cy="3815250"/>
              </a:xfrm>
              <a:custGeom>
                <a:rect b="b" l="l" r="r" t="t"/>
                <a:pathLst>
                  <a:path extrusionOk="0" h="3856863" w="4361815">
                    <a:moveTo>
                      <a:pt x="3086608" y="0"/>
                    </a:moveTo>
                    <a:cubicBezTo>
                      <a:pt x="3210306" y="0"/>
                      <a:pt x="3324479" y="65913"/>
                      <a:pt x="3386328" y="173101"/>
                    </a:cubicBezTo>
                    <a:lnTo>
                      <a:pt x="4299966" y="1755394"/>
                    </a:lnTo>
                    <a:cubicBezTo>
                      <a:pt x="4361815" y="1862455"/>
                      <a:pt x="4361815" y="1994408"/>
                      <a:pt x="4299966" y="2101469"/>
                    </a:cubicBezTo>
                    <a:lnTo>
                      <a:pt x="3386455" y="3683762"/>
                    </a:lnTo>
                    <a:cubicBezTo>
                      <a:pt x="3325114" y="3789934"/>
                      <a:pt x="3212338" y="3855720"/>
                      <a:pt x="3089910" y="3856863"/>
                    </a:cubicBezTo>
                    <a:lnTo>
                      <a:pt x="1256411" y="3856863"/>
                    </a:lnTo>
                    <a:cubicBezTo>
                      <a:pt x="1133983" y="3855720"/>
                      <a:pt x="1021207" y="3789934"/>
                      <a:pt x="959866" y="3683762"/>
                    </a:cubicBezTo>
                    <a:lnTo>
                      <a:pt x="46355" y="2101469"/>
                    </a:lnTo>
                    <a:cubicBezTo>
                      <a:pt x="15875" y="2048764"/>
                      <a:pt x="508" y="1990090"/>
                      <a:pt x="0" y="1931162"/>
                    </a:cubicBezTo>
                    <a:lnTo>
                      <a:pt x="0" y="1925574"/>
                    </a:lnTo>
                    <a:cubicBezTo>
                      <a:pt x="508" y="1866773"/>
                      <a:pt x="15875" y="1807972"/>
                      <a:pt x="46355" y="1755267"/>
                    </a:cubicBezTo>
                    <a:lnTo>
                      <a:pt x="959866" y="173101"/>
                    </a:lnTo>
                    <a:cubicBezTo>
                      <a:pt x="1021715" y="65913"/>
                      <a:pt x="1135888" y="0"/>
                      <a:pt x="1259586" y="0"/>
                    </a:cubicBezTo>
                    <a:close/>
                  </a:path>
                </a:pathLst>
              </a:custGeom>
              <a:solidFill>
                <a:srgbClr val="A3E06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68" name="Google Shape;268;p9"/>
            <p:cNvSpPr/>
            <p:nvPr/>
          </p:nvSpPr>
          <p:spPr>
            <a:xfrm>
              <a:off x="7335665" y="466608"/>
              <a:ext cx="2536223" cy="2159326"/>
            </a:xfrm>
            <a:custGeom>
              <a:rect b="b" l="l" r="r" t="t"/>
              <a:pathLst>
                <a:path extrusionOk="0" h="4114800" w="5672831">
                  <a:moveTo>
                    <a:pt x="0" y="0"/>
                  </a:moveTo>
                  <a:lnTo>
                    <a:pt x="5672832" y="0"/>
                  </a:lnTo>
                  <a:lnTo>
                    <a:pt x="5672832"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69" name="Google Shape;269;p9"/>
          <p:cNvSpPr txBox="1"/>
          <p:nvPr/>
        </p:nvSpPr>
        <p:spPr>
          <a:xfrm>
            <a:off x="245180" y="1897940"/>
            <a:ext cx="8769600" cy="2852972"/>
          </a:xfrm>
          <a:prstGeom prst="rect">
            <a:avLst/>
          </a:prstGeom>
          <a:noFill/>
          <a:ln>
            <a:noFill/>
          </a:ln>
        </p:spPr>
        <p:txBody>
          <a:bodyPr anchorCtr="0" anchor="ctr" bIns="68575" lIns="68575" spcFirstLastPara="1" rIns="68575" wrap="square" tIns="68575">
            <a:noAutofit/>
          </a:bodyPr>
          <a:lstStyle/>
          <a:p>
            <a:pPr indent="-381000" lvl="0" marL="457200" marR="0" rtl="0" algn="just">
              <a:lnSpc>
                <a:spcPct val="90000"/>
              </a:lnSpc>
              <a:spcBef>
                <a:spcPts val="63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Le genre est un prisme important à travers lequel le pouvoir interagit avec le financement climatique pour créer des expériences différentes, et parfois problématiques, pour différentes personnes.</a:t>
            </a:r>
            <a:endParaRPr/>
          </a:p>
          <a:p>
            <a:pPr indent="-381000" lvl="0" marL="457200" marR="0" rtl="0" algn="just">
              <a:lnSpc>
                <a:spcPct val="90000"/>
              </a:lnSpc>
              <a:spcBef>
                <a:spcPts val="63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Attributs sociaux et opportunités associés au (x):</a:t>
            </a:r>
            <a:endParaRPr b="0" i="0" sz="2400" u="none" cap="none" strike="noStrike">
              <a:solidFill>
                <a:schemeClr val="dk1"/>
              </a:solidFill>
              <a:latin typeface="Arial"/>
              <a:ea typeface="Arial"/>
              <a:cs typeface="Arial"/>
              <a:sym typeface="Arial"/>
            </a:endParaRPr>
          </a:p>
          <a:p>
            <a:pPr indent="-457200" lvl="0" marL="914400" marR="0" rtl="0" algn="just">
              <a:lnSpc>
                <a:spcPct val="90000"/>
              </a:lnSpc>
              <a:spcBef>
                <a:spcPts val="630"/>
              </a:spcBef>
              <a:spcAft>
                <a:spcPts val="0"/>
              </a:spcAft>
              <a:buClr>
                <a:srgbClr val="A3E061"/>
              </a:buClr>
              <a:buSzPts val="2000"/>
              <a:buFont typeface="Noto Sans Symbols"/>
              <a:buChar char="❖"/>
            </a:pPr>
            <a:r>
              <a:rPr b="0" i="0" lang="en-US" sz="2400" u="none" cap="none" strike="noStrike">
                <a:solidFill>
                  <a:schemeClr val="dk1"/>
                </a:solidFill>
                <a:latin typeface="Arial"/>
                <a:ea typeface="Arial"/>
                <a:cs typeface="Arial"/>
                <a:sym typeface="Arial"/>
              </a:rPr>
              <a:t>Fait d’être une femme ou un homme</a:t>
            </a:r>
            <a:endParaRPr b="0" i="0" sz="2400" u="none" cap="none" strike="noStrike">
              <a:solidFill>
                <a:schemeClr val="dk1"/>
              </a:solidFill>
              <a:latin typeface="Arial"/>
              <a:ea typeface="Arial"/>
              <a:cs typeface="Arial"/>
              <a:sym typeface="Arial"/>
            </a:endParaRPr>
          </a:p>
          <a:p>
            <a:pPr indent="-457200" lvl="0" marL="914400" marR="0" rtl="0" algn="just">
              <a:lnSpc>
                <a:spcPct val="90000"/>
              </a:lnSpc>
              <a:spcBef>
                <a:spcPts val="630"/>
              </a:spcBef>
              <a:spcAft>
                <a:spcPts val="0"/>
              </a:spcAft>
              <a:buClr>
                <a:srgbClr val="A3E061"/>
              </a:buClr>
              <a:buSzPts val="2000"/>
              <a:buFont typeface="Noto Sans Symbols"/>
              <a:buChar char="❖"/>
            </a:pPr>
            <a:r>
              <a:rPr b="0" i="0" lang="en-US" sz="2400" u="none" cap="none" strike="noStrike">
                <a:solidFill>
                  <a:schemeClr val="dk1"/>
                </a:solidFill>
                <a:latin typeface="Arial"/>
                <a:ea typeface="Arial"/>
                <a:cs typeface="Arial"/>
                <a:sym typeface="Arial"/>
              </a:rPr>
              <a:t>Relations entre femmes et hommes et entre filles et garçons</a:t>
            </a:r>
            <a:endParaRPr b="0" i="0" sz="2400" u="none" cap="none" strike="noStrike">
              <a:solidFill>
                <a:schemeClr val="dk1"/>
              </a:solidFill>
              <a:latin typeface="Arial"/>
              <a:ea typeface="Arial"/>
              <a:cs typeface="Arial"/>
              <a:sym typeface="Arial"/>
            </a:endParaRPr>
          </a:p>
          <a:p>
            <a:pPr indent="-457200" lvl="0" marL="914400" marR="0" rtl="0" algn="just">
              <a:lnSpc>
                <a:spcPct val="90000"/>
              </a:lnSpc>
              <a:spcBef>
                <a:spcPts val="630"/>
              </a:spcBef>
              <a:spcAft>
                <a:spcPts val="0"/>
              </a:spcAft>
              <a:buClr>
                <a:srgbClr val="A3E061"/>
              </a:buClr>
              <a:buSzPts val="2000"/>
              <a:buFont typeface="Noto Sans Symbols"/>
              <a:buChar char="❖"/>
            </a:pPr>
            <a:r>
              <a:rPr b="0" i="0" lang="en-US" sz="2400" u="none" cap="none" strike="noStrike">
                <a:solidFill>
                  <a:schemeClr val="dk1"/>
                </a:solidFill>
                <a:latin typeface="Arial"/>
                <a:ea typeface="Arial"/>
                <a:cs typeface="Arial"/>
                <a:sym typeface="Arial"/>
              </a:rPr>
              <a:t>Relations entre femmes et relations entre hommes.</a:t>
            </a:r>
            <a:endParaRPr b="0" i="0" sz="2400" u="none" cap="none" strike="noStrike">
              <a:solidFill>
                <a:schemeClr val="dk1"/>
              </a:solidFill>
              <a:latin typeface="Arial"/>
              <a:ea typeface="Arial"/>
              <a:cs typeface="Arial"/>
              <a:sym typeface="Arial"/>
            </a:endParaRPr>
          </a:p>
        </p:txBody>
      </p:sp>
      <p:sp>
        <p:nvSpPr>
          <p:cNvPr id="270" name="Google Shape;270;p9"/>
          <p:cNvSpPr txBox="1"/>
          <p:nvPr/>
        </p:nvSpPr>
        <p:spPr>
          <a:xfrm>
            <a:off x="384293" y="5096402"/>
            <a:ext cx="8769600" cy="123675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630"/>
              </a:spcBef>
              <a:spcAft>
                <a:spcPts val="0"/>
              </a:spcAft>
              <a:buClr>
                <a:schemeClr val="lt1"/>
              </a:buClr>
              <a:buSzPts val="2000"/>
              <a:buFont typeface="Trebuchet MS"/>
              <a:buNone/>
            </a:pPr>
            <a:r>
              <a:rPr b="0" i="0" lang="en-US" sz="2400" u="none" cap="none" strike="noStrike">
                <a:solidFill>
                  <a:schemeClr val="dk1"/>
                </a:solidFill>
                <a:latin typeface="Arial"/>
                <a:ea typeface="Arial"/>
                <a:cs typeface="Arial"/>
                <a:sym typeface="Arial"/>
              </a:rPr>
              <a:t>  </a:t>
            </a:r>
            <a:r>
              <a:rPr b="1" i="0" lang="en-US" sz="2800" u="none" cap="none" strike="noStrike">
                <a:solidFill>
                  <a:srgbClr val="A3E061"/>
                </a:solidFill>
                <a:latin typeface="Arial"/>
                <a:ea typeface="Arial"/>
                <a:cs typeface="Arial"/>
                <a:sym typeface="Arial"/>
                <a:extLst>
                  <a:ext uri="http://customooxmlschemas.google.com/">
                    <go:slidesCustomData xmlns:go="http://customooxmlschemas.google.com/" textRoundtripDataId="0"/>
                  </a:ext>
                </a:extLst>
              </a:rPr>
              <a:t>Sexe</a:t>
            </a:r>
            <a:endParaRPr b="1" i="0" sz="2800" u="none" cap="none" strike="noStrike">
              <a:solidFill>
                <a:srgbClr val="A3E061"/>
              </a:solidFill>
              <a:latin typeface="Arial"/>
              <a:ea typeface="Arial"/>
              <a:cs typeface="Arial"/>
              <a:sym typeface="Arial"/>
            </a:endParaRPr>
          </a:p>
          <a:p>
            <a:pPr indent="0" lvl="0" marL="0" marR="0" rtl="0" algn="l">
              <a:lnSpc>
                <a:spcPct val="90000"/>
              </a:lnSpc>
              <a:spcBef>
                <a:spcPts val="630"/>
              </a:spcBef>
              <a:spcAft>
                <a:spcPts val="0"/>
              </a:spcAft>
              <a:buNone/>
            </a:pPr>
            <a:r>
              <a:rPr b="0" i="0" lang="en-US" sz="2400" u="none" cap="none" strike="noStrike">
                <a:solidFill>
                  <a:schemeClr val="dk1"/>
                </a:solidFill>
                <a:latin typeface="Arial"/>
                <a:ea typeface="Arial"/>
                <a:cs typeface="Arial"/>
                <a:sym typeface="Arial"/>
              </a:rPr>
              <a:t>Caractéristiques biologiques et physiologiques qui définissent les humains comme : femme ou homme.</a:t>
            </a:r>
            <a:endParaRPr b="0" i="0" sz="2400" u="none" cap="none" strike="noStrike">
              <a:solidFill>
                <a:schemeClr val="dk1"/>
              </a:solidFill>
              <a:latin typeface="Arial"/>
              <a:ea typeface="Arial"/>
              <a:cs typeface="Arial"/>
              <a:sym typeface="Arial"/>
            </a:endParaRPr>
          </a:p>
        </p:txBody>
      </p:sp>
      <p:sp>
        <p:nvSpPr>
          <p:cNvPr id="271" name="Google Shape;271;p9"/>
          <p:cNvSpPr/>
          <p:nvPr/>
        </p:nvSpPr>
        <p:spPr>
          <a:xfrm rot="5400000">
            <a:off x="5877213" y="3102374"/>
            <a:ext cx="6275134" cy="70386"/>
          </a:xfrm>
          <a:prstGeom prst="rect">
            <a:avLst/>
          </a:prstGeom>
          <a:solidFill>
            <a:srgbClr val="A3E0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72" name="Google Shape;272;p9"/>
          <p:cNvPicPr preferRelativeResize="0"/>
          <p:nvPr/>
        </p:nvPicPr>
        <p:blipFill rotWithShape="1">
          <a:blip r:embed="rId5">
            <a:alphaModFix/>
          </a:blip>
          <a:srcRect b="14258" l="0" r="0" t="0"/>
          <a:stretch/>
        </p:blipFill>
        <p:spPr>
          <a:xfrm>
            <a:off x="19408" y="0"/>
            <a:ext cx="1838889" cy="679531"/>
          </a:xfrm>
          <a:prstGeom prst="rect">
            <a:avLst/>
          </a:prstGeom>
          <a:noFill/>
          <a:ln>
            <a:noFill/>
          </a:ln>
        </p:spPr>
      </p:pic>
      <p:grpSp>
        <p:nvGrpSpPr>
          <p:cNvPr id="273" name="Google Shape;273;p9"/>
          <p:cNvGrpSpPr/>
          <p:nvPr/>
        </p:nvGrpSpPr>
        <p:grpSpPr>
          <a:xfrm>
            <a:off x="8536506" y="6275134"/>
            <a:ext cx="3311957" cy="582866"/>
            <a:chOff x="8596525" y="6049452"/>
            <a:chExt cx="3311957" cy="582866"/>
          </a:xfrm>
        </p:grpSpPr>
        <p:grpSp>
          <p:nvGrpSpPr>
            <p:cNvPr id="274" name="Google Shape;274;p9"/>
            <p:cNvGrpSpPr/>
            <p:nvPr/>
          </p:nvGrpSpPr>
          <p:grpSpPr>
            <a:xfrm>
              <a:off x="8596525" y="6049452"/>
              <a:ext cx="2275048" cy="582866"/>
              <a:chOff x="2995571" y="4446283"/>
              <a:chExt cx="3220513" cy="825093"/>
            </a:xfrm>
          </p:grpSpPr>
          <p:sp>
            <p:nvSpPr>
              <p:cNvPr id="275" name="Google Shape;275;p9"/>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6">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76" name="Google Shape;276;p9"/>
              <p:cNvSpPr/>
              <p:nvPr/>
            </p:nvSpPr>
            <p:spPr>
              <a:xfrm>
                <a:off x="3954651" y="4599048"/>
                <a:ext cx="1039124" cy="519562"/>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77" name="Google Shape;277;p9"/>
              <p:cNvSpPr/>
              <p:nvPr/>
            </p:nvSpPr>
            <p:spPr>
              <a:xfrm>
                <a:off x="4993775" y="4599048"/>
                <a:ext cx="1222309" cy="510697"/>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278" name="Google Shape;278;p9"/>
            <p:cNvPicPr preferRelativeResize="0"/>
            <p:nvPr/>
          </p:nvPicPr>
          <p:blipFill rotWithShape="1">
            <a:blip r:embed="rId9">
              <a:alphaModFix/>
            </a:blip>
            <a:srcRect b="0" l="0" r="0" t="0"/>
            <a:stretch/>
          </p:blipFill>
          <p:spPr>
            <a:xfrm>
              <a:off x="10807270" y="6167245"/>
              <a:ext cx="1101212" cy="28063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2"/>
          <p:cNvSpPr txBox="1"/>
          <p:nvPr>
            <p:ph type="title"/>
          </p:nvPr>
        </p:nvSpPr>
        <p:spPr>
          <a:xfrm>
            <a:off x="2086900" y="-94475"/>
            <a:ext cx="9464400" cy="1325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1800"/>
              <a:buNone/>
            </a:pPr>
            <a:r>
              <a:rPr b="1" lang="en-US">
                <a:solidFill>
                  <a:schemeClr val="accent1"/>
                </a:solidFill>
                <a:latin typeface="Arial"/>
                <a:ea typeface="Arial"/>
                <a:cs typeface="Arial"/>
                <a:sym typeface="Arial"/>
              </a:rPr>
              <a:t>Pouvoir, GESI et Financement Climatique</a:t>
            </a:r>
            <a:endParaRPr b="1">
              <a:solidFill>
                <a:schemeClr val="accent1"/>
              </a:solidFill>
              <a:latin typeface="Arial"/>
              <a:ea typeface="Arial"/>
              <a:cs typeface="Arial"/>
              <a:sym typeface="Arial"/>
            </a:endParaRPr>
          </a:p>
        </p:txBody>
      </p:sp>
      <p:sp>
        <p:nvSpPr>
          <p:cNvPr id="284" name="Google Shape;284;p12"/>
          <p:cNvSpPr txBox="1"/>
          <p:nvPr>
            <p:ph idx="1" type="body"/>
          </p:nvPr>
        </p:nvSpPr>
        <p:spPr>
          <a:xfrm>
            <a:off x="19400" y="1072000"/>
            <a:ext cx="9721200" cy="6254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SzPct val="72210"/>
              <a:buNone/>
            </a:pPr>
            <a:r>
              <a:rPr b="1" lang="en-US" sz="3561">
                <a:solidFill>
                  <a:srgbClr val="7ED957"/>
                </a:solidFill>
              </a:rPr>
              <a:t>Genre, égalité et inclusion sociale (GESI)</a:t>
            </a:r>
            <a:endParaRPr/>
          </a:p>
          <a:p>
            <a:pPr indent="0" lvl="0" marL="0" rtl="0" algn="l">
              <a:lnSpc>
                <a:spcPct val="90000"/>
              </a:lnSpc>
              <a:spcBef>
                <a:spcPts val="1000"/>
              </a:spcBef>
              <a:spcAft>
                <a:spcPts val="0"/>
              </a:spcAft>
              <a:buSzPct val="83707"/>
              <a:buNone/>
            </a:pPr>
            <a:r>
              <a:rPr lang="en-US" sz="3071"/>
              <a:t>Désigne au sens large l’ensemble des catégories et attributs sociaux qui influencent l’expérience d’une personne avec différentes dimensions du financement climatique de manière plus ou moins positive et négative.</a:t>
            </a:r>
            <a:r>
              <a:rPr lang="en-US" sz="2415"/>
              <a:t> </a:t>
            </a:r>
            <a:endParaRPr sz="2415"/>
          </a:p>
          <a:p>
            <a:pPr indent="0" lvl="0" marL="0" rtl="0" algn="just">
              <a:lnSpc>
                <a:spcPct val="90000"/>
              </a:lnSpc>
              <a:spcBef>
                <a:spcPts val="1000"/>
              </a:spcBef>
              <a:spcAft>
                <a:spcPts val="0"/>
              </a:spcAft>
              <a:buSzPct val="71428"/>
              <a:buNone/>
            </a:pPr>
            <a:r>
              <a:rPr b="1" lang="en-US" sz="3600" u="sng">
                <a:solidFill>
                  <a:srgbClr val="7ED957"/>
                </a:solidFill>
              </a:rPr>
              <a:t>Pouvoir</a:t>
            </a:r>
            <a:r>
              <a:rPr b="1" lang="en-US" sz="3445">
                <a:solidFill>
                  <a:srgbClr val="7ED957"/>
                </a:solidFill>
              </a:rPr>
              <a:t> </a:t>
            </a:r>
            <a:endParaRPr b="1" sz="3045"/>
          </a:p>
          <a:p>
            <a:pPr indent="0" lvl="0" marL="457200" rtl="0" algn="just">
              <a:lnSpc>
                <a:spcPct val="90000"/>
              </a:lnSpc>
              <a:spcBef>
                <a:spcPts val="1000"/>
              </a:spcBef>
              <a:spcAft>
                <a:spcPts val="0"/>
              </a:spcAft>
              <a:buSzPct val="83706"/>
              <a:buNone/>
            </a:pPr>
            <a:r>
              <a:rPr lang="en-US" sz="3071"/>
              <a:t>Présent dans toute situation où les gens interagissent les uns avec les autres, et la manière dont le pouvoir est exercé dans différentes situations est parfois appelée dynamique de pouvoir ou relations de pouvoir.</a:t>
            </a:r>
            <a:endParaRPr sz="1928">
              <a:latin typeface="Arial"/>
              <a:ea typeface="Arial"/>
              <a:cs typeface="Arial"/>
              <a:sym typeface="Arial"/>
            </a:endParaRPr>
          </a:p>
          <a:p>
            <a:pPr indent="0" lvl="0" marL="457200" rtl="0" algn="l">
              <a:lnSpc>
                <a:spcPct val="90000"/>
              </a:lnSpc>
              <a:spcBef>
                <a:spcPts val="1000"/>
              </a:spcBef>
              <a:spcAft>
                <a:spcPts val="0"/>
              </a:spcAft>
              <a:buSzPct val="87495"/>
              <a:buNone/>
            </a:pPr>
            <a:r>
              <a:rPr lang="en-US" sz="2938">
                <a:latin typeface="Arial"/>
                <a:ea typeface="Arial"/>
                <a:cs typeface="Arial"/>
                <a:sym typeface="Arial"/>
                <a:extLst>
                  <a:ext uri="http://customooxmlschemas.google.com/">
                    <go:slidesCustomData xmlns:go="http://customooxmlschemas.google.com/" textRoundtripDataId="1"/>
                  </a:ext>
                </a:extLst>
              </a:rPr>
              <a:t>Dans le contexte du financement climatique, qui (et comment) les différents acteurs peuvent contribuer à l’élaboration de propositions et aux actions politiques.</a:t>
            </a:r>
            <a:r>
              <a:rPr lang="en-US" sz="2213">
                <a:latin typeface="Arial"/>
                <a:ea typeface="Arial"/>
                <a:cs typeface="Arial"/>
                <a:sym typeface="Arial"/>
                <a:extLst>
                  <a:ext uri="http://customooxmlschemas.google.com/">
                    <go:slidesCustomData xmlns:go="http://customooxmlschemas.google.com/" textRoundtripDataId="2"/>
                  </a:ext>
                </a:extLst>
              </a:rPr>
              <a:t> </a:t>
            </a:r>
            <a:endParaRPr sz="2213">
              <a:latin typeface="Arial"/>
              <a:ea typeface="Arial"/>
              <a:cs typeface="Arial"/>
              <a:sym typeface="Arial"/>
              <a:extLst>
                <a:ext uri="http://customooxmlschemas.google.com/">
                  <go:slidesCustomData xmlns:go="http://customooxmlschemas.google.com/" textRoundtripDataId="3"/>
                </a:ext>
              </a:extLst>
            </a:endParaRPr>
          </a:p>
          <a:p>
            <a:pPr indent="-358728" lvl="0" marL="1371600" rtl="0" algn="l">
              <a:lnSpc>
                <a:spcPct val="90000"/>
              </a:lnSpc>
              <a:spcBef>
                <a:spcPts val="1000"/>
              </a:spcBef>
              <a:spcAft>
                <a:spcPts val="0"/>
              </a:spcAft>
              <a:buSzPct val="100000"/>
              <a:buFont typeface="Arial"/>
              <a:buChar char="❏"/>
            </a:pPr>
            <a:r>
              <a:rPr lang="en-US" sz="2642">
                <a:latin typeface="Arial"/>
                <a:ea typeface="Arial"/>
                <a:cs typeface="Arial"/>
                <a:sym typeface="Arial"/>
                <a:extLst>
                  <a:ext uri="http://customooxmlschemas.google.com/">
                    <go:slidesCustomData xmlns:go="http://customooxmlschemas.google.com/" textRoundtripDataId="4"/>
                  </a:ext>
                </a:extLst>
              </a:rPr>
              <a:t>qui a de l'argent,</a:t>
            </a:r>
            <a:endParaRPr sz="3642">
              <a:extLst>
                <a:ext uri="http://customooxmlschemas.google.com/">
                  <go:slidesCustomData xmlns:go="http://customooxmlschemas.google.com/" textRoundtripDataId="5"/>
                </a:ext>
              </a:extLst>
            </a:endParaRPr>
          </a:p>
          <a:p>
            <a:pPr indent="-358728" lvl="0" marL="1371600" rtl="0" algn="l">
              <a:lnSpc>
                <a:spcPct val="90000"/>
              </a:lnSpc>
              <a:spcBef>
                <a:spcPts val="0"/>
              </a:spcBef>
              <a:spcAft>
                <a:spcPts val="0"/>
              </a:spcAft>
              <a:buSzPct val="100000"/>
              <a:buFont typeface="Arial"/>
              <a:buChar char="❏"/>
            </a:pPr>
            <a:r>
              <a:rPr lang="en-US" sz="2642">
                <a:latin typeface="Arial"/>
                <a:ea typeface="Arial"/>
                <a:cs typeface="Arial"/>
                <a:sym typeface="Arial"/>
                <a:extLst>
                  <a:ext uri="http://customooxmlschemas.google.com/">
                    <go:slidesCustomData xmlns:go="http://customooxmlschemas.google.com/" textRoundtripDataId="6"/>
                  </a:ext>
                </a:extLst>
              </a:rPr>
              <a:t>qui demande de l'argent,</a:t>
            </a:r>
            <a:endParaRPr sz="2670"/>
          </a:p>
          <a:p>
            <a:pPr indent="-358728" lvl="0" marL="1371600" rtl="0" algn="l">
              <a:lnSpc>
                <a:spcPct val="90000"/>
              </a:lnSpc>
              <a:spcBef>
                <a:spcPts val="0"/>
              </a:spcBef>
              <a:spcAft>
                <a:spcPts val="0"/>
              </a:spcAft>
              <a:buSzPct val="100000"/>
              <a:buFont typeface="Arial"/>
              <a:buChar char="❏"/>
            </a:pPr>
            <a:r>
              <a:rPr lang="en-US" sz="2642">
                <a:latin typeface="Arial"/>
                <a:ea typeface="Arial"/>
                <a:cs typeface="Arial"/>
                <a:sym typeface="Arial"/>
                <a:extLst>
                  <a:ext uri="http://customooxmlschemas.google.com/">
                    <go:slidesCustomData xmlns:go="http://customooxmlschemas.google.com/" textRoundtripDataId="7"/>
                  </a:ext>
                </a:extLst>
              </a:rPr>
              <a:t>qui décide de la manière dont les demandes de subvention seront rédigées,</a:t>
            </a:r>
            <a:endParaRPr sz="2670"/>
          </a:p>
          <a:p>
            <a:pPr indent="-358728" lvl="0" marL="1371600" rtl="0" algn="l">
              <a:lnSpc>
                <a:spcPct val="90000"/>
              </a:lnSpc>
              <a:spcBef>
                <a:spcPts val="0"/>
              </a:spcBef>
              <a:spcAft>
                <a:spcPts val="0"/>
              </a:spcAft>
              <a:buSzPct val="100000"/>
              <a:buFont typeface="Arial"/>
              <a:buChar char="❏"/>
            </a:pPr>
            <a:r>
              <a:rPr lang="en-US" sz="2642">
                <a:latin typeface="Arial"/>
                <a:ea typeface="Arial"/>
                <a:cs typeface="Arial"/>
                <a:sym typeface="Arial"/>
                <a:extLst>
                  <a:ext uri="http://customooxmlschemas.google.com/">
                    <go:slidesCustomData xmlns:go="http://customooxmlschemas.google.com/" textRoundtripDataId="8"/>
                  </a:ext>
                </a:extLst>
              </a:rPr>
              <a:t>qui peut écrire des applications,</a:t>
            </a:r>
            <a:endParaRPr sz="2670"/>
          </a:p>
          <a:p>
            <a:pPr indent="-358728" lvl="0" marL="1371600" rtl="0" algn="l">
              <a:lnSpc>
                <a:spcPct val="90000"/>
              </a:lnSpc>
              <a:spcBef>
                <a:spcPts val="0"/>
              </a:spcBef>
              <a:spcAft>
                <a:spcPts val="0"/>
              </a:spcAft>
              <a:buSzPct val="100000"/>
              <a:buFont typeface="Arial"/>
              <a:buChar char="❏"/>
            </a:pPr>
            <a:r>
              <a:rPr lang="en-US" sz="2642">
                <a:latin typeface="Arial"/>
                <a:ea typeface="Arial"/>
                <a:cs typeface="Arial"/>
                <a:sym typeface="Arial"/>
                <a:extLst>
                  <a:ext uri="http://customooxmlschemas.google.com/">
                    <go:slidesCustomData xmlns:go="http://customooxmlschemas.google.com/" textRoundtripDataId="9"/>
                  </a:ext>
                </a:extLst>
              </a:rPr>
              <a:t>qui peut accéder au financement climatique,</a:t>
            </a:r>
            <a:endParaRPr sz="2670"/>
          </a:p>
          <a:p>
            <a:pPr indent="-358728" lvl="0" marL="1371600" rtl="0" algn="l">
              <a:lnSpc>
                <a:spcPct val="90000"/>
              </a:lnSpc>
              <a:spcBef>
                <a:spcPts val="0"/>
              </a:spcBef>
              <a:spcAft>
                <a:spcPts val="0"/>
              </a:spcAft>
              <a:buSzPct val="100000"/>
              <a:buFont typeface="Arial"/>
              <a:buChar char="❏"/>
            </a:pPr>
            <a:r>
              <a:rPr lang="en-US" sz="2642">
                <a:latin typeface="Arial"/>
                <a:ea typeface="Arial"/>
                <a:cs typeface="Arial"/>
                <a:sym typeface="Arial"/>
                <a:extLst>
                  <a:ext uri="http://customooxmlschemas.google.com/">
                    <go:slidesCustomData xmlns:go="http://customooxmlschemas.google.com/" textRoundtripDataId="10"/>
                  </a:ext>
                </a:extLst>
              </a:rPr>
              <a:t>qui décide de la manière dont l'argent est dépensé, et</a:t>
            </a:r>
            <a:endParaRPr sz="2670"/>
          </a:p>
          <a:p>
            <a:pPr indent="-358728" lvl="0" marL="1371600" rtl="0" algn="l">
              <a:lnSpc>
                <a:spcPct val="90000"/>
              </a:lnSpc>
              <a:spcBef>
                <a:spcPts val="0"/>
              </a:spcBef>
              <a:spcAft>
                <a:spcPts val="0"/>
              </a:spcAft>
              <a:buSzPct val="100000"/>
              <a:buFont typeface="Arial"/>
              <a:buChar char="❏"/>
            </a:pPr>
            <a:r>
              <a:rPr lang="en-US" sz="2642">
                <a:latin typeface="Arial"/>
                <a:ea typeface="Arial"/>
                <a:cs typeface="Arial"/>
                <a:sym typeface="Arial"/>
                <a:extLst>
                  <a:ext uri="http://customooxmlschemas.google.com/">
                    <go:slidesCustomData xmlns:go="http://customooxmlschemas.google.com/" textRoundtripDataId="11"/>
                  </a:ext>
                </a:extLst>
              </a:rPr>
              <a:t>au bénéfice de qui. </a:t>
            </a:r>
            <a:endParaRPr sz="3342"/>
          </a:p>
        </p:txBody>
      </p:sp>
      <p:pic>
        <p:nvPicPr>
          <p:cNvPr id="285" name="Google Shape;285;p12"/>
          <p:cNvPicPr preferRelativeResize="0"/>
          <p:nvPr/>
        </p:nvPicPr>
        <p:blipFill rotWithShape="1">
          <a:blip r:embed="rId3">
            <a:alphaModFix/>
          </a:blip>
          <a:srcRect b="0" l="0" r="0" t="0"/>
          <a:stretch/>
        </p:blipFill>
        <p:spPr>
          <a:xfrm>
            <a:off x="9816675" y="1468153"/>
            <a:ext cx="2267800" cy="3412298"/>
          </a:xfrm>
          <a:prstGeom prst="rect">
            <a:avLst/>
          </a:prstGeom>
          <a:noFill/>
          <a:ln>
            <a:noFill/>
          </a:ln>
        </p:spPr>
      </p:pic>
      <p:grpSp>
        <p:nvGrpSpPr>
          <p:cNvPr id="286" name="Google Shape;286;p12"/>
          <p:cNvGrpSpPr/>
          <p:nvPr/>
        </p:nvGrpSpPr>
        <p:grpSpPr>
          <a:xfrm>
            <a:off x="8765034" y="6198825"/>
            <a:ext cx="3312029" cy="582846"/>
            <a:chOff x="8596453" y="6049343"/>
            <a:chExt cx="3312029" cy="582846"/>
          </a:xfrm>
        </p:grpSpPr>
        <p:grpSp>
          <p:nvGrpSpPr>
            <p:cNvPr id="287" name="Google Shape;287;p12"/>
            <p:cNvGrpSpPr/>
            <p:nvPr/>
          </p:nvGrpSpPr>
          <p:grpSpPr>
            <a:xfrm>
              <a:off x="8596453" y="6049343"/>
              <a:ext cx="2276993" cy="582846"/>
              <a:chOff x="2995571" y="4446283"/>
              <a:chExt cx="3223376" cy="825093"/>
            </a:xfrm>
          </p:grpSpPr>
          <p:sp>
            <p:nvSpPr>
              <p:cNvPr id="288" name="Google Shape;288;p12"/>
              <p:cNvSpPr/>
              <p:nvPr/>
            </p:nvSpPr>
            <p:spPr>
              <a:xfrm>
                <a:off x="2995571" y="4446283"/>
                <a:ext cx="959080" cy="825093"/>
              </a:xfrm>
              <a:custGeom>
                <a:rect b="b" l="l" r="r" t="t"/>
                <a:pathLst>
                  <a:path extrusionOk="0" h="1650186" w="1918160">
                    <a:moveTo>
                      <a:pt x="0" y="0"/>
                    </a:moveTo>
                    <a:lnTo>
                      <a:pt x="1918160" y="0"/>
                    </a:lnTo>
                    <a:lnTo>
                      <a:pt x="1918160" y="1650186"/>
                    </a:lnTo>
                    <a:lnTo>
                      <a:pt x="0" y="1650186"/>
                    </a:lnTo>
                    <a:lnTo>
                      <a:pt x="0" y="0"/>
                    </a:lnTo>
                    <a:close/>
                  </a:path>
                </a:pathLst>
              </a:custGeom>
              <a:blipFill rotWithShape="1">
                <a:blip r:embed="rId4">
                  <a:alphaModFix/>
                </a:blip>
                <a:stretch>
                  <a:fillRect b="0" l="0" r="-14762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89" name="Google Shape;289;p12"/>
              <p:cNvSpPr/>
              <p:nvPr/>
            </p:nvSpPr>
            <p:spPr>
              <a:xfrm>
                <a:off x="3954651" y="4599048"/>
                <a:ext cx="1039124" cy="519561"/>
              </a:xfrm>
              <a:custGeom>
                <a:rect b="b" l="l" r="r" t="t"/>
                <a:pathLst>
                  <a:path extrusionOk="0" h="1039123" w="2078247">
                    <a:moveTo>
                      <a:pt x="0" y="0"/>
                    </a:moveTo>
                    <a:lnTo>
                      <a:pt x="2078247" y="0"/>
                    </a:lnTo>
                    <a:lnTo>
                      <a:pt x="2078247" y="1039124"/>
                    </a:lnTo>
                    <a:lnTo>
                      <a:pt x="0" y="103912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90" name="Google Shape;290;p12"/>
              <p:cNvSpPr/>
              <p:nvPr/>
            </p:nvSpPr>
            <p:spPr>
              <a:xfrm>
                <a:off x="4993775" y="4599048"/>
                <a:ext cx="1225172" cy="509859"/>
              </a:xfrm>
              <a:custGeom>
                <a:rect b="b" l="l" r="r" t="t"/>
                <a:pathLst>
                  <a:path extrusionOk="0" h="1307330" w="2722605">
                    <a:moveTo>
                      <a:pt x="0" y="0"/>
                    </a:moveTo>
                    <a:lnTo>
                      <a:pt x="2722605" y="0"/>
                    </a:lnTo>
                    <a:lnTo>
                      <a:pt x="2722605" y="1307330"/>
                    </a:lnTo>
                    <a:lnTo>
                      <a:pt x="0" y="13073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pic>
          <p:nvPicPr>
            <p:cNvPr descr="Une image contenant graphisme, Graphique, dessin humoristique, Police&#10;&#10;Description générée automatiquement" id="291" name="Google Shape;291;p12"/>
            <p:cNvPicPr preferRelativeResize="0"/>
            <p:nvPr/>
          </p:nvPicPr>
          <p:blipFill rotWithShape="1">
            <a:blip r:embed="rId7">
              <a:alphaModFix/>
            </a:blip>
            <a:srcRect b="0" l="0" r="0" t="0"/>
            <a:stretch/>
          </p:blipFill>
          <p:spPr>
            <a:xfrm>
              <a:off x="10807270" y="6167245"/>
              <a:ext cx="1101212" cy="280635"/>
            </a:xfrm>
            <a:prstGeom prst="rect">
              <a:avLst/>
            </a:prstGeom>
            <a:noFill/>
            <a:ln>
              <a:noFill/>
            </a:ln>
          </p:spPr>
        </p:pic>
      </p:grpSp>
      <p:pic>
        <p:nvPicPr>
          <p:cNvPr id="292" name="Google Shape;292;p12"/>
          <p:cNvPicPr preferRelativeResize="0"/>
          <p:nvPr/>
        </p:nvPicPr>
        <p:blipFill rotWithShape="1">
          <a:blip r:embed="rId8">
            <a:alphaModFix/>
          </a:blip>
          <a:srcRect b="14258" l="0" r="0" t="0"/>
          <a:stretch/>
        </p:blipFill>
        <p:spPr>
          <a:xfrm>
            <a:off x="19408" y="0"/>
            <a:ext cx="1838889" cy="6795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2024-03-21T09:25:54Z</dcterms:created>
  <dc:creator>jeannette koffi</dc:creator>
</cp:coreProperties>
</file>