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4" r:id="rId7"/>
    <p:sldMasterId id="214748368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Lst>
  <p:sldSz cy="5143500" cx="9144000"/>
  <p:notesSz cx="6858000" cy="9144000"/>
  <p:embeddedFontLst>
    <p:embeddedFont>
      <p:font typeface="Play"/>
      <p:regular r:id="rId72"/>
      <p:bold r:id="rId73"/>
    </p:embeddedFont>
    <p:embeddedFont>
      <p:font typeface="Roboto"/>
      <p:regular r:id="rId74"/>
      <p:bold r:id="rId75"/>
      <p:italic r:id="rId76"/>
      <p:boldItalic r:id="rId77"/>
    </p:embeddedFont>
    <p:embeddedFont>
      <p:font typeface="Inter"/>
      <p:regular r:id="rId78"/>
      <p:bold r:id="rId79"/>
      <p:italic r:id="rId80"/>
      <p:boldItalic r:id="rId81"/>
    </p:embeddedFont>
    <p:embeddedFont>
      <p:font typeface="Arial Narrow"/>
      <p:regular r:id="rId82"/>
      <p:bold r:id="rId83"/>
      <p:italic r:id="rId84"/>
      <p:boldItalic r:id="rId85"/>
    </p:embeddedFont>
    <p:embeddedFont>
      <p:font typeface="Lato"/>
      <p:regular r:id="rId86"/>
      <p:bold r:id="rId87"/>
      <p:italic r:id="rId88"/>
      <p:boldItalic r:id="rId89"/>
    </p:embeddedFont>
    <p:embeddedFont>
      <p:font typeface="Corbel"/>
      <p:regular r:id="rId90"/>
      <p:bold r:id="rId91"/>
      <p:italic r:id="rId92"/>
      <p:boldItalic r:id="rId93"/>
    </p:embeddedFont>
    <p:embeddedFont>
      <p:font typeface="Helvetica Neue"/>
      <p:regular r:id="rId94"/>
      <p:bold r:id="rId95"/>
      <p:italic r:id="rId96"/>
      <p:boldItalic r:id="rId97"/>
    </p:embeddedFont>
    <p:embeddedFont>
      <p:font typeface="Barlow"/>
      <p:regular r:id="rId98"/>
      <p:bold r:id="rId99"/>
      <p:italic r:id="rId100"/>
      <p:boldItalic r:id="rId10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02" roundtripDataSignature="AMtx7mhrf9wodzHeFuBgUQ0dQR2n/ZjU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F29A1D-932F-42ED-9359-310F61CC6E84}">
  <a:tblStyle styleId="{57F29A1D-932F-42ED-9359-310F61CC6E84}"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65C1095-910D-4245-90EA-DB3A09F951AF}"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b="off" i="off"/>
      <a:tcStyle>
        <a:fill>
          <a:solidFill>
            <a:srgbClr val="CAD1D8"/>
          </a:solidFill>
        </a:fill>
      </a:tcStyle>
    </a:band1H>
    <a:band2H>
      <a:tcTxStyle b="off" i="off"/>
    </a:band2H>
    <a:band1V>
      <a:tcTxStyle b="off" i="off"/>
      <a:tcStyle>
        <a:fill>
          <a:solidFill>
            <a:srgbClr val="CAD1D8"/>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102" Type="http://customschemas.google.com/relationships/presentationmetadata" Target="metadata"/><Relationship Id="rId101" Type="http://schemas.openxmlformats.org/officeDocument/2006/relationships/font" Target="fonts/Barlow-boldItalic.fntdata"/><Relationship Id="rId100" Type="http://schemas.openxmlformats.org/officeDocument/2006/relationships/font" Target="fonts/Barlow-italic.fntdata"/><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95" Type="http://schemas.openxmlformats.org/officeDocument/2006/relationships/font" Target="fonts/HelveticaNeue-bold.fntdata"/><Relationship Id="rId94" Type="http://schemas.openxmlformats.org/officeDocument/2006/relationships/font" Target="fonts/HelveticaNeue-regular.fntdata"/><Relationship Id="rId97" Type="http://schemas.openxmlformats.org/officeDocument/2006/relationships/font" Target="fonts/HelveticaNeue-boldItalic.fntdata"/><Relationship Id="rId96" Type="http://schemas.openxmlformats.org/officeDocument/2006/relationships/font" Target="fonts/HelveticaNeue-italic.fntdata"/><Relationship Id="rId11" Type="http://schemas.openxmlformats.org/officeDocument/2006/relationships/slide" Target="slides/slide2.xml"/><Relationship Id="rId99" Type="http://schemas.openxmlformats.org/officeDocument/2006/relationships/font" Target="fonts/Barlow-bold.fntdata"/><Relationship Id="rId10" Type="http://schemas.openxmlformats.org/officeDocument/2006/relationships/slide" Target="slides/slide1.xml"/><Relationship Id="rId98" Type="http://schemas.openxmlformats.org/officeDocument/2006/relationships/font" Target="fonts/Barlow-regular.fntdata"/><Relationship Id="rId13" Type="http://schemas.openxmlformats.org/officeDocument/2006/relationships/slide" Target="slides/slide4.xml"/><Relationship Id="rId12" Type="http://schemas.openxmlformats.org/officeDocument/2006/relationships/slide" Target="slides/slide3.xml"/><Relationship Id="rId91" Type="http://schemas.openxmlformats.org/officeDocument/2006/relationships/font" Target="fonts/Corbel-bold.fntdata"/><Relationship Id="rId90" Type="http://schemas.openxmlformats.org/officeDocument/2006/relationships/font" Target="fonts/Corbel-regular.fntdata"/><Relationship Id="rId93" Type="http://schemas.openxmlformats.org/officeDocument/2006/relationships/font" Target="fonts/Corbel-boldItalic.fntdata"/><Relationship Id="rId92" Type="http://schemas.openxmlformats.org/officeDocument/2006/relationships/font" Target="fonts/Corbel-italic.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 Id="rId84" Type="http://schemas.openxmlformats.org/officeDocument/2006/relationships/font" Target="fonts/ArialNarrow-italic.fntdata"/><Relationship Id="rId83" Type="http://schemas.openxmlformats.org/officeDocument/2006/relationships/font" Target="fonts/ArialNarrow-bold.fntdata"/><Relationship Id="rId86" Type="http://schemas.openxmlformats.org/officeDocument/2006/relationships/font" Target="fonts/Lato-regular.fntdata"/><Relationship Id="rId85" Type="http://schemas.openxmlformats.org/officeDocument/2006/relationships/font" Target="fonts/ArialNarrow-boldItalic.fntdata"/><Relationship Id="rId88" Type="http://schemas.openxmlformats.org/officeDocument/2006/relationships/font" Target="fonts/Lato-italic.fntdata"/><Relationship Id="rId87" Type="http://schemas.openxmlformats.org/officeDocument/2006/relationships/font" Target="fonts/Lato-bold.fntdata"/><Relationship Id="rId89" Type="http://schemas.openxmlformats.org/officeDocument/2006/relationships/font" Target="fonts/Lato-boldItalic.fntdata"/><Relationship Id="rId80" Type="http://schemas.openxmlformats.org/officeDocument/2006/relationships/font" Target="fonts/Inter-italic.fntdata"/><Relationship Id="rId82" Type="http://schemas.openxmlformats.org/officeDocument/2006/relationships/font" Target="fonts/ArialNarrow-regular.fntdata"/><Relationship Id="rId81" Type="http://schemas.openxmlformats.org/officeDocument/2006/relationships/font" Target="fonts/Inter-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Play-bold.fntdata"/><Relationship Id="rId72" Type="http://schemas.openxmlformats.org/officeDocument/2006/relationships/font" Target="fonts/Play-regular.fntdata"/><Relationship Id="rId75" Type="http://schemas.openxmlformats.org/officeDocument/2006/relationships/font" Target="fonts/Roboto-bold.fntdata"/><Relationship Id="rId74" Type="http://schemas.openxmlformats.org/officeDocument/2006/relationships/font" Target="fonts/Roboto-regular.fntdata"/><Relationship Id="rId77" Type="http://schemas.openxmlformats.org/officeDocument/2006/relationships/font" Target="fonts/Roboto-boldItalic.fntdata"/><Relationship Id="rId76" Type="http://schemas.openxmlformats.org/officeDocument/2006/relationships/font" Target="fonts/Roboto-italic.fntdata"/><Relationship Id="rId79" Type="http://schemas.openxmlformats.org/officeDocument/2006/relationships/font" Target="fonts/Inter-bold.fntdata"/><Relationship Id="rId78" Type="http://schemas.openxmlformats.org/officeDocument/2006/relationships/font" Target="fonts/Inter-regular.fntdata"/><Relationship Id="rId71" Type="http://schemas.openxmlformats.org/officeDocument/2006/relationships/slide" Target="slides/slide62.xml"/><Relationship Id="rId70" Type="http://schemas.openxmlformats.org/officeDocument/2006/relationships/slide" Target="slides/slide61.xml"/><Relationship Id="rId62" Type="http://schemas.openxmlformats.org/officeDocument/2006/relationships/slide" Target="slides/slide53.xml"/><Relationship Id="rId61" Type="http://schemas.openxmlformats.org/officeDocument/2006/relationships/slide" Target="slides/slide52.xml"/><Relationship Id="rId64" Type="http://schemas.openxmlformats.org/officeDocument/2006/relationships/slide" Target="slides/slide55.xml"/><Relationship Id="rId63" Type="http://schemas.openxmlformats.org/officeDocument/2006/relationships/slide" Target="slides/slide54.xml"/><Relationship Id="rId66" Type="http://schemas.openxmlformats.org/officeDocument/2006/relationships/slide" Target="slides/slide57.xml"/><Relationship Id="rId65" Type="http://schemas.openxmlformats.org/officeDocument/2006/relationships/slide" Target="slides/slide56.xml"/><Relationship Id="rId68" Type="http://schemas.openxmlformats.org/officeDocument/2006/relationships/slide" Target="slides/slide59.xml"/><Relationship Id="rId67" Type="http://schemas.openxmlformats.org/officeDocument/2006/relationships/slide" Target="slides/slide58.xml"/><Relationship Id="rId60" Type="http://schemas.openxmlformats.org/officeDocument/2006/relationships/slide" Target="slides/slide51.xml"/><Relationship Id="rId69" Type="http://schemas.openxmlformats.org/officeDocument/2006/relationships/slide" Target="slides/slide6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55" Type="http://schemas.openxmlformats.org/officeDocument/2006/relationships/slide" Target="slides/slide46.xml"/><Relationship Id="rId54" Type="http://schemas.openxmlformats.org/officeDocument/2006/relationships/slide" Target="slides/slide45.xml"/><Relationship Id="rId57" Type="http://schemas.openxmlformats.org/officeDocument/2006/relationships/slide" Target="slides/slide48.xml"/><Relationship Id="rId56" Type="http://schemas.openxmlformats.org/officeDocument/2006/relationships/slide" Target="slides/slide47.xml"/><Relationship Id="rId59" Type="http://schemas.openxmlformats.org/officeDocument/2006/relationships/slide" Target="slides/slide50.xml"/><Relationship Id="rId58"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reenclimate.fund/how-we-work/tools/entity-directory"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05" name="Google Shape;3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82" name="Google Shape;58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1" name="Google Shape;61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30"/>
              </a:spcBef>
              <a:spcAft>
                <a:spcPts val="0"/>
              </a:spcAft>
              <a:buClr>
                <a:srgbClr val="000000"/>
              </a:buClr>
              <a:buSzPts val="1100"/>
              <a:buFont typeface="Arial"/>
              <a:buNone/>
            </a:pPr>
            <a:r>
              <a:t/>
            </a:r>
            <a:endParaRPr/>
          </a:p>
        </p:txBody>
      </p:sp>
      <p:sp>
        <p:nvSpPr>
          <p:cNvPr id="650" name="Google Shape;650;p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4" name="Google Shape;67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30"/>
              </a:spcBef>
              <a:spcAft>
                <a:spcPts val="0"/>
              </a:spcAft>
              <a:buClr>
                <a:srgbClr val="000000"/>
              </a:buClr>
              <a:buSzPts val="1100"/>
              <a:buFont typeface="Arial"/>
              <a:buNone/>
            </a:pPr>
            <a:r>
              <a:rPr lang="en-US"/>
              <a:t>For activities to be funded by the GCF, they must fall within the </a:t>
            </a:r>
            <a:r>
              <a:rPr b="1" lang="en-US"/>
              <a:t>eight outcome areas of </a:t>
            </a:r>
            <a:r>
              <a:rPr lang="en-US"/>
              <a:t>the CGF for mitigation and adaptation (four outcome areas each) or the </a:t>
            </a:r>
            <a:r>
              <a:rPr b="1" lang="en-US"/>
              <a:t>five cross-cutting investment priorities:</a:t>
            </a:r>
            <a:endParaRPr/>
          </a:p>
          <a:p>
            <a:pPr indent="-171450" lvl="0" marL="171450" marR="0" rtl="0" algn="l">
              <a:lnSpc>
                <a:spcPct val="100000"/>
              </a:lnSpc>
              <a:spcBef>
                <a:spcPts val="330"/>
              </a:spcBef>
              <a:spcAft>
                <a:spcPts val="0"/>
              </a:spcAft>
              <a:buClr>
                <a:srgbClr val="000000"/>
              </a:buClr>
              <a:buSzPts val="1100"/>
              <a:buFont typeface="Arial"/>
              <a:buChar char="•"/>
            </a:pPr>
            <a:r>
              <a:rPr lang="en-US"/>
              <a:t>Climate-friendly cities</a:t>
            </a:r>
            <a:endParaRPr/>
          </a:p>
          <a:p>
            <a:pPr indent="-171450" lvl="0" marL="171450" marR="0" rtl="0" algn="l">
              <a:lnSpc>
                <a:spcPct val="100000"/>
              </a:lnSpc>
              <a:spcBef>
                <a:spcPts val="330"/>
              </a:spcBef>
              <a:spcAft>
                <a:spcPts val="0"/>
              </a:spcAft>
              <a:buClr>
                <a:srgbClr val="000000"/>
              </a:buClr>
              <a:buSzPts val="1100"/>
              <a:buFont typeface="Arial"/>
              <a:buChar char="•"/>
            </a:pPr>
            <a:r>
              <a:rPr lang="en-US"/>
              <a:t>Sustainable, climate-resilient and low-emission agriculture</a:t>
            </a:r>
            <a:endParaRPr/>
          </a:p>
          <a:p>
            <a:pPr indent="-171450" lvl="0" marL="171450" marR="0" rtl="0" algn="l">
              <a:lnSpc>
                <a:spcPct val="100000"/>
              </a:lnSpc>
              <a:spcBef>
                <a:spcPts val="330"/>
              </a:spcBef>
              <a:spcAft>
                <a:spcPts val="0"/>
              </a:spcAft>
              <a:buClr>
                <a:srgbClr val="000000"/>
              </a:buClr>
              <a:buSzPts val="1100"/>
              <a:buFont typeface="Arial"/>
              <a:buChar char="•"/>
            </a:pPr>
            <a:r>
              <a:rPr lang="en-US"/>
              <a:t>Increasing financing for forests and climate change</a:t>
            </a:r>
            <a:endParaRPr/>
          </a:p>
          <a:p>
            <a:pPr indent="-171450" lvl="0" marL="171450" marR="0" rtl="0" algn="l">
              <a:lnSpc>
                <a:spcPct val="100000"/>
              </a:lnSpc>
              <a:spcBef>
                <a:spcPts val="330"/>
              </a:spcBef>
              <a:spcAft>
                <a:spcPts val="0"/>
              </a:spcAft>
              <a:buClr>
                <a:srgbClr val="000000"/>
              </a:buClr>
              <a:buSzPts val="1100"/>
              <a:buFont typeface="Arial"/>
              <a:buChar char="•"/>
            </a:pPr>
            <a:r>
              <a:rPr lang="en-US"/>
              <a:t>Building Resilience in Small Island Developing States (SIDS)</a:t>
            </a:r>
            <a:endParaRPr/>
          </a:p>
          <a:p>
            <a:pPr indent="-171450" lvl="0" marL="171450" marR="0" rtl="0" algn="l">
              <a:lnSpc>
                <a:spcPct val="100000"/>
              </a:lnSpc>
              <a:spcBef>
                <a:spcPts val="330"/>
              </a:spcBef>
              <a:spcAft>
                <a:spcPts val="0"/>
              </a:spcAft>
              <a:buClr>
                <a:srgbClr val="000000"/>
              </a:buClr>
              <a:buSzPts val="1100"/>
              <a:buFont typeface="Arial"/>
              <a:buChar char="•"/>
            </a:pPr>
            <a:r>
              <a:rPr lang="en-US"/>
              <a:t>Transforming Energy Production and Access </a:t>
            </a:r>
            <a:endParaRPr sz="1200"/>
          </a:p>
        </p:txBody>
      </p:sp>
      <p:sp>
        <p:nvSpPr>
          <p:cNvPr id="693" name="Google Shape;693;p2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rPr b="1" lang="en-US"/>
              <a:t>How does the GCF work? Structure and access modalities: </a:t>
            </a:r>
            <a:br>
              <a:rPr lang="en-US"/>
            </a:br>
            <a:br>
              <a:rPr lang="en-US"/>
            </a:br>
            <a:r>
              <a:rPr lang="en-US"/>
              <a:t>GCF architecture:</a:t>
            </a:r>
            <a:endParaRPr/>
          </a:p>
          <a:p>
            <a:pPr indent="-171450" lvl="0" marL="171450" rtl="0" algn="l">
              <a:lnSpc>
                <a:spcPct val="100000"/>
              </a:lnSpc>
              <a:spcBef>
                <a:spcPts val="0"/>
              </a:spcBef>
              <a:spcAft>
                <a:spcPts val="0"/>
              </a:spcAft>
              <a:buSzPts val="1100"/>
              <a:buFont typeface="Noto Sans Symbols"/>
              <a:buChar char="▪"/>
            </a:pPr>
            <a:r>
              <a:rPr lang="en-US"/>
              <a:t>At the heart of the Fund is a </a:t>
            </a:r>
            <a:r>
              <a:rPr b="1" lang="en-US"/>
              <a:t>balanced governance structure </a:t>
            </a:r>
            <a:r>
              <a:rPr lang="en-US"/>
              <a:t>that ensures </a:t>
            </a:r>
            <a:r>
              <a:rPr b="1" lang="en-US"/>
              <a:t>consensual decisions </a:t>
            </a:r>
            <a:r>
              <a:rPr b="0" lang="en-US"/>
              <a:t>between </a:t>
            </a:r>
            <a:r>
              <a:rPr lang="en-US"/>
              <a:t>developed and developing countries.</a:t>
            </a:r>
            <a:endParaRPr/>
          </a:p>
          <a:p>
            <a:pPr indent="0" lvl="0" marL="0" rtl="0" algn="l">
              <a:lnSpc>
                <a:spcPct val="100000"/>
              </a:lnSpc>
              <a:spcBef>
                <a:spcPts val="0"/>
              </a:spcBef>
              <a:spcAft>
                <a:spcPts val="0"/>
              </a:spcAft>
              <a:buSzPts val="1100"/>
              <a:buFont typeface="Noto Sans Symbols"/>
              <a:buNone/>
            </a:pPr>
            <a:r>
              <a:t/>
            </a:r>
            <a:endParaRPr/>
          </a:p>
          <a:p>
            <a:pPr indent="0" lvl="0" marL="0" rtl="0" algn="l">
              <a:lnSpc>
                <a:spcPct val="100000"/>
              </a:lnSpc>
              <a:spcBef>
                <a:spcPts val="0"/>
              </a:spcBef>
              <a:spcAft>
                <a:spcPts val="0"/>
              </a:spcAft>
              <a:buSzPts val="1100"/>
              <a:buFont typeface="Noto Sans Symbols"/>
              <a:buNone/>
            </a:pPr>
            <a:r>
              <a:rPr lang="en-US"/>
              <a:t>Because of the Fund's approach that developing country partners take ownership of climate change financing and integrate it into their own national action plans, the Fund requires the creation of </a:t>
            </a:r>
            <a:r>
              <a:rPr b="1" lang="en-US"/>
              <a:t>Designated National Authorities (DNAs). </a:t>
            </a:r>
            <a:br>
              <a:rPr lang="en-US"/>
            </a:br>
            <a:br>
              <a:rPr lang="en-US"/>
            </a:br>
            <a:r>
              <a:rPr b="1" lang="en-US"/>
              <a:t>Designated National Authority:</a:t>
            </a:r>
            <a:endParaRPr/>
          </a:p>
          <a:p>
            <a:pPr indent="-171450" lvl="0" marL="171450" rtl="0" algn="l">
              <a:lnSpc>
                <a:spcPct val="100000"/>
              </a:lnSpc>
              <a:spcBef>
                <a:spcPts val="0"/>
              </a:spcBef>
              <a:spcAft>
                <a:spcPts val="0"/>
              </a:spcAft>
              <a:buSzPts val="1100"/>
              <a:buFont typeface="Noto Sans Symbols"/>
              <a:buChar char="▪"/>
            </a:pPr>
            <a:r>
              <a:rPr lang="en-US"/>
              <a:t>are selected by the respective government to serve as the </a:t>
            </a:r>
            <a:r>
              <a:rPr b="1" lang="en-US"/>
              <a:t>interface </a:t>
            </a:r>
            <a:r>
              <a:rPr lang="en-US"/>
              <a:t>between each country and the Fund.</a:t>
            </a:r>
            <a:endParaRPr/>
          </a:p>
          <a:p>
            <a:pPr indent="-171450" lvl="0" marL="171450" rtl="0" algn="l">
              <a:lnSpc>
                <a:spcPct val="100000"/>
              </a:lnSpc>
              <a:spcBef>
                <a:spcPts val="0"/>
              </a:spcBef>
              <a:spcAft>
                <a:spcPts val="0"/>
              </a:spcAft>
              <a:buSzPts val="1100"/>
              <a:buFont typeface="Noto Sans Symbols"/>
              <a:buChar char="▪"/>
            </a:pPr>
            <a:r>
              <a:rPr lang="en-US"/>
              <a:t>Acts as a focal point for </a:t>
            </a:r>
            <a:r>
              <a:rPr b="1" lang="en-US"/>
              <a:t>communication with the GCF</a:t>
            </a:r>
            <a:endParaRPr/>
          </a:p>
          <a:p>
            <a:pPr indent="-171450" lvl="0" marL="171450" rtl="0" algn="l">
              <a:lnSpc>
                <a:spcPct val="100000"/>
              </a:lnSpc>
              <a:spcBef>
                <a:spcPts val="0"/>
              </a:spcBef>
              <a:spcAft>
                <a:spcPts val="0"/>
              </a:spcAft>
              <a:buSzPts val="1100"/>
              <a:buFont typeface="Noto Sans Symbols"/>
              <a:buChar char="▪"/>
            </a:pPr>
            <a:r>
              <a:rPr lang="en-US"/>
              <a:t>Facilitates the submission of applications to the Fund from national and regional entities</a:t>
            </a:r>
            <a:endParaRPr/>
          </a:p>
          <a:p>
            <a:pPr indent="-171450" lvl="0" marL="171450" rtl="0" algn="l">
              <a:lnSpc>
                <a:spcPct val="100000"/>
              </a:lnSpc>
              <a:spcBef>
                <a:spcPts val="0"/>
              </a:spcBef>
              <a:spcAft>
                <a:spcPts val="0"/>
              </a:spcAft>
              <a:buSzPts val="1100"/>
              <a:buFont typeface="Noto Sans Symbols"/>
              <a:buChar char="▪"/>
            </a:pPr>
            <a:r>
              <a:rPr lang="en-US"/>
              <a:t>Seeks to </a:t>
            </a:r>
            <a:r>
              <a:rPr b="1" lang="en-US"/>
              <a:t>ensure consistency of </a:t>
            </a:r>
            <a:r>
              <a:rPr lang="en-US"/>
              <a:t>funding </a:t>
            </a:r>
            <a:r>
              <a:rPr b="1" lang="en-US"/>
              <a:t>proposals </a:t>
            </a:r>
            <a:r>
              <a:rPr lang="en-US"/>
              <a:t>from national, sub-national, regional and international intermediaries and implementing entities with national plans and strategies</a:t>
            </a:r>
            <a:endParaRPr/>
          </a:p>
          <a:p>
            <a:pPr indent="-171450" lvl="0" marL="171450" rtl="0" algn="l">
              <a:lnSpc>
                <a:spcPct val="100000"/>
              </a:lnSpc>
              <a:spcBef>
                <a:spcPts val="0"/>
              </a:spcBef>
              <a:spcAft>
                <a:spcPts val="0"/>
              </a:spcAft>
              <a:buSzPts val="1100"/>
              <a:buFont typeface="Noto Sans Symbols"/>
              <a:buChar char="▪"/>
            </a:pPr>
            <a:r>
              <a:rPr b="1" lang="en-US"/>
              <a:t>Recommends funding proposals to the Board of Directors in the </a:t>
            </a:r>
            <a:r>
              <a:rPr lang="en-US"/>
              <a:t>context of national climate change strategies and plans, including through consultative processes</a:t>
            </a:r>
            <a:br>
              <a:rPr lang="en-US"/>
            </a:br>
            <a:br>
              <a:rPr lang="en-US"/>
            </a:br>
            <a:r>
              <a:rPr b="1" lang="en-US"/>
              <a:t>To implement GCF-funded projects, countries can work through several entities (international, regional or national) </a:t>
            </a:r>
            <a:br>
              <a:rPr lang="en-US"/>
            </a:br>
            <a:r>
              <a:rPr b="1" lang="en-US"/>
              <a:t>Accredited entities:</a:t>
            </a:r>
            <a:endParaRPr/>
          </a:p>
          <a:p>
            <a:pPr indent="-171450" lvl="0" marL="171450" rtl="0" algn="l">
              <a:lnSpc>
                <a:spcPct val="100000"/>
              </a:lnSpc>
              <a:spcBef>
                <a:spcPts val="0"/>
              </a:spcBef>
              <a:spcAft>
                <a:spcPts val="0"/>
              </a:spcAft>
              <a:buSzPts val="1100"/>
              <a:buFont typeface="Noto Sans Symbols"/>
              <a:buChar char="▪"/>
            </a:pPr>
            <a:r>
              <a:rPr lang="en-US"/>
              <a:t>To access funding, institutions will go through an "</a:t>
            </a:r>
            <a:r>
              <a:rPr b="1" lang="en-US"/>
              <a:t>accreditation" </a:t>
            </a:r>
            <a:r>
              <a:rPr lang="en-US"/>
              <a:t>process, designed to assess whether they are capable of sound financial management and to protect funded projects from unforeseen environmental or social damage.</a:t>
            </a:r>
            <a:endParaRPr/>
          </a:p>
          <a:p>
            <a:pPr indent="-171450" lvl="0" marL="171450" rtl="0" algn="l">
              <a:lnSpc>
                <a:spcPct val="100000"/>
              </a:lnSpc>
              <a:spcBef>
                <a:spcPts val="0"/>
              </a:spcBef>
              <a:spcAft>
                <a:spcPts val="0"/>
              </a:spcAft>
              <a:buSzPts val="1100"/>
              <a:buFont typeface="Noto Sans Symbols"/>
              <a:buChar char="▪"/>
            </a:pPr>
            <a:r>
              <a:rPr lang="en-US"/>
              <a:t>The GCF receives applications for accreditation on an ongoing basis. There is no deadline for submitting applications for accreditation.</a:t>
            </a:r>
            <a:endParaRPr/>
          </a:p>
          <a:p>
            <a:pPr indent="-171450" lvl="0" marL="171450" rtl="0" algn="l">
              <a:lnSpc>
                <a:spcPct val="100000"/>
              </a:lnSpc>
              <a:spcBef>
                <a:spcPts val="0"/>
              </a:spcBef>
              <a:spcAft>
                <a:spcPts val="0"/>
              </a:spcAft>
              <a:buSzPts val="1100"/>
              <a:buFont typeface="Noto Sans Symbols"/>
              <a:buChar char="▪"/>
            </a:pPr>
            <a:r>
              <a:rPr lang="en-US"/>
              <a:t>National and regional entities applying for accreditation will be required to submit a </a:t>
            </a:r>
            <a:r>
              <a:rPr b="1" lang="en-US"/>
              <a:t>letter of appointment from the Designated National Authority as </a:t>
            </a:r>
            <a:r>
              <a:rPr lang="en-US"/>
              <a:t>part of their application for accreditation.</a:t>
            </a:r>
            <a:endParaRPr/>
          </a:p>
          <a:p>
            <a:pPr indent="-101600" lvl="0" marL="171450" rtl="0" algn="l">
              <a:lnSpc>
                <a:spcPct val="100000"/>
              </a:lnSpc>
              <a:spcBef>
                <a:spcPts val="0"/>
              </a:spcBef>
              <a:spcAft>
                <a:spcPts val="0"/>
              </a:spcAft>
              <a:buSzPts val="1100"/>
              <a:buFont typeface="Noto Sans Symbols"/>
              <a:buNone/>
            </a:pPr>
            <a:r>
              <a:t/>
            </a:r>
            <a:endParaRPr b="0" sz="1200">
              <a:solidFill>
                <a:srgbClr val="C00000"/>
              </a:solidFill>
              <a:latin typeface="Arial Narrow"/>
              <a:ea typeface="Arial Narrow"/>
              <a:cs typeface="Arial Narrow"/>
              <a:sym typeface="Arial Narrow"/>
            </a:endParaRPr>
          </a:p>
          <a:p>
            <a:pPr indent="-171450" lvl="0" marL="171450" marR="0" rtl="0" algn="l">
              <a:lnSpc>
                <a:spcPct val="100000"/>
              </a:lnSpc>
              <a:spcBef>
                <a:spcPts val="0"/>
              </a:spcBef>
              <a:spcAft>
                <a:spcPts val="0"/>
              </a:spcAft>
              <a:buClr>
                <a:srgbClr val="000000"/>
              </a:buClr>
              <a:buSzPts val="1200"/>
              <a:buFont typeface="Noto Sans Symbols"/>
              <a:buChar char="▪"/>
            </a:pPr>
            <a:r>
              <a:rPr lang="en-US" sz="1200" u="sng">
                <a:solidFill>
                  <a:schemeClr val="hlink"/>
                </a:solidFill>
                <a:hlinkClick r:id="rId2"/>
              </a:rPr>
              <a:t>(</a:t>
            </a:r>
            <a:r>
              <a:rPr lang="en-US" sz="1200"/>
              <a:t>https://www.greenclimate.fund/how-we-work/tools/entity-directory)</a:t>
            </a:r>
            <a:endParaRPr/>
          </a:p>
          <a:p>
            <a:pPr indent="-101600" lvl="0" marL="171450" rtl="0" algn="l">
              <a:lnSpc>
                <a:spcPct val="100000"/>
              </a:lnSpc>
              <a:spcBef>
                <a:spcPts val="0"/>
              </a:spcBef>
              <a:spcAft>
                <a:spcPts val="0"/>
              </a:spcAft>
              <a:buSzPts val="1100"/>
              <a:buFont typeface="Noto Sans Symbols"/>
              <a:buNone/>
            </a:pPr>
            <a:r>
              <a:t/>
            </a:r>
            <a:endParaRPr b="0" sz="1200">
              <a:solidFill>
                <a:srgbClr val="C00000"/>
              </a:solidFill>
              <a:latin typeface="Arial Narrow"/>
              <a:ea typeface="Arial Narrow"/>
              <a:cs typeface="Arial Narrow"/>
              <a:sym typeface="Arial Narrow"/>
            </a:endParaRPr>
          </a:p>
        </p:txBody>
      </p:sp>
      <p:sp>
        <p:nvSpPr>
          <p:cNvPr id="714" name="Google Shape;714;p2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 name="Google Shape;73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735" name="Google Shape;735;p3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27" name="Google Shape;3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2" name="Google Shape;75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0" name="Google Shape;7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8" name="Google Shape;7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3" name="Google Shape;833;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5" name="Google Shape;86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0" name="Google Shape;900;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0" name="Google Shape;91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0" name="Google Shape;94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The Short course 4 provides details on the climate rationale development and supporting tools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9" name="Google Shape;95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960" name="Google Shape;960;p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1" name="Google Shape;98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chemeClr val="dk1"/>
              </a:buClr>
              <a:buSzPts val="1200"/>
              <a:buFont typeface="Calibri"/>
              <a:buNone/>
            </a:pPr>
            <a:r>
              <a:rPr lang="en-US" sz="1200"/>
              <a:t>See short course 4</a:t>
            </a:r>
            <a:endParaRPr/>
          </a:p>
        </p:txBody>
      </p:sp>
      <p:sp>
        <p:nvSpPr>
          <p:cNvPr id="982" name="Google Shape;982;p4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7" name="Google Shape;99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US" sz="1200"/>
              <a:t>Notes d’informations complémentaires sur la notion de la “Maladaptation”</a:t>
            </a:r>
            <a:endParaRPr/>
          </a:p>
          <a:p>
            <a:pPr indent="0" lvl="0" marL="0" marR="0" rtl="0" algn="l">
              <a:lnSpc>
                <a:spcPct val="100000"/>
              </a:lnSpc>
              <a:spcBef>
                <a:spcPts val="0"/>
              </a:spcBef>
              <a:spcAft>
                <a:spcPts val="0"/>
              </a:spcAft>
              <a:buClr>
                <a:srgbClr val="000000"/>
              </a:buClr>
              <a:buSzPts val="1200"/>
              <a:buFont typeface="Arial"/>
              <a:buNone/>
            </a:pPr>
            <a:r>
              <a:t/>
            </a:r>
            <a:endParaRPr b="1" sz="1200"/>
          </a:p>
          <a:p>
            <a:pPr indent="0" lvl="0" marL="0" marR="0" rtl="0" algn="l">
              <a:lnSpc>
                <a:spcPct val="100000"/>
              </a:lnSpc>
              <a:spcBef>
                <a:spcPts val="0"/>
              </a:spcBef>
              <a:spcAft>
                <a:spcPts val="0"/>
              </a:spcAft>
              <a:buClr>
                <a:srgbClr val="000000"/>
              </a:buClr>
              <a:buSzPts val="1200"/>
              <a:buFont typeface="Arial"/>
              <a:buNone/>
            </a:pPr>
            <a:r>
              <a:rPr b="0" lang="en-US" sz="1200"/>
              <a:t>Bien que les termes « maladaptation » et « adaptation ratée » soient parfois utilisés de manière interchangeable, ils se réfèrent à deux résultats fondamentalement différents. La maladaptation est un processus qui entraîne une vulnérabilité accrue à la variabilité et au changement climatique, directement ou indirectement, et / ou mine considérablement les capacités ou les opportunités d’adaptation présente et future. La mauvaise adaptation se produit parce que les solutions d’adaptation sont conçues, financées et mises en œuvre sur la base de données obsolètes ou de projections climatiques erronées. Un échec de l’adaptation fait référence à des initiatives qui auraient pu accroître la résilience des communautés et des économies mais qui n’ont pas pu être exécutées avec succès.</a:t>
            </a:r>
            <a:endParaRPr/>
          </a:p>
        </p:txBody>
      </p:sp>
      <p:sp>
        <p:nvSpPr>
          <p:cNvPr id="998" name="Google Shape;998;p4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4" name="Google Shape;101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200"/>
              <a:buFont typeface="Calibri"/>
              <a:buNone/>
            </a:pPr>
            <a:r>
              <a:rPr lang="en-US"/>
              <a:t>Élaborer la section de la justification du climat du projet avec les éléments présentés plus haut nécessite que les propositions de projet en cours d'élaboration considèrent 2 phases avec de multiples étapes : la première étape consiste à établir la situation climatique du projet.</a:t>
            </a:r>
            <a:endParaRPr/>
          </a:p>
          <a:p>
            <a:pPr indent="0" lvl="0" marL="0" marR="0" rtl="0" algn="just">
              <a:lnSpc>
                <a:spcPct val="100000"/>
              </a:lnSpc>
              <a:spcBef>
                <a:spcPts val="0"/>
              </a:spcBef>
              <a:spcAft>
                <a:spcPts val="0"/>
              </a:spcAft>
              <a:buClr>
                <a:schemeClr val="dk1"/>
              </a:buClr>
              <a:buSzPts val="1200"/>
              <a:buFont typeface="Calibri"/>
              <a:buNone/>
            </a:pPr>
            <a:r>
              <a:t/>
            </a:r>
            <a:endParaRPr/>
          </a:p>
          <a:p>
            <a:pPr indent="0" lvl="0" marL="0" marR="0" rtl="0" algn="just">
              <a:lnSpc>
                <a:spcPct val="100000"/>
              </a:lnSpc>
              <a:spcBef>
                <a:spcPts val="0"/>
              </a:spcBef>
              <a:spcAft>
                <a:spcPts val="0"/>
              </a:spcAft>
              <a:buClr>
                <a:schemeClr val="dk1"/>
              </a:buClr>
              <a:buSzPts val="1200"/>
              <a:buFont typeface="Calibri"/>
              <a:buNone/>
            </a:pPr>
            <a:r>
              <a:rPr lang="en-US"/>
              <a:t>La solution signifie ici augmenter l'adaptation, renforcer la résilience, réduire la vulnérabilité, réduire les émissions, etc.</a:t>
            </a:r>
            <a:endParaRPr/>
          </a:p>
          <a:p>
            <a:pPr indent="0" lvl="0" marL="0" rtl="0" algn="just">
              <a:lnSpc>
                <a:spcPct val="100000"/>
              </a:lnSpc>
              <a:spcBef>
                <a:spcPts val="0"/>
              </a:spcBef>
              <a:spcAft>
                <a:spcPts val="0"/>
              </a:spcAft>
              <a:buSzPts val="1100"/>
              <a:buNone/>
            </a:pPr>
            <a:r>
              <a:t/>
            </a:r>
            <a:endParaRPr/>
          </a:p>
        </p:txBody>
      </p:sp>
      <p:sp>
        <p:nvSpPr>
          <p:cNvPr id="1015" name="Google Shape;1015;p5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7" name="Google Shape;104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Roboto"/>
              <a:buNone/>
            </a:pPr>
            <a:r>
              <a:rPr b="0" lang="en-US" sz="1200">
                <a:latin typeface="Roboto"/>
                <a:ea typeface="Roboto"/>
                <a:cs typeface="Roboto"/>
                <a:sym typeface="Roboto"/>
              </a:rPr>
              <a:t>A Multi-Criteria Decision Analysis (MCDA) can be used at this stage to rank and prioritise multiple solutions based on a qualitative assessment of criteria such as co-benefits, ease of implementation, social acceptability etc. Qualitative expert judgment is usually undertaken to fill the information gap because reliable quantitative information is often unavailable. </a:t>
            </a:r>
            <a:endParaRPr/>
          </a:p>
        </p:txBody>
      </p:sp>
      <p:sp>
        <p:nvSpPr>
          <p:cNvPr id="1048" name="Google Shape;1048;p5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5" name="Google Shape;106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066" name="Google Shape;1066;p5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3" name="Google Shape;108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2" name="Google Shape;1102;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lang="en-US"/>
              <a:t>Source: https://www.linkedin.com/pulse/theory-change-vs-logic-model-ann-murray-brown/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0" name="Google Shape;112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lang="en-US"/>
              <a:t>Source: https://www.linkedin.com/pulse/theory-change-vs-logic-model-ann-murray-brown/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8" name="Google Shape;1138;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lang="en-US"/>
              <a:t>Source: https://www.linkedin.com/pulse/theory-change-vs-logic-model-ann-murray-brown/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6" name="Google Shape;1156;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72:notes"/>
          <p:cNvSpPr/>
          <p:nvPr>
            <p:ph idx="2" type="sldImg"/>
          </p:nvPr>
        </p:nvSpPr>
        <p:spPr>
          <a:xfrm>
            <a:off x="3079750" y="946150"/>
            <a:ext cx="4533900"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4" name="Google Shape;1174;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175" name="Google Shape;1175;p7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83" name="Google Shape;3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6" name="Google Shape;1276;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3" name="Google Shape;1293;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Source: https://www.greenclimate.fund/sites/default/files/document/fp131-iucn-nepal_0.pdf</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6" name="Google Shape;1306;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Source: https://www.greenclimate.fund/sites/default/files/document/funding-proposal-fp058-mofec-ethiopia.pdf</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p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9" name="Google Shape;1319;p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320" name="Google Shape;1320;p1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7" name="Google Shape;1337;p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Roboto"/>
              <a:buNone/>
            </a:pPr>
            <a:r>
              <a:rPr b="0" lang="en-US" sz="1800">
                <a:latin typeface="Roboto"/>
                <a:ea typeface="Roboto"/>
                <a:cs typeface="Roboto"/>
                <a:sym typeface="Roboto"/>
              </a:rPr>
              <a:t>Step 2: Why has the problem not been resolved so far?</a:t>
            </a:r>
            <a:endParaRPr/>
          </a:p>
          <a:p>
            <a:pPr indent="0" lvl="0" marL="0" marR="0" rtl="0" algn="l">
              <a:lnSpc>
                <a:spcPct val="100000"/>
              </a:lnSpc>
              <a:spcBef>
                <a:spcPts val="0"/>
              </a:spcBef>
              <a:spcAft>
                <a:spcPts val="0"/>
              </a:spcAft>
              <a:buClr>
                <a:srgbClr val="000000"/>
              </a:buClr>
              <a:buSzPts val="1800"/>
              <a:buFont typeface="Arial"/>
              <a:buNone/>
            </a:pPr>
            <a:r>
              <a:t/>
            </a:r>
            <a:endParaRPr b="0" sz="1800">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Roboto"/>
              <a:buNone/>
            </a:pPr>
            <a:r>
              <a:rPr b="0" lang="en-US" sz="1800">
                <a:latin typeface="Roboto"/>
                <a:ea typeface="Roboto"/>
                <a:cs typeface="Roboto"/>
                <a:sym typeface="Roboto"/>
              </a:rPr>
              <a:t>Step 3: Identify the </a:t>
            </a:r>
            <a:r>
              <a:rPr b="1" lang="en-US" sz="1800">
                <a:latin typeface="Roboto"/>
                <a:ea typeface="Roboto"/>
                <a:cs typeface="Roboto"/>
                <a:sym typeface="Roboto"/>
              </a:rPr>
              <a:t>long-term </a:t>
            </a:r>
            <a:r>
              <a:rPr b="0" lang="en-US" sz="1800">
                <a:latin typeface="Roboto"/>
                <a:ea typeface="Roboto"/>
                <a:cs typeface="Roboto"/>
                <a:sym typeface="Roboto"/>
              </a:rPr>
              <a:t>vision or </a:t>
            </a:r>
            <a:r>
              <a:rPr b="1" lang="en-US" sz="1800">
                <a:latin typeface="Roboto"/>
                <a:ea typeface="Roboto"/>
                <a:cs typeface="Roboto"/>
                <a:sym typeface="Roboto"/>
              </a:rPr>
              <a:t>ultimate goal </a:t>
            </a:r>
            <a:r>
              <a:rPr b="0" lang="en-US" sz="1800">
                <a:latin typeface="Roboto"/>
                <a:ea typeface="Roboto"/>
                <a:cs typeface="Roboto"/>
                <a:sym typeface="Roboto"/>
              </a:rPr>
              <a:t>of the project. This should be a clear and specific mission statement that articulates the long-term impact you want to achieve. Informed by the barriers, this is where an explanation of how your project will contribute to shift towards a low carbon (mitigation- related) and/or a climate-resilient (adaptation-related) development pathway. It is imperative that the ultimate project goal is aligned with national goals. </a:t>
            </a:r>
            <a:endParaRPr/>
          </a:p>
        </p:txBody>
      </p:sp>
      <p:sp>
        <p:nvSpPr>
          <p:cNvPr id="1338" name="Google Shape;1338;p1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1" name="Google Shape;1361;p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p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3" name="Google Shape;1383;p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b="0" lang="en-US" sz="1100">
                <a:latin typeface="Roboto"/>
                <a:ea typeface="Roboto"/>
                <a:cs typeface="Roboto"/>
                <a:sym typeface="Roboto"/>
              </a:rPr>
              <a:t>A Multi-Criteria Decision Analysis (MCDA) can be used at this stage to rank and prioritise multiple solutions based on a qualitative assessment of criteria such as co-benefits, ease of implementation, social acceptability etc. Qualitative expert judgment is usually undertaken to fill the information gap because reliable quantitative information is often unavailable.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p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4" name="Google Shape;1404;p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Roboto"/>
              <a:buNone/>
            </a:pPr>
            <a:r>
              <a:rPr b="0" lang="en-US" sz="1800">
                <a:latin typeface="Roboto"/>
                <a:ea typeface="Roboto"/>
                <a:cs typeface="Roboto"/>
                <a:sym typeface="Roboto"/>
              </a:rPr>
              <a:t>Identify the </a:t>
            </a:r>
            <a:r>
              <a:rPr b="1" lang="en-US" sz="1800">
                <a:latin typeface="Roboto"/>
                <a:ea typeface="Roboto"/>
                <a:cs typeface="Roboto"/>
                <a:sym typeface="Roboto"/>
              </a:rPr>
              <a:t>long-term </a:t>
            </a:r>
            <a:r>
              <a:rPr b="0" lang="en-US" sz="1800">
                <a:latin typeface="Roboto"/>
                <a:ea typeface="Roboto"/>
                <a:cs typeface="Roboto"/>
                <a:sym typeface="Roboto"/>
              </a:rPr>
              <a:t>vision or </a:t>
            </a:r>
            <a:r>
              <a:rPr b="1" lang="en-US" sz="1800">
                <a:latin typeface="Roboto"/>
                <a:ea typeface="Roboto"/>
                <a:cs typeface="Roboto"/>
                <a:sym typeface="Roboto"/>
              </a:rPr>
              <a:t>ultimate goal </a:t>
            </a:r>
            <a:r>
              <a:rPr b="0" lang="en-US" sz="1800">
                <a:latin typeface="Roboto"/>
                <a:ea typeface="Roboto"/>
                <a:cs typeface="Roboto"/>
                <a:sym typeface="Roboto"/>
              </a:rPr>
              <a:t>of the project. This should be a clear and specific mission statement that articulates the long-term impact you want to achieve. Informed by the barriers, this is where an explanation of how your project will contribute to shift towards a low carbon (mitigation- related) and/or a climate-resilient (adaptation-related) development pathway. It is imperative that the ultimate project goal is aligned with national goals. </a:t>
            </a:r>
            <a:endParaRPr/>
          </a:p>
        </p:txBody>
      </p:sp>
      <p:sp>
        <p:nvSpPr>
          <p:cNvPr id="1405" name="Google Shape;1405;p1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8" name="Google Shape;1428;p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429" name="Google Shape;1429;p1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p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6" name="Google Shape;1446;p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p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3" name="Google Shape;1463;p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464" name="Google Shape;1464;p1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p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2" name="Google Shape;1492;p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p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3" name="Google Shape;1513;p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514" name="Google Shape;1514;p1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p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4" name="Google Shape;1534;p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p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3" name="Google Shape;1553;p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572" name="Google Shape;1572;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2" name="Google Shape;1582;p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583" name="Google Shape;1583;p12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p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0" name="Google Shape;1600;p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100"/>
              <a:buNone/>
            </a:pPr>
            <a:r>
              <a:t/>
            </a:r>
            <a:endParaRPr/>
          </a:p>
        </p:txBody>
      </p:sp>
      <p:sp>
        <p:nvSpPr>
          <p:cNvPr id="1601" name="Google Shape;1601;p12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4" name="Google Shape;1624;p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p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3" name="Google Shape;1653;p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Guidelines: For the activities identified in previous exercice, propose a GESI action plan using the template.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9" name="Shape 1669"/>
        <p:cNvGrpSpPr/>
        <p:nvPr/>
      </p:nvGrpSpPr>
      <p:grpSpPr>
        <a:xfrm>
          <a:off x="0" y="0"/>
          <a:ext cx="0" cy="0"/>
          <a:chOff x="0" y="0"/>
          <a:chExt cx="0" cy="0"/>
        </a:xfrm>
      </p:grpSpPr>
      <p:sp>
        <p:nvSpPr>
          <p:cNvPr id="1670" name="Google Shape;1670;p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1" name="Google Shape;1671;p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672" name="Google Shape;1672;p12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p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9" name="Google Shape;1689;p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Please use the GCF Concept Note User's Guide: </a:t>
            </a:r>
            <a:r>
              <a:rPr lang="en-US">
                <a:solidFill>
                  <a:srgbClr val="126580"/>
                </a:solidFill>
              </a:rPr>
              <a:t>https://www.greenclimate.fund/document/gcf-concept-note-users-guide</a:t>
            </a:r>
            <a:endParaRPr>
              <a:solidFill>
                <a:srgbClr val="12658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698" name="Google Shape;1698;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 project concept note and a full project proposal are both important documents in the project development cycle, but they serve different purposes and contain varying levels of detail.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88" name="Google Shape;48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101"/>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01"/>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14" name="Google Shape;14;p10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1" name="Shape 61"/>
        <p:cNvGrpSpPr/>
        <p:nvPr/>
      </p:nvGrpSpPr>
      <p:grpSpPr>
        <a:xfrm>
          <a:off x="0" y="0"/>
          <a:ext cx="0" cy="0"/>
          <a:chOff x="0" y="0"/>
          <a:chExt cx="0" cy="0"/>
        </a:xfrm>
      </p:grpSpPr>
      <p:sp>
        <p:nvSpPr>
          <p:cNvPr id="62" name="Google Shape;62;p105"/>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5"/>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64" name="Google Shape;64;p105"/>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5" name="Google Shape;65;p105"/>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66" name="Google Shape;66;p105"/>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7" name="Google Shape;67;p10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70" name="Shape 70"/>
        <p:cNvGrpSpPr/>
        <p:nvPr/>
      </p:nvGrpSpPr>
      <p:grpSpPr>
        <a:xfrm>
          <a:off x="0" y="0"/>
          <a:ext cx="0" cy="0"/>
          <a:chOff x="0" y="0"/>
          <a:chExt cx="0" cy="0"/>
        </a:xfrm>
      </p:grpSpPr>
      <p:sp>
        <p:nvSpPr>
          <p:cNvPr id="71" name="Google Shape;71;p10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7"/>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750"/>
              </a:spcBef>
              <a:spcAft>
                <a:spcPts val="0"/>
              </a:spcAft>
              <a:buClr>
                <a:schemeClr val="dk1"/>
              </a:buClr>
              <a:buSzPts val="3200"/>
              <a:buChar char="•"/>
              <a:defRPr sz="2400"/>
            </a:lvl1pPr>
            <a:lvl2pPr indent="-406400" lvl="1" marL="914400" algn="l">
              <a:lnSpc>
                <a:spcPct val="90000"/>
              </a:lnSpc>
              <a:spcBef>
                <a:spcPts val="375"/>
              </a:spcBef>
              <a:spcAft>
                <a:spcPts val="0"/>
              </a:spcAft>
              <a:buClr>
                <a:schemeClr val="dk1"/>
              </a:buClr>
              <a:buSzPts val="2800"/>
              <a:buChar char="•"/>
              <a:defRPr sz="2100"/>
            </a:lvl2pPr>
            <a:lvl3pPr indent="-381000" lvl="2" marL="1371600" algn="l">
              <a:lnSpc>
                <a:spcPct val="90000"/>
              </a:lnSpc>
              <a:spcBef>
                <a:spcPts val="375"/>
              </a:spcBef>
              <a:spcAft>
                <a:spcPts val="0"/>
              </a:spcAft>
              <a:buClr>
                <a:schemeClr val="dk1"/>
              </a:buClr>
              <a:buSzPts val="2400"/>
              <a:buChar char="•"/>
              <a:defRPr sz="1800"/>
            </a:lvl3pPr>
            <a:lvl4pPr indent="-355600" lvl="3" marL="1828800" algn="l">
              <a:lnSpc>
                <a:spcPct val="90000"/>
              </a:lnSpc>
              <a:spcBef>
                <a:spcPts val="375"/>
              </a:spcBef>
              <a:spcAft>
                <a:spcPts val="0"/>
              </a:spcAft>
              <a:buClr>
                <a:schemeClr val="dk1"/>
              </a:buClr>
              <a:buSzPts val="2000"/>
              <a:buChar char="•"/>
              <a:defRPr sz="1500"/>
            </a:lvl4pPr>
            <a:lvl5pPr indent="-355600" lvl="4" marL="2286000" algn="l">
              <a:lnSpc>
                <a:spcPct val="90000"/>
              </a:lnSpc>
              <a:spcBef>
                <a:spcPts val="375"/>
              </a:spcBef>
              <a:spcAft>
                <a:spcPts val="0"/>
              </a:spcAft>
              <a:buClr>
                <a:schemeClr val="dk1"/>
              </a:buClr>
              <a:buSzPts val="2000"/>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73" name="Google Shape;73;p107"/>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74" name="Google Shape;74;p10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7" name="Shape 77"/>
        <p:cNvGrpSpPr/>
        <p:nvPr/>
      </p:nvGrpSpPr>
      <p:grpSpPr>
        <a:xfrm>
          <a:off x="0" y="0"/>
          <a:ext cx="0" cy="0"/>
          <a:chOff x="0" y="0"/>
          <a:chExt cx="0" cy="0"/>
        </a:xfrm>
      </p:grpSpPr>
      <p:sp>
        <p:nvSpPr>
          <p:cNvPr id="78" name="Google Shape;78;p10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8"/>
          <p:cNvSpPr/>
          <p:nvPr>
            <p:ph idx="2" type="pic"/>
          </p:nvPr>
        </p:nvSpPr>
        <p:spPr>
          <a:xfrm>
            <a:off x="3887391" y="740569"/>
            <a:ext cx="4629150" cy="3655219"/>
          </a:xfrm>
          <a:prstGeom prst="rect">
            <a:avLst/>
          </a:prstGeom>
          <a:noFill/>
          <a:ln>
            <a:noFill/>
          </a:ln>
        </p:spPr>
      </p:sp>
      <p:sp>
        <p:nvSpPr>
          <p:cNvPr id="80" name="Google Shape;80;p108"/>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81" name="Google Shape;81;p10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0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4" name="Shape 84"/>
        <p:cNvGrpSpPr/>
        <p:nvPr/>
      </p:nvGrpSpPr>
      <p:grpSpPr>
        <a:xfrm>
          <a:off x="0" y="0"/>
          <a:ext cx="0" cy="0"/>
          <a:chOff x="0" y="0"/>
          <a:chExt cx="0" cy="0"/>
        </a:xfrm>
      </p:grpSpPr>
      <p:sp>
        <p:nvSpPr>
          <p:cNvPr id="85" name="Google Shape;85;p10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09"/>
          <p:cNvSpPr txBox="1"/>
          <p:nvPr>
            <p:ph idx="1" type="body"/>
          </p:nvPr>
        </p:nvSpPr>
        <p:spPr>
          <a:xfrm rot="5400000">
            <a:off x="2940248" y="-942380"/>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10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0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0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90" name="Shape 90"/>
        <p:cNvGrpSpPr/>
        <p:nvPr/>
      </p:nvGrpSpPr>
      <p:grpSpPr>
        <a:xfrm>
          <a:off x="0" y="0"/>
          <a:ext cx="0" cy="0"/>
          <a:chOff x="0" y="0"/>
          <a:chExt cx="0" cy="0"/>
        </a:xfrm>
      </p:grpSpPr>
      <p:sp>
        <p:nvSpPr>
          <p:cNvPr id="91" name="Google Shape;91;p110"/>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0"/>
          <p:cNvSpPr txBox="1"/>
          <p:nvPr>
            <p:ph idx="1" type="body"/>
          </p:nvPr>
        </p:nvSpPr>
        <p:spPr>
          <a:xfrm rot="5400000">
            <a:off x="1349573" y="-447080"/>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1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02" name="Shape 102"/>
        <p:cNvGrpSpPr/>
        <p:nvPr/>
      </p:nvGrpSpPr>
      <p:grpSpPr>
        <a:xfrm>
          <a:off x="0" y="0"/>
          <a:ext cx="0" cy="0"/>
          <a:chOff x="0" y="0"/>
          <a:chExt cx="0" cy="0"/>
        </a:xfrm>
      </p:grpSpPr>
      <p:sp>
        <p:nvSpPr>
          <p:cNvPr id="103" name="Google Shape;103;p13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3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p1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08" name="Shape 108"/>
        <p:cNvGrpSpPr/>
        <p:nvPr/>
      </p:nvGrpSpPr>
      <p:grpSpPr>
        <a:xfrm>
          <a:off x="0" y="0"/>
          <a:ext cx="0" cy="0"/>
          <a:chOff x="0" y="0"/>
          <a:chExt cx="0" cy="0"/>
        </a:xfrm>
      </p:grpSpPr>
      <p:sp>
        <p:nvSpPr>
          <p:cNvPr id="109" name="Google Shape;109;p141"/>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41"/>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111" name="Google Shape;111;p14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4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4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14" name="Shape 114"/>
        <p:cNvGrpSpPr/>
        <p:nvPr/>
      </p:nvGrpSpPr>
      <p:grpSpPr>
        <a:xfrm>
          <a:off x="0" y="0"/>
          <a:ext cx="0" cy="0"/>
          <a:chOff x="0" y="0"/>
          <a:chExt cx="0" cy="0"/>
        </a:xfrm>
      </p:grpSpPr>
      <p:sp>
        <p:nvSpPr>
          <p:cNvPr id="115" name="Google Shape;115;p142"/>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42"/>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57575"/>
              </a:buClr>
              <a:buSzPts val="2400"/>
              <a:buNone/>
              <a:defRPr sz="1800">
                <a:solidFill>
                  <a:srgbClr val="757575"/>
                </a:solidFill>
              </a:defRPr>
            </a:lvl1pPr>
            <a:lvl2pPr indent="-228600" lvl="1" marL="914400" algn="l">
              <a:lnSpc>
                <a:spcPct val="90000"/>
              </a:lnSpc>
              <a:spcBef>
                <a:spcPts val="375"/>
              </a:spcBef>
              <a:spcAft>
                <a:spcPts val="0"/>
              </a:spcAft>
              <a:buClr>
                <a:srgbClr val="757575"/>
              </a:buClr>
              <a:buSzPts val="2000"/>
              <a:buNone/>
              <a:defRPr sz="1500">
                <a:solidFill>
                  <a:srgbClr val="757575"/>
                </a:solidFill>
              </a:defRPr>
            </a:lvl2pPr>
            <a:lvl3pPr indent="-228600" lvl="2" marL="1371600" algn="l">
              <a:lnSpc>
                <a:spcPct val="90000"/>
              </a:lnSpc>
              <a:spcBef>
                <a:spcPts val="375"/>
              </a:spcBef>
              <a:spcAft>
                <a:spcPts val="0"/>
              </a:spcAft>
              <a:buClr>
                <a:srgbClr val="757575"/>
              </a:buClr>
              <a:buSzPts val="1800"/>
              <a:buNone/>
              <a:defRPr sz="1350">
                <a:solidFill>
                  <a:srgbClr val="757575"/>
                </a:solidFill>
              </a:defRPr>
            </a:lvl3pPr>
            <a:lvl4pPr indent="-228600" lvl="3" marL="1828800" algn="l">
              <a:lnSpc>
                <a:spcPct val="90000"/>
              </a:lnSpc>
              <a:spcBef>
                <a:spcPts val="375"/>
              </a:spcBef>
              <a:spcAft>
                <a:spcPts val="0"/>
              </a:spcAft>
              <a:buClr>
                <a:srgbClr val="757575"/>
              </a:buClr>
              <a:buSzPts val="1600"/>
              <a:buNone/>
              <a:defRPr sz="1200">
                <a:solidFill>
                  <a:srgbClr val="757575"/>
                </a:solidFill>
              </a:defRPr>
            </a:lvl4pPr>
            <a:lvl5pPr indent="-228600" lvl="4" marL="2286000" algn="l">
              <a:lnSpc>
                <a:spcPct val="90000"/>
              </a:lnSpc>
              <a:spcBef>
                <a:spcPts val="375"/>
              </a:spcBef>
              <a:spcAft>
                <a:spcPts val="0"/>
              </a:spcAft>
              <a:buClr>
                <a:srgbClr val="757575"/>
              </a:buClr>
              <a:buSzPts val="1600"/>
              <a:buNone/>
              <a:defRPr sz="1200">
                <a:solidFill>
                  <a:srgbClr val="757575"/>
                </a:solidFill>
              </a:defRPr>
            </a:lvl5pPr>
            <a:lvl6pPr indent="-228600" lvl="5" marL="2743200" algn="l">
              <a:lnSpc>
                <a:spcPct val="90000"/>
              </a:lnSpc>
              <a:spcBef>
                <a:spcPts val="375"/>
              </a:spcBef>
              <a:spcAft>
                <a:spcPts val="0"/>
              </a:spcAft>
              <a:buClr>
                <a:srgbClr val="757575"/>
              </a:buClr>
              <a:buSzPts val="1600"/>
              <a:buNone/>
              <a:defRPr sz="1200">
                <a:solidFill>
                  <a:srgbClr val="757575"/>
                </a:solidFill>
              </a:defRPr>
            </a:lvl6pPr>
            <a:lvl7pPr indent="-228600" lvl="6" marL="3200400" algn="l">
              <a:lnSpc>
                <a:spcPct val="90000"/>
              </a:lnSpc>
              <a:spcBef>
                <a:spcPts val="375"/>
              </a:spcBef>
              <a:spcAft>
                <a:spcPts val="0"/>
              </a:spcAft>
              <a:buClr>
                <a:srgbClr val="757575"/>
              </a:buClr>
              <a:buSzPts val="1600"/>
              <a:buNone/>
              <a:defRPr sz="1200">
                <a:solidFill>
                  <a:srgbClr val="757575"/>
                </a:solidFill>
              </a:defRPr>
            </a:lvl7pPr>
            <a:lvl8pPr indent="-228600" lvl="7" marL="3657600" algn="l">
              <a:lnSpc>
                <a:spcPct val="90000"/>
              </a:lnSpc>
              <a:spcBef>
                <a:spcPts val="375"/>
              </a:spcBef>
              <a:spcAft>
                <a:spcPts val="0"/>
              </a:spcAft>
              <a:buClr>
                <a:srgbClr val="757575"/>
              </a:buClr>
              <a:buSzPts val="1600"/>
              <a:buNone/>
              <a:defRPr sz="1200">
                <a:solidFill>
                  <a:srgbClr val="757575"/>
                </a:solidFill>
              </a:defRPr>
            </a:lvl8pPr>
            <a:lvl9pPr indent="-228600" lvl="8" marL="4114800" algn="l">
              <a:lnSpc>
                <a:spcPct val="90000"/>
              </a:lnSpc>
              <a:spcBef>
                <a:spcPts val="375"/>
              </a:spcBef>
              <a:spcAft>
                <a:spcPts val="0"/>
              </a:spcAft>
              <a:buClr>
                <a:srgbClr val="757575"/>
              </a:buClr>
              <a:buSzPts val="1600"/>
              <a:buNone/>
              <a:defRPr sz="1200">
                <a:solidFill>
                  <a:srgbClr val="757575"/>
                </a:solidFill>
              </a:defRPr>
            </a:lvl9pPr>
          </a:lstStyle>
          <a:p/>
        </p:txBody>
      </p:sp>
      <p:sp>
        <p:nvSpPr>
          <p:cNvPr id="117" name="Google Shape;117;p14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4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4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20" name="Shape 120"/>
        <p:cNvGrpSpPr/>
        <p:nvPr/>
      </p:nvGrpSpPr>
      <p:grpSpPr>
        <a:xfrm>
          <a:off x="0" y="0"/>
          <a:ext cx="0" cy="0"/>
          <a:chOff x="0" y="0"/>
          <a:chExt cx="0" cy="0"/>
        </a:xfrm>
      </p:grpSpPr>
      <p:sp>
        <p:nvSpPr>
          <p:cNvPr id="121" name="Google Shape;121;p14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43"/>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3" name="Google Shape;123;p143"/>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14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4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4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27" name="Shape 127"/>
        <p:cNvGrpSpPr/>
        <p:nvPr/>
      </p:nvGrpSpPr>
      <p:grpSpPr>
        <a:xfrm>
          <a:off x="0" y="0"/>
          <a:ext cx="0" cy="0"/>
          <a:chOff x="0" y="0"/>
          <a:chExt cx="0" cy="0"/>
        </a:xfrm>
      </p:grpSpPr>
      <p:sp>
        <p:nvSpPr>
          <p:cNvPr id="128" name="Google Shape;128;p144"/>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44"/>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130" name="Google Shape;130;p144"/>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1" name="Google Shape;131;p144"/>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132" name="Google Shape;132;p144"/>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3" name="Google Shape;133;p14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4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4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10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10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0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36" name="Shape 136"/>
        <p:cNvGrpSpPr/>
        <p:nvPr/>
      </p:nvGrpSpPr>
      <p:grpSpPr>
        <a:xfrm>
          <a:off x="0" y="0"/>
          <a:ext cx="0" cy="0"/>
          <a:chOff x="0" y="0"/>
          <a:chExt cx="0" cy="0"/>
        </a:xfrm>
      </p:grpSpPr>
      <p:sp>
        <p:nvSpPr>
          <p:cNvPr id="137" name="Google Shape;137;p14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4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4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4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41" name="Shape 141"/>
        <p:cNvGrpSpPr/>
        <p:nvPr/>
      </p:nvGrpSpPr>
      <p:grpSpPr>
        <a:xfrm>
          <a:off x="0" y="0"/>
          <a:ext cx="0" cy="0"/>
          <a:chOff x="0" y="0"/>
          <a:chExt cx="0" cy="0"/>
        </a:xfrm>
      </p:grpSpPr>
      <p:sp>
        <p:nvSpPr>
          <p:cNvPr id="142" name="Google Shape;142;p14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4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750"/>
              </a:spcBef>
              <a:spcAft>
                <a:spcPts val="0"/>
              </a:spcAft>
              <a:buClr>
                <a:schemeClr val="dk1"/>
              </a:buClr>
              <a:buSzPts val="3200"/>
              <a:buChar char="•"/>
              <a:defRPr sz="2400"/>
            </a:lvl1pPr>
            <a:lvl2pPr indent="-406400" lvl="1" marL="914400" algn="l">
              <a:lnSpc>
                <a:spcPct val="90000"/>
              </a:lnSpc>
              <a:spcBef>
                <a:spcPts val="375"/>
              </a:spcBef>
              <a:spcAft>
                <a:spcPts val="0"/>
              </a:spcAft>
              <a:buClr>
                <a:schemeClr val="dk1"/>
              </a:buClr>
              <a:buSzPts val="2800"/>
              <a:buChar char="•"/>
              <a:defRPr sz="2100"/>
            </a:lvl2pPr>
            <a:lvl3pPr indent="-381000" lvl="2" marL="1371600" algn="l">
              <a:lnSpc>
                <a:spcPct val="90000"/>
              </a:lnSpc>
              <a:spcBef>
                <a:spcPts val="375"/>
              </a:spcBef>
              <a:spcAft>
                <a:spcPts val="0"/>
              </a:spcAft>
              <a:buClr>
                <a:schemeClr val="dk1"/>
              </a:buClr>
              <a:buSzPts val="2400"/>
              <a:buChar char="•"/>
              <a:defRPr sz="1800"/>
            </a:lvl3pPr>
            <a:lvl4pPr indent="-355600" lvl="3" marL="1828800" algn="l">
              <a:lnSpc>
                <a:spcPct val="90000"/>
              </a:lnSpc>
              <a:spcBef>
                <a:spcPts val="375"/>
              </a:spcBef>
              <a:spcAft>
                <a:spcPts val="0"/>
              </a:spcAft>
              <a:buClr>
                <a:schemeClr val="dk1"/>
              </a:buClr>
              <a:buSzPts val="2000"/>
              <a:buChar char="•"/>
              <a:defRPr sz="1500"/>
            </a:lvl4pPr>
            <a:lvl5pPr indent="-355600" lvl="4" marL="2286000" algn="l">
              <a:lnSpc>
                <a:spcPct val="90000"/>
              </a:lnSpc>
              <a:spcBef>
                <a:spcPts val="375"/>
              </a:spcBef>
              <a:spcAft>
                <a:spcPts val="0"/>
              </a:spcAft>
              <a:buClr>
                <a:schemeClr val="dk1"/>
              </a:buClr>
              <a:buSzPts val="2000"/>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144" name="Google Shape;144;p14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145" name="Google Shape;145;p14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4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4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48" name="Shape 148"/>
        <p:cNvGrpSpPr/>
        <p:nvPr/>
      </p:nvGrpSpPr>
      <p:grpSpPr>
        <a:xfrm>
          <a:off x="0" y="0"/>
          <a:ext cx="0" cy="0"/>
          <a:chOff x="0" y="0"/>
          <a:chExt cx="0" cy="0"/>
        </a:xfrm>
      </p:grpSpPr>
      <p:sp>
        <p:nvSpPr>
          <p:cNvPr id="149" name="Google Shape;149;p14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47"/>
          <p:cNvSpPr/>
          <p:nvPr>
            <p:ph idx="2" type="pic"/>
          </p:nvPr>
        </p:nvSpPr>
        <p:spPr>
          <a:xfrm>
            <a:off x="3887391" y="740569"/>
            <a:ext cx="4629150" cy="3655219"/>
          </a:xfrm>
          <a:prstGeom prst="rect">
            <a:avLst/>
          </a:prstGeom>
          <a:noFill/>
          <a:ln>
            <a:noFill/>
          </a:ln>
        </p:spPr>
      </p:sp>
      <p:sp>
        <p:nvSpPr>
          <p:cNvPr id="151" name="Google Shape;151;p147"/>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152" name="Google Shape;152;p14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4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4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55" name="Shape 155"/>
        <p:cNvGrpSpPr/>
        <p:nvPr/>
      </p:nvGrpSpPr>
      <p:grpSpPr>
        <a:xfrm>
          <a:off x="0" y="0"/>
          <a:ext cx="0" cy="0"/>
          <a:chOff x="0" y="0"/>
          <a:chExt cx="0" cy="0"/>
        </a:xfrm>
      </p:grpSpPr>
      <p:sp>
        <p:nvSpPr>
          <p:cNvPr id="156" name="Google Shape;156;p14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48"/>
          <p:cNvSpPr txBox="1"/>
          <p:nvPr>
            <p:ph idx="1" type="body"/>
          </p:nvPr>
        </p:nvSpPr>
        <p:spPr>
          <a:xfrm rot="5400000">
            <a:off x="2940248" y="-942380"/>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8" name="Google Shape;158;p1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4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61" name="Shape 161"/>
        <p:cNvGrpSpPr/>
        <p:nvPr/>
      </p:nvGrpSpPr>
      <p:grpSpPr>
        <a:xfrm>
          <a:off x="0" y="0"/>
          <a:ext cx="0" cy="0"/>
          <a:chOff x="0" y="0"/>
          <a:chExt cx="0" cy="0"/>
        </a:xfrm>
      </p:grpSpPr>
      <p:sp>
        <p:nvSpPr>
          <p:cNvPr id="162" name="Google Shape;162;p149"/>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149"/>
          <p:cNvSpPr txBox="1"/>
          <p:nvPr>
            <p:ph idx="1" type="body"/>
          </p:nvPr>
        </p:nvSpPr>
        <p:spPr>
          <a:xfrm rot="5400000">
            <a:off x="1349573" y="-447080"/>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14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14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14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3" name="Shape 173"/>
        <p:cNvGrpSpPr/>
        <p:nvPr/>
      </p:nvGrpSpPr>
      <p:grpSpPr>
        <a:xfrm>
          <a:off x="0" y="0"/>
          <a:ext cx="0" cy="0"/>
          <a:chOff x="0" y="0"/>
          <a:chExt cx="0" cy="0"/>
        </a:xfrm>
      </p:grpSpPr>
      <p:sp>
        <p:nvSpPr>
          <p:cNvPr id="174" name="Google Shape;174;p134"/>
          <p:cNvSpPr txBox="1"/>
          <p:nvPr>
            <p:ph type="title"/>
          </p:nvPr>
        </p:nvSpPr>
        <p:spPr>
          <a:xfrm>
            <a:off x="361157" y="2203450"/>
            <a:ext cx="3886200" cy="68103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667"/>
              <a:buFont typeface="Calibri"/>
              <a:buNone/>
              <a:defRPr b="1" sz="2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134"/>
          <p:cNvSpPr txBox="1"/>
          <p:nvPr>
            <p:ph idx="1" type="body"/>
          </p:nvPr>
        </p:nvSpPr>
        <p:spPr>
          <a:xfrm>
            <a:off x="361157" y="1453358"/>
            <a:ext cx="3886200" cy="750094"/>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200"/>
              </a:spcBef>
              <a:spcAft>
                <a:spcPts val="0"/>
              </a:spcAft>
              <a:buClr>
                <a:srgbClr val="888888"/>
              </a:buClr>
              <a:buSzPts val="1333"/>
              <a:buNone/>
              <a:defRPr sz="1000">
                <a:solidFill>
                  <a:srgbClr val="888888"/>
                </a:solidFill>
              </a:defRPr>
            </a:lvl1pPr>
            <a:lvl2pPr indent="-228600" lvl="1" marL="914400" algn="l">
              <a:lnSpc>
                <a:spcPct val="100000"/>
              </a:lnSpc>
              <a:spcBef>
                <a:spcPts val="180"/>
              </a:spcBef>
              <a:spcAft>
                <a:spcPts val="0"/>
              </a:spcAft>
              <a:buClr>
                <a:srgbClr val="888888"/>
              </a:buClr>
              <a:buSzPts val="1200"/>
              <a:buNone/>
              <a:defRPr sz="900">
                <a:solidFill>
                  <a:srgbClr val="888888"/>
                </a:solidFill>
              </a:defRPr>
            </a:lvl2pPr>
            <a:lvl3pPr indent="-228600" lvl="2" marL="1371600" algn="l">
              <a:lnSpc>
                <a:spcPct val="100000"/>
              </a:lnSpc>
              <a:spcBef>
                <a:spcPts val="160"/>
              </a:spcBef>
              <a:spcAft>
                <a:spcPts val="0"/>
              </a:spcAft>
              <a:buClr>
                <a:srgbClr val="888888"/>
              </a:buClr>
              <a:buSzPts val="1067"/>
              <a:buNone/>
              <a:defRPr sz="800">
                <a:solidFill>
                  <a:srgbClr val="888888"/>
                </a:solidFill>
              </a:defRPr>
            </a:lvl3pPr>
            <a:lvl4pPr indent="-228600" lvl="3" marL="1828800" algn="l">
              <a:lnSpc>
                <a:spcPct val="100000"/>
              </a:lnSpc>
              <a:spcBef>
                <a:spcPts val="140"/>
              </a:spcBef>
              <a:spcAft>
                <a:spcPts val="0"/>
              </a:spcAft>
              <a:buClr>
                <a:srgbClr val="888888"/>
              </a:buClr>
              <a:buSzPts val="933"/>
              <a:buNone/>
              <a:defRPr sz="700">
                <a:solidFill>
                  <a:srgbClr val="888888"/>
                </a:solidFill>
              </a:defRPr>
            </a:lvl4pPr>
            <a:lvl5pPr indent="-228600" lvl="4" marL="2286000" algn="l">
              <a:lnSpc>
                <a:spcPct val="100000"/>
              </a:lnSpc>
              <a:spcBef>
                <a:spcPts val="140"/>
              </a:spcBef>
              <a:spcAft>
                <a:spcPts val="0"/>
              </a:spcAft>
              <a:buClr>
                <a:srgbClr val="888888"/>
              </a:buClr>
              <a:buSzPts val="933"/>
              <a:buNone/>
              <a:defRPr sz="700">
                <a:solidFill>
                  <a:srgbClr val="888888"/>
                </a:solidFill>
              </a:defRPr>
            </a:lvl5pPr>
            <a:lvl6pPr indent="-228600" lvl="5" marL="2743200" algn="l">
              <a:lnSpc>
                <a:spcPct val="100000"/>
              </a:lnSpc>
              <a:spcBef>
                <a:spcPts val="140"/>
              </a:spcBef>
              <a:spcAft>
                <a:spcPts val="0"/>
              </a:spcAft>
              <a:buClr>
                <a:srgbClr val="888888"/>
              </a:buClr>
              <a:buSzPts val="933"/>
              <a:buNone/>
              <a:defRPr sz="700">
                <a:solidFill>
                  <a:srgbClr val="888888"/>
                </a:solidFill>
              </a:defRPr>
            </a:lvl6pPr>
            <a:lvl7pPr indent="-228600" lvl="6" marL="3200400" algn="l">
              <a:lnSpc>
                <a:spcPct val="100000"/>
              </a:lnSpc>
              <a:spcBef>
                <a:spcPts val="140"/>
              </a:spcBef>
              <a:spcAft>
                <a:spcPts val="0"/>
              </a:spcAft>
              <a:buClr>
                <a:srgbClr val="888888"/>
              </a:buClr>
              <a:buSzPts val="933"/>
              <a:buNone/>
              <a:defRPr sz="700">
                <a:solidFill>
                  <a:srgbClr val="888888"/>
                </a:solidFill>
              </a:defRPr>
            </a:lvl7pPr>
            <a:lvl8pPr indent="-228600" lvl="7" marL="3657600" algn="l">
              <a:lnSpc>
                <a:spcPct val="100000"/>
              </a:lnSpc>
              <a:spcBef>
                <a:spcPts val="140"/>
              </a:spcBef>
              <a:spcAft>
                <a:spcPts val="0"/>
              </a:spcAft>
              <a:buClr>
                <a:srgbClr val="888888"/>
              </a:buClr>
              <a:buSzPts val="933"/>
              <a:buNone/>
              <a:defRPr sz="700">
                <a:solidFill>
                  <a:srgbClr val="888888"/>
                </a:solidFill>
              </a:defRPr>
            </a:lvl8pPr>
            <a:lvl9pPr indent="-228600" lvl="8" marL="4114800" algn="l">
              <a:lnSpc>
                <a:spcPct val="100000"/>
              </a:lnSpc>
              <a:spcBef>
                <a:spcPts val="140"/>
              </a:spcBef>
              <a:spcAft>
                <a:spcPts val="0"/>
              </a:spcAft>
              <a:buClr>
                <a:srgbClr val="888888"/>
              </a:buClr>
              <a:buSzPts val="933"/>
              <a:buNone/>
              <a:defRPr sz="700">
                <a:solidFill>
                  <a:srgbClr val="888888"/>
                </a:solidFill>
              </a:defRPr>
            </a:lvl9pPr>
          </a:lstStyle>
          <a:p/>
        </p:txBody>
      </p:sp>
      <p:sp>
        <p:nvSpPr>
          <p:cNvPr id="176" name="Google Shape;176;p134"/>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34"/>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134"/>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9" name="Shape 179"/>
        <p:cNvGrpSpPr/>
        <p:nvPr/>
      </p:nvGrpSpPr>
      <p:grpSpPr>
        <a:xfrm>
          <a:off x="0" y="0"/>
          <a:ext cx="0" cy="0"/>
          <a:chOff x="0" y="0"/>
          <a:chExt cx="0" cy="0"/>
        </a:xfrm>
      </p:grpSpPr>
      <p:sp>
        <p:nvSpPr>
          <p:cNvPr id="180" name="Google Shape;180;p159"/>
          <p:cNvSpPr txBox="1"/>
          <p:nvPr>
            <p:ph type="ctrTitle"/>
          </p:nvPr>
        </p:nvSpPr>
        <p:spPr>
          <a:xfrm>
            <a:off x="342900" y="1065212"/>
            <a:ext cx="3886200" cy="73501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159"/>
          <p:cNvSpPr txBox="1"/>
          <p:nvPr>
            <p:ph idx="1" type="subTitle"/>
          </p:nvPr>
        </p:nvSpPr>
        <p:spPr>
          <a:xfrm>
            <a:off x="685800" y="1943100"/>
            <a:ext cx="3200400" cy="8763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320"/>
              </a:spcBef>
              <a:spcAft>
                <a:spcPts val="0"/>
              </a:spcAft>
              <a:buClr>
                <a:srgbClr val="888888"/>
              </a:buClr>
              <a:buSzPts val="2133"/>
              <a:buNone/>
              <a:defRPr>
                <a:solidFill>
                  <a:srgbClr val="888888"/>
                </a:solidFill>
              </a:defRPr>
            </a:lvl1pPr>
            <a:lvl2pPr lvl="1" algn="ctr">
              <a:lnSpc>
                <a:spcPct val="100000"/>
              </a:lnSpc>
              <a:spcBef>
                <a:spcPts val="280"/>
              </a:spcBef>
              <a:spcAft>
                <a:spcPts val="0"/>
              </a:spcAft>
              <a:buClr>
                <a:srgbClr val="888888"/>
              </a:buClr>
              <a:buSzPts val="1867"/>
              <a:buNone/>
              <a:defRPr>
                <a:solidFill>
                  <a:srgbClr val="888888"/>
                </a:solidFill>
              </a:defRPr>
            </a:lvl2pPr>
            <a:lvl3pPr lvl="2" algn="ctr">
              <a:lnSpc>
                <a:spcPct val="100000"/>
              </a:lnSpc>
              <a:spcBef>
                <a:spcPts val="240"/>
              </a:spcBef>
              <a:spcAft>
                <a:spcPts val="0"/>
              </a:spcAft>
              <a:buClr>
                <a:srgbClr val="888888"/>
              </a:buClr>
              <a:buSzPts val="1600"/>
              <a:buNone/>
              <a:defRPr>
                <a:solidFill>
                  <a:srgbClr val="888888"/>
                </a:solidFill>
              </a:defRPr>
            </a:lvl3pPr>
            <a:lvl4pPr lvl="3" algn="ctr">
              <a:lnSpc>
                <a:spcPct val="100000"/>
              </a:lnSpc>
              <a:spcBef>
                <a:spcPts val="200"/>
              </a:spcBef>
              <a:spcAft>
                <a:spcPts val="0"/>
              </a:spcAft>
              <a:buClr>
                <a:srgbClr val="888888"/>
              </a:buClr>
              <a:buSzPts val="1333"/>
              <a:buNone/>
              <a:defRPr>
                <a:solidFill>
                  <a:srgbClr val="888888"/>
                </a:solidFill>
              </a:defRPr>
            </a:lvl4pPr>
            <a:lvl5pPr lvl="4" algn="ctr">
              <a:lnSpc>
                <a:spcPct val="100000"/>
              </a:lnSpc>
              <a:spcBef>
                <a:spcPts val="200"/>
              </a:spcBef>
              <a:spcAft>
                <a:spcPts val="0"/>
              </a:spcAft>
              <a:buClr>
                <a:srgbClr val="888888"/>
              </a:buClr>
              <a:buSzPts val="1333"/>
              <a:buNone/>
              <a:defRPr>
                <a:solidFill>
                  <a:srgbClr val="888888"/>
                </a:solidFill>
              </a:defRPr>
            </a:lvl5pPr>
            <a:lvl6pPr lvl="5" algn="ctr">
              <a:lnSpc>
                <a:spcPct val="100000"/>
              </a:lnSpc>
              <a:spcBef>
                <a:spcPts val="200"/>
              </a:spcBef>
              <a:spcAft>
                <a:spcPts val="0"/>
              </a:spcAft>
              <a:buClr>
                <a:srgbClr val="888888"/>
              </a:buClr>
              <a:buSzPts val="1333"/>
              <a:buNone/>
              <a:defRPr>
                <a:solidFill>
                  <a:srgbClr val="888888"/>
                </a:solidFill>
              </a:defRPr>
            </a:lvl6pPr>
            <a:lvl7pPr lvl="6" algn="ctr">
              <a:lnSpc>
                <a:spcPct val="100000"/>
              </a:lnSpc>
              <a:spcBef>
                <a:spcPts val="200"/>
              </a:spcBef>
              <a:spcAft>
                <a:spcPts val="0"/>
              </a:spcAft>
              <a:buClr>
                <a:srgbClr val="888888"/>
              </a:buClr>
              <a:buSzPts val="1333"/>
              <a:buNone/>
              <a:defRPr>
                <a:solidFill>
                  <a:srgbClr val="888888"/>
                </a:solidFill>
              </a:defRPr>
            </a:lvl7pPr>
            <a:lvl8pPr lvl="7" algn="ctr">
              <a:lnSpc>
                <a:spcPct val="100000"/>
              </a:lnSpc>
              <a:spcBef>
                <a:spcPts val="200"/>
              </a:spcBef>
              <a:spcAft>
                <a:spcPts val="0"/>
              </a:spcAft>
              <a:buClr>
                <a:srgbClr val="888888"/>
              </a:buClr>
              <a:buSzPts val="1333"/>
              <a:buNone/>
              <a:defRPr>
                <a:solidFill>
                  <a:srgbClr val="888888"/>
                </a:solidFill>
              </a:defRPr>
            </a:lvl8pPr>
            <a:lvl9pPr lvl="8" algn="ctr">
              <a:lnSpc>
                <a:spcPct val="100000"/>
              </a:lnSpc>
              <a:spcBef>
                <a:spcPts val="200"/>
              </a:spcBef>
              <a:spcAft>
                <a:spcPts val="0"/>
              </a:spcAft>
              <a:buClr>
                <a:srgbClr val="888888"/>
              </a:buClr>
              <a:buSzPts val="1333"/>
              <a:buNone/>
              <a:defRPr>
                <a:solidFill>
                  <a:srgbClr val="888888"/>
                </a:solidFill>
              </a:defRPr>
            </a:lvl9pPr>
          </a:lstStyle>
          <a:p/>
        </p:txBody>
      </p:sp>
      <p:sp>
        <p:nvSpPr>
          <p:cNvPr id="182" name="Google Shape;182;p159"/>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159"/>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159"/>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5" name="Shape 185"/>
        <p:cNvGrpSpPr/>
        <p:nvPr/>
      </p:nvGrpSpPr>
      <p:grpSpPr>
        <a:xfrm>
          <a:off x="0" y="0"/>
          <a:ext cx="0" cy="0"/>
          <a:chOff x="0" y="0"/>
          <a:chExt cx="0" cy="0"/>
        </a:xfrm>
      </p:grpSpPr>
      <p:sp>
        <p:nvSpPr>
          <p:cNvPr id="186" name="Google Shape;186;p160"/>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160"/>
          <p:cNvSpPr txBox="1"/>
          <p:nvPr>
            <p:ph idx="1" type="body"/>
          </p:nvPr>
        </p:nvSpPr>
        <p:spPr>
          <a:xfrm>
            <a:off x="228600" y="800100"/>
            <a:ext cx="2019300" cy="2262982"/>
          </a:xfrm>
          <a:prstGeom prst="rect">
            <a:avLst/>
          </a:prstGeom>
          <a:noFill/>
          <a:ln>
            <a:noFill/>
          </a:ln>
        </p:spPr>
        <p:txBody>
          <a:bodyPr anchorCtr="0" anchor="t" bIns="45700" lIns="91425" spcFirstLastPara="1" rIns="91425" wrap="square" tIns="45700">
            <a:normAutofit/>
          </a:bodyPr>
          <a:lstStyle>
            <a:lvl1pPr indent="-347154" lvl="0" marL="457200" algn="l">
              <a:lnSpc>
                <a:spcPct val="100000"/>
              </a:lnSpc>
              <a:spcBef>
                <a:spcPts val="280"/>
              </a:spcBef>
              <a:spcAft>
                <a:spcPts val="0"/>
              </a:spcAft>
              <a:buClr>
                <a:schemeClr val="dk1"/>
              </a:buClr>
              <a:buSzPts val="1867"/>
              <a:buChar char="•"/>
              <a:defRPr sz="1400"/>
            </a:lvl1pPr>
            <a:lvl2pPr indent="-330200" lvl="1" marL="914400" algn="l">
              <a:lnSpc>
                <a:spcPct val="100000"/>
              </a:lnSpc>
              <a:spcBef>
                <a:spcPts val="240"/>
              </a:spcBef>
              <a:spcAft>
                <a:spcPts val="0"/>
              </a:spcAft>
              <a:buClr>
                <a:schemeClr val="dk1"/>
              </a:buClr>
              <a:buSzPts val="1600"/>
              <a:buChar char="–"/>
              <a:defRPr sz="1200"/>
            </a:lvl2pPr>
            <a:lvl3pPr indent="-313245" lvl="2" marL="1371600" algn="l">
              <a:lnSpc>
                <a:spcPct val="100000"/>
              </a:lnSpc>
              <a:spcBef>
                <a:spcPts val="200"/>
              </a:spcBef>
              <a:spcAft>
                <a:spcPts val="0"/>
              </a:spcAft>
              <a:buClr>
                <a:schemeClr val="dk1"/>
              </a:buClr>
              <a:buSzPts val="1333"/>
              <a:buChar char="•"/>
              <a:defRPr sz="1000"/>
            </a:lvl3pPr>
            <a:lvl4pPr indent="-304800" lvl="3" marL="1828800" algn="l">
              <a:lnSpc>
                <a:spcPct val="100000"/>
              </a:lnSpc>
              <a:spcBef>
                <a:spcPts val="180"/>
              </a:spcBef>
              <a:spcAft>
                <a:spcPts val="0"/>
              </a:spcAft>
              <a:buClr>
                <a:schemeClr val="dk1"/>
              </a:buClr>
              <a:buSzPts val="1200"/>
              <a:buChar char="–"/>
              <a:defRPr sz="900"/>
            </a:lvl4pPr>
            <a:lvl5pPr indent="-304800" lvl="4" marL="2286000" algn="l">
              <a:lnSpc>
                <a:spcPct val="100000"/>
              </a:lnSpc>
              <a:spcBef>
                <a:spcPts val="180"/>
              </a:spcBef>
              <a:spcAft>
                <a:spcPts val="0"/>
              </a:spcAft>
              <a:buClr>
                <a:schemeClr val="dk1"/>
              </a:buClr>
              <a:buSzPts val="1200"/>
              <a:buChar char="»"/>
              <a:defRPr sz="900"/>
            </a:lvl5pPr>
            <a:lvl6pPr indent="-304800" lvl="5" marL="2743200" algn="l">
              <a:lnSpc>
                <a:spcPct val="100000"/>
              </a:lnSpc>
              <a:spcBef>
                <a:spcPts val="180"/>
              </a:spcBef>
              <a:spcAft>
                <a:spcPts val="0"/>
              </a:spcAft>
              <a:buClr>
                <a:schemeClr val="dk1"/>
              </a:buClr>
              <a:buSzPts val="1200"/>
              <a:buChar char="•"/>
              <a:defRPr sz="900"/>
            </a:lvl6pPr>
            <a:lvl7pPr indent="-304800" lvl="6" marL="3200400" algn="l">
              <a:lnSpc>
                <a:spcPct val="100000"/>
              </a:lnSpc>
              <a:spcBef>
                <a:spcPts val="180"/>
              </a:spcBef>
              <a:spcAft>
                <a:spcPts val="0"/>
              </a:spcAft>
              <a:buClr>
                <a:schemeClr val="dk1"/>
              </a:buClr>
              <a:buSzPts val="1200"/>
              <a:buChar char="•"/>
              <a:defRPr sz="900"/>
            </a:lvl7pPr>
            <a:lvl8pPr indent="-304800" lvl="7" marL="3657600" algn="l">
              <a:lnSpc>
                <a:spcPct val="100000"/>
              </a:lnSpc>
              <a:spcBef>
                <a:spcPts val="180"/>
              </a:spcBef>
              <a:spcAft>
                <a:spcPts val="0"/>
              </a:spcAft>
              <a:buClr>
                <a:schemeClr val="dk1"/>
              </a:buClr>
              <a:buSzPts val="1200"/>
              <a:buChar char="•"/>
              <a:defRPr sz="900"/>
            </a:lvl8pPr>
            <a:lvl9pPr indent="-304800" lvl="8" marL="4114800" algn="l">
              <a:lnSpc>
                <a:spcPct val="100000"/>
              </a:lnSpc>
              <a:spcBef>
                <a:spcPts val="180"/>
              </a:spcBef>
              <a:spcAft>
                <a:spcPts val="0"/>
              </a:spcAft>
              <a:buClr>
                <a:schemeClr val="dk1"/>
              </a:buClr>
              <a:buSzPts val="1200"/>
              <a:buChar char="•"/>
              <a:defRPr sz="900"/>
            </a:lvl9pPr>
          </a:lstStyle>
          <a:p/>
        </p:txBody>
      </p:sp>
      <p:sp>
        <p:nvSpPr>
          <p:cNvPr id="188" name="Google Shape;188;p160"/>
          <p:cNvSpPr txBox="1"/>
          <p:nvPr>
            <p:ph idx="2" type="body"/>
          </p:nvPr>
        </p:nvSpPr>
        <p:spPr>
          <a:xfrm>
            <a:off x="2324100" y="800100"/>
            <a:ext cx="2019300" cy="2262982"/>
          </a:xfrm>
          <a:prstGeom prst="rect">
            <a:avLst/>
          </a:prstGeom>
          <a:noFill/>
          <a:ln>
            <a:noFill/>
          </a:ln>
        </p:spPr>
        <p:txBody>
          <a:bodyPr anchorCtr="0" anchor="t" bIns="45700" lIns="91425" spcFirstLastPara="1" rIns="91425" wrap="square" tIns="45700">
            <a:normAutofit/>
          </a:bodyPr>
          <a:lstStyle>
            <a:lvl1pPr indent="-347154" lvl="0" marL="457200" algn="l">
              <a:lnSpc>
                <a:spcPct val="100000"/>
              </a:lnSpc>
              <a:spcBef>
                <a:spcPts val="280"/>
              </a:spcBef>
              <a:spcAft>
                <a:spcPts val="0"/>
              </a:spcAft>
              <a:buClr>
                <a:schemeClr val="dk1"/>
              </a:buClr>
              <a:buSzPts val="1867"/>
              <a:buChar char="•"/>
              <a:defRPr sz="1400"/>
            </a:lvl1pPr>
            <a:lvl2pPr indent="-330200" lvl="1" marL="914400" algn="l">
              <a:lnSpc>
                <a:spcPct val="100000"/>
              </a:lnSpc>
              <a:spcBef>
                <a:spcPts val="240"/>
              </a:spcBef>
              <a:spcAft>
                <a:spcPts val="0"/>
              </a:spcAft>
              <a:buClr>
                <a:schemeClr val="dk1"/>
              </a:buClr>
              <a:buSzPts val="1600"/>
              <a:buChar char="–"/>
              <a:defRPr sz="1200"/>
            </a:lvl2pPr>
            <a:lvl3pPr indent="-313245" lvl="2" marL="1371600" algn="l">
              <a:lnSpc>
                <a:spcPct val="100000"/>
              </a:lnSpc>
              <a:spcBef>
                <a:spcPts val="200"/>
              </a:spcBef>
              <a:spcAft>
                <a:spcPts val="0"/>
              </a:spcAft>
              <a:buClr>
                <a:schemeClr val="dk1"/>
              </a:buClr>
              <a:buSzPts val="1333"/>
              <a:buChar char="•"/>
              <a:defRPr sz="1000"/>
            </a:lvl3pPr>
            <a:lvl4pPr indent="-304800" lvl="3" marL="1828800" algn="l">
              <a:lnSpc>
                <a:spcPct val="100000"/>
              </a:lnSpc>
              <a:spcBef>
                <a:spcPts val="180"/>
              </a:spcBef>
              <a:spcAft>
                <a:spcPts val="0"/>
              </a:spcAft>
              <a:buClr>
                <a:schemeClr val="dk1"/>
              </a:buClr>
              <a:buSzPts val="1200"/>
              <a:buChar char="–"/>
              <a:defRPr sz="900"/>
            </a:lvl4pPr>
            <a:lvl5pPr indent="-304800" lvl="4" marL="2286000" algn="l">
              <a:lnSpc>
                <a:spcPct val="100000"/>
              </a:lnSpc>
              <a:spcBef>
                <a:spcPts val="180"/>
              </a:spcBef>
              <a:spcAft>
                <a:spcPts val="0"/>
              </a:spcAft>
              <a:buClr>
                <a:schemeClr val="dk1"/>
              </a:buClr>
              <a:buSzPts val="1200"/>
              <a:buChar char="»"/>
              <a:defRPr sz="900"/>
            </a:lvl5pPr>
            <a:lvl6pPr indent="-304800" lvl="5" marL="2743200" algn="l">
              <a:lnSpc>
                <a:spcPct val="100000"/>
              </a:lnSpc>
              <a:spcBef>
                <a:spcPts val="180"/>
              </a:spcBef>
              <a:spcAft>
                <a:spcPts val="0"/>
              </a:spcAft>
              <a:buClr>
                <a:schemeClr val="dk1"/>
              </a:buClr>
              <a:buSzPts val="1200"/>
              <a:buChar char="•"/>
              <a:defRPr sz="900"/>
            </a:lvl6pPr>
            <a:lvl7pPr indent="-304800" lvl="6" marL="3200400" algn="l">
              <a:lnSpc>
                <a:spcPct val="100000"/>
              </a:lnSpc>
              <a:spcBef>
                <a:spcPts val="180"/>
              </a:spcBef>
              <a:spcAft>
                <a:spcPts val="0"/>
              </a:spcAft>
              <a:buClr>
                <a:schemeClr val="dk1"/>
              </a:buClr>
              <a:buSzPts val="1200"/>
              <a:buChar char="•"/>
              <a:defRPr sz="900"/>
            </a:lvl7pPr>
            <a:lvl8pPr indent="-304800" lvl="7" marL="3657600" algn="l">
              <a:lnSpc>
                <a:spcPct val="100000"/>
              </a:lnSpc>
              <a:spcBef>
                <a:spcPts val="180"/>
              </a:spcBef>
              <a:spcAft>
                <a:spcPts val="0"/>
              </a:spcAft>
              <a:buClr>
                <a:schemeClr val="dk1"/>
              </a:buClr>
              <a:buSzPts val="1200"/>
              <a:buChar char="•"/>
              <a:defRPr sz="900"/>
            </a:lvl8pPr>
            <a:lvl9pPr indent="-304800" lvl="8" marL="4114800" algn="l">
              <a:lnSpc>
                <a:spcPct val="100000"/>
              </a:lnSpc>
              <a:spcBef>
                <a:spcPts val="180"/>
              </a:spcBef>
              <a:spcAft>
                <a:spcPts val="0"/>
              </a:spcAft>
              <a:buClr>
                <a:schemeClr val="dk1"/>
              </a:buClr>
              <a:buSzPts val="1200"/>
              <a:buChar char="•"/>
              <a:defRPr sz="900"/>
            </a:lvl9pPr>
          </a:lstStyle>
          <a:p/>
        </p:txBody>
      </p:sp>
      <p:sp>
        <p:nvSpPr>
          <p:cNvPr id="189" name="Google Shape;189;p160"/>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160"/>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160"/>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2" name="Shape 192"/>
        <p:cNvGrpSpPr/>
        <p:nvPr/>
      </p:nvGrpSpPr>
      <p:grpSpPr>
        <a:xfrm>
          <a:off x="0" y="0"/>
          <a:ext cx="0" cy="0"/>
          <a:chOff x="0" y="0"/>
          <a:chExt cx="0" cy="0"/>
        </a:xfrm>
      </p:grpSpPr>
      <p:sp>
        <p:nvSpPr>
          <p:cNvPr id="193" name="Google Shape;193;p161"/>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2933"/>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161"/>
          <p:cNvSpPr txBox="1"/>
          <p:nvPr>
            <p:ph idx="1" type="body"/>
          </p:nvPr>
        </p:nvSpPr>
        <p:spPr>
          <a:xfrm>
            <a:off x="228601" y="767557"/>
            <a:ext cx="2020094" cy="319881"/>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600"/>
              <a:buNone/>
              <a:defRPr b="1" sz="1200"/>
            </a:lvl1pPr>
            <a:lvl2pPr indent="-228600" lvl="1" marL="914400" algn="l">
              <a:lnSpc>
                <a:spcPct val="100000"/>
              </a:lnSpc>
              <a:spcBef>
                <a:spcPts val="200"/>
              </a:spcBef>
              <a:spcAft>
                <a:spcPts val="0"/>
              </a:spcAft>
              <a:buClr>
                <a:schemeClr val="dk1"/>
              </a:buClr>
              <a:buSzPts val="1333"/>
              <a:buNone/>
              <a:defRPr b="1" sz="1000"/>
            </a:lvl2pPr>
            <a:lvl3pPr indent="-228600" lvl="2" marL="1371600" algn="l">
              <a:lnSpc>
                <a:spcPct val="100000"/>
              </a:lnSpc>
              <a:spcBef>
                <a:spcPts val="180"/>
              </a:spcBef>
              <a:spcAft>
                <a:spcPts val="0"/>
              </a:spcAft>
              <a:buClr>
                <a:schemeClr val="dk1"/>
              </a:buClr>
              <a:buSzPts val="1200"/>
              <a:buNone/>
              <a:defRPr b="1" sz="900"/>
            </a:lvl3pPr>
            <a:lvl4pPr indent="-228600" lvl="3" marL="1828800" algn="l">
              <a:lnSpc>
                <a:spcPct val="100000"/>
              </a:lnSpc>
              <a:spcBef>
                <a:spcPts val="160"/>
              </a:spcBef>
              <a:spcAft>
                <a:spcPts val="0"/>
              </a:spcAft>
              <a:buClr>
                <a:schemeClr val="dk1"/>
              </a:buClr>
              <a:buSzPts val="1067"/>
              <a:buNone/>
              <a:defRPr b="1" sz="800"/>
            </a:lvl4pPr>
            <a:lvl5pPr indent="-228600" lvl="4" marL="2286000" algn="l">
              <a:lnSpc>
                <a:spcPct val="100000"/>
              </a:lnSpc>
              <a:spcBef>
                <a:spcPts val="160"/>
              </a:spcBef>
              <a:spcAft>
                <a:spcPts val="0"/>
              </a:spcAft>
              <a:buClr>
                <a:schemeClr val="dk1"/>
              </a:buClr>
              <a:buSzPts val="1067"/>
              <a:buNone/>
              <a:defRPr b="1" sz="800"/>
            </a:lvl5pPr>
            <a:lvl6pPr indent="-228600" lvl="5" marL="2743200" algn="l">
              <a:lnSpc>
                <a:spcPct val="100000"/>
              </a:lnSpc>
              <a:spcBef>
                <a:spcPts val="160"/>
              </a:spcBef>
              <a:spcAft>
                <a:spcPts val="0"/>
              </a:spcAft>
              <a:buClr>
                <a:schemeClr val="dk1"/>
              </a:buClr>
              <a:buSzPts val="1067"/>
              <a:buNone/>
              <a:defRPr b="1" sz="800"/>
            </a:lvl6pPr>
            <a:lvl7pPr indent="-228600" lvl="6" marL="3200400" algn="l">
              <a:lnSpc>
                <a:spcPct val="100000"/>
              </a:lnSpc>
              <a:spcBef>
                <a:spcPts val="160"/>
              </a:spcBef>
              <a:spcAft>
                <a:spcPts val="0"/>
              </a:spcAft>
              <a:buClr>
                <a:schemeClr val="dk1"/>
              </a:buClr>
              <a:buSzPts val="1067"/>
              <a:buNone/>
              <a:defRPr b="1" sz="800"/>
            </a:lvl7pPr>
            <a:lvl8pPr indent="-228600" lvl="7" marL="3657600" algn="l">
              <a:lnSpc>
                <a:spcPct val="100000"/>
              </a:lnSpc>
              <a:spcBef>
                <a:spcPts val="160"/>
              </a:spcBef>
              <a:spcAft>
                <a:spcPts val="0"/>
              </a:spcAft>
              <a:buClr>
                <a:schemeClr val="dk1"/>
              </a:buClr>
              <a:buSzPts val="1067"/>
              <a:buNone/>
              <a:defRPr b="1" sz="800"/>
            </a:lvl8pPr>
            <a:lvl9pPr indent="-228600" lvl="8" marL="4114800" algn="l">
              <a:lnSpc>
                <a:spcPct val="100000"/>
              </a:lnSpc>
              <a:spcBef>
                <a:spcPts val="160"/>
              </a:spcBef>
              <a:spcAft>
                <a:spcPts val="0"/>
              </a:spcAft>
              <a:buClr>
                <a:schemeClr val="dk1"/>
              </a:buClr>
              <a:buSzPts val="1067"/>
              <a:buNone/>
              <a:defRPr b="1" sz="800"/>
            </a:lvl9pPr>
          </a:lstStyle>
          <a:p/>
        </p:txBody>
      </p:sp>
      <p:sp>
        <p:nvSpPr>
          <p:cNvPr id="195" name="Google Shape;195;p161"/>
          <p:cNvSpPr txBox="1"/>
          <p:nvPr>
            <p:ph idx="2" type="body"/>
          </p:nvPr>
        </p:nvSpPr>
        <p:spPr>
          <a:xfrm>
            <a:off x="228601" y="1087438"/>
            <a:ext cx="2020094" cy="197564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240"/>
              </a:spcBef>
              <a:spcAft>
                <a:spcPts val="0"/>
              </a:spcAft>
              <a:buClr>
                <a:schemeClr val="dk1"/>
              </a:buClr>
              <a:buSzPts val="1600"/>
              <a:buChar char="•"/>
              <a:defRPr sz="1200"/>
            </a:lvl1pPr>
            <a:lvl2pPr indent="-313245" lvl="1" marL="914400" algn="l">
              <a:lnSpc>
                <a:spcPct val="100000"/>
              </a:lnSpc>
              <a:spcBef>
                <a:spcPts val="200"/>
              </a:spcBef>
              <a:spcAft>
                <a:spcPts val="0"/>
              </a:spcAft>
              <a:buClr>
                <a:schemeClr val="dk1"/>
              </a:buClr>
              <a:buSzPts val="1333"/>
              <a:buChar char="–"/>
              <a:defRPr sz="1000"/>
            </a:lvl2pPr>
            <a:lvl3pPr indent="-304800" lvl="2" marL="1371600" algn="l">
              <a:lnSpc>
                <a:spcPct val="100000"/>
              </a:lnSpc>
              <a:spcBef>
                <a:spcPts val="180"/>
              </a:spcBef>
              <a:spcAft>
                <a:spcPts val="0"/>
              </a:spcAft>
              <a:buClr>
                <a:schemeClr val="dk1"/>
              </a:buClr>
              <a:buSzPts val="1200"/>
              <a:buChar char="•"/>
              <a:defRPr sz="900"/>
            </a:lvl3pPr>
            <a:lvl4pPr indent="-296354" lvl="3" marL="1828800" algn="l">
              <a:lnSpc>
                <a:spcPct val="100000"/>
              </a:lnSpc>
              <a:spcBef>
                <a:spcPts val="160"/>
              </a:spcBef>
              <a:spcAft>
                <a:spcPts val="0"/>
              </a:spcAft>
              <a:buClr>
                <a:schemeClr val="dk1"/>
              </a:buClr>
              <a:buSzPts val="1067"/>
              <a:buChar char="–"/>
              <a:defRPr sz="800"/>
            </a:lvl4pPr>
            <a:lvl5pPr indent="-296354" lvl="4" marL="2286000" algn="l">
              <a:lnSpc>
                <a:spcPct val="100000"/>
              </a:lnSpc>
              <a:spcBef>
                <a:spcPts val="160"/>
              </a:spcBef>
              <a:spcAft>
                <a:spcPts val="0"/>
              </a:spcAft>
              <a:buClr>
                <a:schemeClr val="dk1"/>
              </a:buClr>
              <a:buSzPts val="1067"/>
              <a:buChar char="»"/>
              <a:defRPr sz="800"/>
            </a:lvl5pPr>
            <a:lvl6pPr indent="-296354" lvl="5" marL="2743200" algn="l">
              <a:lnSpc>
                <a:spcPct val="100000"/>
              </a:lnSpc>
              <a:spcBef>
                <a:spcPts val="160"/>
              </a:spcBef>
              <a:spcAft>
                <a:spcPts val="0"/>
              </a:spcAft>
              <a:buClr>
                <a:schemeClr val="dk1"/>
              </a:buClr>
              <a:buSzPts val="1067"/>
              <a:buChar char="•"/>
              <a:defRPr sz="800"/>
            </a:lvl6pPr>
            <a:lvl7pPr indent="-296354" lvl="6" marL="3200400" algn="l">
              <a:lnSpc>
                <a:spcPct val="100000"/>
              </a:lnSpc>
              <a:spcBef>
                <a:spcPts val="160"/>
              </a:spcBef>
              <a:spcAft>
                <a:spcPts val="0"/>
              </a:spcAft>
              <a:buClr>
                <a:schemeClr val="dk1"/>
              </a:buClr>
              <a:buSzPts val="1067"/>
              <a:buChar char="•"/>
              <a:defRPr sz="800"/>
            </a:lvl7pPr>
            <a:lvl8pPr indent="-296354" lvl="7" marL="3657600" algn="l">
              <a:lnSpc>
                <a:spcPct val="100000"/>
              </a:lnSpc>
              <a:spcBef>
                <a:spcPts val="160"/>
              </a:spcBef>
              <a:spcAft>
                <a:spcPts val="0"/>
              </a:spcAft>
              <a:buClr>
                <a:schemeClr val="dk1"/>
              </a:buClr>
              <a:buSzPts val="1067"/>
              <a:buChar char="•"/>
              <a:defRPr sz="800"/>
            </a:lvl8pPr>
            <a:lvl9pPr indent="-296354" lvl="8" marL="4114800" algn="l">
              <a:lnSpc>
                <a:spcPct val="100000"/>
              </a:lnSpc>
              <a:spcBef>
                <a:spcPts val="160"/>
              </a:spcBef>
              <a:spcAft>
                <a:spcPts val="0"/>
              </a:spcAft>
              <a:buClr>
                <a:schemeClr val="dk1"/>
              </a:buClr>
              <a:buSzPts val="1067"/>
              <a:buChar char="•"/>
              <a:defRPr sz="800"/>
            </a:lvl9pPr>
          </a:lstStyle>
          <a:p/>
        </p:txBody>
      </p:sp>
      <p:sp>
        <p:nvSpPr>
          <p:cNvPr id="196" name="Google Shape;196;p161"/>
          <p:cNvSpPr txBox="1"/>
          <p:nvPr>
            <p:ph idx="3" type="body"/>
          </p:nvPr>
        </p:nvSpPr>
        <p:spPr>
          <a:xfrm>
            <a:off x="2322513" y="767557"/>
            <a:ext cx="2020888" cy="319881"/>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240"/>
              </a:spcBef>
              <a:spcAft>
                <a:spcPts val="0"/>
              </a:spcAft>
              <a:buClr>
                <a:schemeClr val="dk1"/>
              </a:buClr>
              <a:buSzPts val="1600"/>
              <a:buNone/>
              <a:defRPr b="1" sz="1200"/>
            </a:lvl1pPr>
            <a:lvl2pPr indent="-228600" lvl="1" marL="914400" algn="l">
              <a:lnSpc>
                <a:spcPct val="100000"/>
              </a:lnSpc>
              <a:spcBef>
                <a:spcPts val="200"/>
              </a:spcBef>
              <a:spcAft>
                <a:spcPts val="0"/>
              </a:spcAft>
              <a:buClr>
                <a:schemeClr val="dk1"/>
              </a:buClr>
              <a:buSzPts val="1333"/>
              <a:buNone/>
              <a:defRPr b="1" sz="1000"/>
            </a:lvl2pPr>
            <a:lvl3pPr indent="-228600" lvl="2" marL="1371600" algn="l">
              <a:lnSpc>
                <a:spcPct val="100000"/>
              </a:lnSpc>
              <a:spcBef>
                <a:spcPts val="180"/>
              </a:spcBef>
              <a:spcAft>
                <a:spcPts val="0"/>
              </a:spcAft>
              <a:buClr>
                <a:schemeClr val="dk1"/>
              </a:buClr>
              <a:buSzPts val="1200"/>
              <a:buNone/>
              <a:defRPr b="1" sz="900"/>
            </a:lvl3pPr>
            <a:lvl4pPr indent="-228600" lvl="3" marL="1828800" algn="l">
              <a:lnSpc>
                <a:spcPct val="100000"/>
              </a:lnSpc>
              <a:spcBef>
                <a:spcPts val="160"/>
              </a:spcBef>
              <a:spcAft>
                <a:spcPts val="0"/>
              </a:spcAft>
              <a:buClr>
                <a:schemeClr val="dk1"/>
              </a:buClr>
              <a:buSzPts val="1067"/>
              <a:buNone/>
              <a:defRPr b="1" sz="800"/>
            </a:lvl4pPr>
            <a:lvl5pPr indent="-228600" lvl="4" marL="2286000" algn="l">
              <a:lnSpc>
                <a:spcPct val="100000"/>
              </a:lnSpc>
              <a:spcBef>
                <a:spcPts val="160"/>
              </a:spcBef>
              <a:spcAft>
                <a:spcPts val="0"/>
              </a:spcAft>
              <a:buClr>
                <a:schemeClr val="dk1"/>
              </a:buClr>
              <a:buSzPts val="1067"/>
              <a:buNone/>
              <a:defRPr b="1" sz="800"/>
            </a:lvl5pPr>
            <a:lvl6pPr indent="-228600" lvl="5" marL="2743200" algn="l">
              <a:lnSpc>
                <a:spcPct val="100000"/>
              </a:lnSpc>
              <a:spcBef>
                <a:spcPts val="160"/>
              </a:spcBef>
              <a:spcAft>
                <a:spcPts val="0"/>
              </a:spcAft>
              <a:buClr>
                <a:schemeClr val="dk1"/>
              </a:buClr>
              <a:buSzPts val="1067"/>
              <a:buNone/>
              <a:defRPr b="1" sz="800"/>
            </a:lvl6pPr>
            <a:lvl7pPr indent="-228600" lvl="6" marL="3200400" algn="l">
              <a:lnSpc>
                <a:spcPct val="100000"/>
              </a:lnSpc>
              <a:spcBef>
                <a:spcPts val="160"/>
              </a:spcBef>
              <a:spcAft>
                <a:spcPts val="0"/>
              </a:spcAft>
              <a:buClr>
                <a:schemeClr val="dk1"/>
              </a:buClr>
              <a:buSzPts val="1067"/>
              <a:buNone/>
              <a:defRPr b="1" sz="800"/>
            </a:lvl7pPr>
            <a:lvl8pPr indent="-228600" lvl="7" marL="3657600" algn="l">
              <a:lnSpc>
                <a:spcPct val="100000"/>
              </a:lnSpc>
              <a:spcBef>
                <a:spcPts val="160"/>
              </a:spcBef>
              <a:spcAft>
                <a:spcPts val="0"/>
              </a:spcAft>
              <a:buClr>
                <a:schemeClr val="dk1"/>
              </a:buClr>
              <a:buSzPts val="1067"/>
              <a:buNone/>
              <a:defRPr b="1" sz="800"/>
            </a:lvl8pPr>
            <a:lvl9pPr indent="-228600" lvl="8" marL="4114800" algn="l">
              <a:lnSpc>
                <a:spcPct val="100000"/>
              </a:lnSpc>
              <a:spcBef>
                <a:spcPts val="160"/>
              </a:spcBef>
              <a:spcAft>
                <a:spcPts val="0"/>
              </a:spcAft>
              <a:buClr>
                <a:schemeClr val="dk1"/>
              </a:buClr>
              <a:buSzPts val="1067"/>
              <a:buNone/>
              <a:defRPr b="1" sz="800"/>
            </a:lvl9pPr>
          </a:lstStyle>
          <a:p/>
        </p:txBody>
      </p:sp>
      <p:sp>
        <p:nvSpPr>
          <p:cNvPr id="197" name="Google Shape;197;p161"/>
          <p:cNvSpPr txBox="1"/>
          <p:nvPr>
            <p:ph idx="4" type="body"/>
          </p:nvPr>
        </p:nvSpPr>
        <p:spPr>
          <a:xfrm>
            <a:off x="2322513" y="1087438"/>
            <a:ext cx="2020888" cy="197564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240"/>
              </a:spcBef>
              <a:spcAft>
                <a:spcPts val="0"/>
              </a:spcAft>
              <a:buClr>
                <a:schemeClr val="dk1"/>
              </a:buClr>
              <a:buSzPts val="1600"/>
              <a:buChar char="•"/>
              <a:defRPr sz="1200"/>
            </a:lvl1pPr>
            <a:lvl2pPr indent="-313245" lvl="1" marL="914400" algn="l">
              <a:lnSpc>
                <a:spcPct val="100000"/>
              </a:lnSpc>
              <a:spcBef>
                <a:spcPts val="200"/>
              </a:spcBef>
              <a:spcAft>
                <a:spcPts val="0"/>
              </a:spcAft>
              <a:buClr>
                <a:schemeClr val="dk1"/>
              </a:buClr>
              <a:buSzPts val="1333"/>
              <a:buChar char="–"/>
              <a:defRPr sz="1000"/>
            </a:lvl2pPr>
            <a:lvl3pPr indent="-304800" lvl="2" marL="1371600" algn="l">
              <a:lnSpc>
                <a:spcPct val="100000"/>
              </a:lnSpc>
              <a:spcBef>
                <a:spcPts val="180"/>
              </a:spcBef>
              <a:spcAft>
                <a:spcPts val="0"/>
              </a:spcAft>
              <a:buClr>
                <a:schemeClr val="dk1"/>
              </a:buClr>
              <a:buSzPts val="1200"/>
              <a:buChar char="•"/>
              <a:defRPr sz="900"/>
            </a:lvl3pPr>
            <a:lvl4pPr indent="-296354" lvl="3" marL="1828800" algn="l">
              <a:lnSpc>
                <a:spcPct val="100000"/>
              </a:lnSpc>
              <a:spcBef>
                <a:spcPts val="160"/>
              </a:spcBef>
              <a:spcAft>
                <a:spcPts val="0"/>
              </a:spcAft>
              <a:buClr>
                <a:schemeClr val="dk1"/>
              </a:buClr>
              <a:buSzPts val="1067"/>
              <a:buChar char="–"/>
              <a:defRPr sz="800"/>
            </a:lvl4pPr>
            <a:lvl5pPr indent="-296354" lvl="4" marL="2286000" algn="l">
              <a:lnSpc>
                <a:spcPct val="100000"/>
              </a:lnSpc>
              <a:spcBef>
                <a:spcPts val="160"/>
              </a:spcBef>
              <a:spcAft>
                <a:spcPts val="0"/>
              </a:spcAft>
              <a:buClr>
                <a:schemeClr val="dk1"/>
              </a:buClr>
              <a:buSzPts val="1067"/>
              <a:buChar char="»"/>
              <a:defRPr sz="800"/>
            </a:lvl5pPr>
            <a:lvl6pPr indent="-296354" lvl="5" marL="2743200" algn="l">
              <a:lnSpc>
                <a:spcPct val="100000"/>
              </a:lnSpc>
              <a:spcBef>
                <a:spcPts val="160"/>
              </a:spcBef>
              <a:spcAft>
                <a:spcPts val="0"/>
              </a:spcAft>
              <a:buClr>
                <a:schemeClr val="dk1"/>
              </a:buClr>
              <a:buSzPts val="1067"/>
              <a:buChar char="•"/>
              <a:defRPr sz="800"/>
            </a:lvl6pPr>
            <a:lvl7pPr indent="-296354" lvl="6" marL="3200400" algn="l">
              <a:lnSpc>
                <a:spcPct val="100000"/>
              </a:lnSpc>
              <a:spcBef>
                <a:spcPts val="160"/>
              </a:spcBef>
              <a:spcAft>
                <a:spcPts val="0"/>
              </a:spcAft>
              <a:buClr>
                <a:schemeClr val="dk1"/>
              </a:buClr>
              <a:buSzPts val="1067"/>
              <a:buChar char="•"/>
              <a:defRPr sz="800"/>
            </a:lvl7pPr>
            <a:lvl8pPr indent="-296354" lvl="7" marL="3657600" algn="l">
              <a:lnSpc>
                <a:spcPct val="100000"/>
              </a:lnSpc>
              <a:spcBef>
                <a:spcPts val="160"/>
              </a:spcBef>
              <a:spcAft>
                <a:spcPts val="0"/>
              </a:spcAft>
              <a:buClr>
                <a:schemeClr val="dk1"/>
              </a:buClr>
              <a:buSzPts val="1067"/>
              <a:buChar char="•"/>
              <a:defRPr sz="800"/>
            </a:lvl8pPr>
            <a:lvl9pPr indent="-296354" lvl="8" marL="4114800" algn="l">
              <a:lnSpc>
                <a:spcPct val="100000"/>
              </a:lnSpc>
              <a:spcBef>
                <a:spcPts val="160"/>
              </a:spcBef>
              <a:spcAft>
                <a:spcPts val="0"/>
              </a:spcAft>
              <a:buClr>
                <a:schemeClr val="dk1"/>
              </a:buClr>
              <a:buSzPts val="1067"/>
              <a:buChar char="•"/>
              <a:defRPr sz="800"/>
            </a:lvl9pPr>
          </a:lstStyle>
          <a:p/>
        </p:txBody>
      </p:sp>
      <p:sp>
        <p:nvSpPr>
          <p:cNvPr id="198" name="Google Shape;198;p161"/>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161"/>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161"/>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1" name="Shape 201"/>
        <p:cNvGrpSpPr/>
        <p:nvPr/>
      </p:nvGrpSpPr>
      <p:grpSpPr>
        <a:xfrm>
          <a:off x="0" y="0"/>
          <a:ext cx="0" cy="0"/>
          <a:chOff x="0" y="0"/>
          <a:chExt cx="0" cy="0"/>
        </a:xfrm>
      </p:grpSpPr>
      <p:sp>
        <p:nvSpPr>
          <p:cNvPr id="202" name="Google Shape;202;p162"/>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162"/>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162"/>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162"/>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3" name="Shape 23"/>
        <p:cNvGrpSpPr/>
        <p:nvPr/>
      </p:nvGrpSpPr>
      <p:grpSpPr>
        <a:xfrm>
          <a:off x="0" y="0"/>
          <a:ext cx="0" cy="0"/>
          <a:chOff x="0" y="0"/>
          <a:chExt cx="0" cy="0"/>
        </a:xfrm>
      </p:grpSpPr>
      <p:sp>
        <p:nvSpPr>
          <p:cNvPr id="24" name="Google Shape;24;p10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4"/>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 name="Google Shape;26;p104"/>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10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0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6" name="Shape 206"/>
        <p:cNvGrpSpPr/>
        <p:nvPr/>
      </p:nvGrpSpPr>
      <p:grpSpPr>
        <a:xfrm>
          <a:off x="0" y="0"/>
          <a:ext cx="0" cy="0"/>
          <a:chOff x="0" y="0"/>
          <a:chExt cx="0" cy="0"/>
        </a:xfrm>
      </p:grpSpPr>
      <p:sp>
        <p:nvSpPr>
          <p:cNvPr id="207" name="Google Shape;207;p163"/>
          <p:cNvSpPr txBox="1"/>
          <p:nvPr>
            <p:ph type="title"/>
          </p:nvPr>
        </p:nvSpPr>
        <p:spPr>
          <a:xfrm>
            <a:off x="228601" y="136526"/>
            <a:ext cx="1504157" cy="58102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333"/>
              <a:buFont typeface="Calibri"/>
              <a:buNone/>
              <a:defRPr b="1"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163"/>
          <p:cNvSpPr txBox="1"/>
          <p:nvPr>
            <p:ph idx="1" type="body"/>
          </p:nvPr>
        </p:nvSpPr>
        <p:spPr>
          <a:xfrm>
            <a:off x="1787526" y="136526"/>
            <a:ext cx="2555875" cy="2926557"/>
          </a:xfrm>
          <a:prstGeom prst="rect">
            <a:avLst/>
          </a:prstGeom>
          <a:noFill/>
          <a:ln>
            <a:noFill/>
          </a:ln>
        </p:spPr>
        <p:txBody>
          <a:bodyPr anchorCtr="0" anchor="t" bIns="45700" lIns="91425" spcFirstLastPara="1" rIns="91425" wrap="square" tIns="45700">
            <a:normAutofit/>
          </a:bodyPr>
          <a:lstStyle>
            <a:lvl1pPr indent="-364045" lvl="0" marL="457200" algn="l">
              <a:lnSpc>
                <a:spcPct val="100000"/>
              </a:lnSpc>
              <a:spcBef>
                <a:spcPts val="320"/>
              </a:spcBef>
              <a:spcAft>
                <a:spcPts val="0"/>
              </a:spcAft>
              <a:buClr>
                <a:schemeClr val="dk1"/>
              </a:buClr>
              <a:buSzPts val="2133"/>
              <a:buChar char="•"/>
              <a:defRPr sz="1600"/>
            </a:lvl1pPr>
            <a:lvl2pPr indent="-347154" lvl="1" marL="914400" algn="l">
              <a:lnSpc>
                <a:spcPct val="100000"/>
              </a:lnSpc>
              <a:spcBef>
                <a:spcPts val="280"/>
              </a:spcBef>
              <a:spcAft>
                <a:spcPts val="0"/>
              </a:spcAft>
              <a:buClr>
                <a:schemeClr val="dk1"/>
              </a:buClr>
              <a:buSzPts val="1867"/>
              <a:buChar char="–"/>
              <a:defRPr sz="1400"/>
            </a:lvl2pPr>
            <a:lvl3pPr indent="-330200" lvl="2" marL="1371600" algn="l">
              <a:lnSpc>
                <a:spcPct val="100000"/>
              </a:lnSpc>
              <a:spcBef>
                <a:spcPts val="240"/>
              </a:spcBef>
              <a:spcAft>
                <a:spcPts val="0"/>
              </a:spcAft>
              <a:buClr>
                <a:schemeClr val="dk1"/>
              </a:buClr>
              <a:buSzPts val="1600"/>
              <a:buChar char="•"/>
              <a:defRPr sz="1200"/>
            </a:lvl3pPr>
            <a:lvl4pPr indent="-313245" lvl="3" marL="1828800" algn="l">
              <a:lnSpc>
                <a:spcPct val="100000"/>
              </a:lnSpc>
              <a:spcBef>
                <a:spcPts val="200"/>
              </a:spcBef>
              <a:spcAft>
                <a:spcPts val="0"/>
              </a:spcAft>
              <a:buClr>
                <a:schemeClr val="dk1"/>
              </a:buClr>
              <a:buSzPts val="1333"/>
              <a:buChar char="–"/>
              <a:defRPr sz="1000"/>
            </a:lvl4pPr>
            <a:lvl5pPr indent="-313245" lvl="4" marL="2286000" algn="l">
              <a:lnSpc>
                <a:spcPct val="100000"/>
              </a:lnSpc>
              <a:spcBef>
                <a:spcPts val="200"/>
              </a:spcBef>
              <a:spcAft>
                <a:spcPts val="0"/>
              </a:spcAft>
              <a:buClr>
                <a:schemeClr val="dk1"/>
              </a:buClr>
              <a:buSzPts val="1333"/>
              <a:buChar char="»"/>
              <a:defRPr sz="1000"/>
            </a:lvl5pPr>
            <a:lvl6pPr indent="-313245" lvl="5" marL="2743200" algn="l">
              <a:lnSpc>
                <a:spcPct val="100000"/>
              </a:lnSpc>
              <a:spcBef>
                <a:spcPts val="200"/>
              </a:spcBef>
              <a:spcAft>
                <a:spcPts val="0"/>
              </a:spcAft>
              <a:buClr>
                <a:schemeClr val="dk1"/>
              </a:buClr>
              <a:buSzPts val="1333"/>
              <a:buChar char="•"/>
              <a:defRPr sz="1000"/>
            </a:lvl6pPr>
            <a:lvl7pPr indent="-313245" lvl="6" marL="3200400" algn="l">
              <a:lnSpc>
                <a:spcPct val="100000"/>
              </a:lnSpc>
              <a:spcBef>
                <a:spcPts val="200"/>
              </a:spcBef>
              <a:spcAft>
                <a:spcPts val="0"/>
              </a:spcAft>
              <a:buClr>
                <a:schemeClr val="dk1"/>
              </a:buClr>
              <a:buSzPts val="1333"/>
              <a:buChar char="•"/>
              <a:defRPr sz="1000"/>
            </a:lvl7pPr>
            <a:lvl8pPr indent="-313245" lvl="7" marL="3657600" algn="l">
              <a:lnSpc>
                <a:spcPct val="100000"/>
              </a:lnSpc>
              <a:spcBef>
                <a:spcPts val="200"/>
              </a:spcBef>
              <a:spcAft>
                <a:spcPts val="0"/>
              </a:spcAft>
              <a:buClr>
                <a:schemeClr val="dk1"/>
              </a:buClr>
              <a:buSzPts val="1333"/>
              <a:buChar char="•"/>
              <a:defRPr sz="1000"/>
            </a:lvl8pPr>
            <a:lvl9pPr indent="-313245" lvl="8" marL="4114800" algn="l">
              <a:lnSpc>
                <a:spcPct val="100000"/>
              </a:lnSpc>
              <a:spcBef>
                <a:spcPts val="200"/>
              </a:spcBef>
              <a:spcAft>
                <a:spcPts val="0"/>
              </a:spcAft>
              <a:buClr>
                <a:schemeClr val="dk1"/>
              </a:buClr>
              <a:buSzPts val="1333"/>
              <a:buChar char="•"/>
              <a:defRPr sz="1000"/>
            </a:lvl9pPr>
          </a:lstStyle>
          <a:p/>
        </p:txBody>
      </p:sp>
      <p:sp>
        <p:nvSpPr>
          <p:cNvPr id="209" name="Google Shape;209;p163"/>
          <p:cNvSpPr txBox="1"/>
          <p:nvPr>
            <p:ph idx="2" type="body"/>
          </p:nvPr>
        </p:nvSpPr>
        <p:spPr>
          <a:xfrm>
            <a:off x="228601" y="717550"/>
            <a:ext cx="1504157" cy="234553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40"/>
              </a:spcBef>
              <a:spcAft>
                <a:spcPts val="0"/>
              </a:spcAft>
              <a:buClr>
                <a:schemeClr val="dk1"/>
              </a:buClr>
              <a:buSzPts val="933"/>
              <a:buNone/>
              <a:defRPr sz="700"/>
            </a:lvl1pPr>
            <a:lvl2pPr indent="-228600" lvl="1" marL="914400" algn="l">
              <a:lnSpc>
                <a:spcPct val="100000"/>
              </a:lnSpc>
              <a:spcBef>
                <a:spcPts val="120"/>
              </a:spcBef>
              <a:spcAft>
                <a:spcPts val="0"/>
              </a:spcAft>
              <a:buClr>
                <a:schemeClr val="dk1"/>
              </a:buClr>
              <a:buSzPts val="800"/>
              <a:buNone/>
              <a:defRPr sz="600"/>
            </a:lvl2pPr>
            <a:lvl3pPr indent="-228600" lvl="2" marL="1371600" algn="l">
              <a:lnSpc>
                <a:spcPct val="100000"/>
              </a:lnSpc>
              <a:spcBef>
                <a:spcPts val="100"/>
              </a:spcBef>
              <a:spcAft>
                <a:spcPts val="0"/>
              </a:spcAft>
              <a:buClr>
                <a:schemeClr val="dk1"/>
              </a:buClr>
              <a:buSzPts val="667"/>
              <a:buNone/>
              <a:defRPr sz="500"/>
            </a:lvl3pPr>
            <a:lvl4pPr indent="-228600" lvl="3" marL="1828800" algn="l">
              <a:lnSpc>
                <a:spcPct val="100000"/>
              </a:lnSpc>
              <a:spcBef>
                <a:spcPts val="90"/>
              </a:spcBef>
              <a:spcAft>
                <a:spcPts val="0"/>
              </a:spcAft>
              <a:buClr>
                <a:schemeClr val="dk1"/>
              </a:buClr>
              <a:buSzPts val="600"/>
              <a:buNone/>
              <a:defRPr sz="450"/>
            </a:lvl4pPr>
            <a:lvl5pPr indent="-228600" lvl="4" marL="2286000" algn="l">
              <a:lnSpc>
                <a:spcPct val="100000"/>
              </a:lnSpc>
              <a:spcBef>
                <a:spcPts val="90"/>
              </a:spcBef>
              <a:spcAft>
                <a:spcPts val="0"/>
              </a:spcAft>
              <a:buClr>
                <a:schemeClr val="dk1"/>
              </a:buClr>
              <a:buSzPts val="600"/>
              <a:buNone/>
              <a:defRPr sz="450"/>
            </a:lvl5pPr>
            <a:lvl6pPr indent="-228600" lvl="5" marL="2743200" algn="l">
              <a:lnSpc>
                <a:spcPct val="100000"/>
              </a:lnSpc>
              <a:spcBef>
                <a:spcPts val="90"/>
              </a:spcBef>
              <a:spcAft>
                <a:spcPts val="0"/>
              </a:spcAft>
              <a:buClr>
                <a:schemeClr val="dk1"/>
              </a:buClr>
              <a:buSzPts val="600"/>
              <a:buNone/>
              <a:defRPr sz="450"/>
            </a:lvl6pPr>
            <a:lvl7pPr indent="-228600" lvl="6" marL="3200400" algn="l">
              <a:lnSpc>
                <a:spcPct val="100000"/>
              </a:lnSpc>
              <a:spcBef>
                <a:spcPts val="90"/>
              </a:spcBef>
              <a:spcAft>
                <a:spcPts val="0"/>
              </a:spcAft>
              <a:buClr>
                <a:schemeClr val="dk1"/>
              </a:buClr>
              <a:buSzPts val="600"/>
              <a:buNone/>
              <a:defRPr sz="450"/>
            </a:lvl7pPr>
            <a:lvl8pPr indent="-228600" lvl="7" marL="3657600" algn="l">
              <a:lnSpc>
                <a:spcPct val="100000"/>
              </a:lnSpc>
              <a:spcBef>
                <a:spcPts val="90"/>
              </a:spcBef>
              <a:spcAft>
                <a:spcPts val="0"/>
              </a:spcAft>
              <a:buClr>
                <a:schemeClr val="dk1"/>
              </a:buClr>
              <a:buSzPts val="600"/>
              <a:buNone/>
              <a:defRPr sz="450"/>
            </a:lvl8pPr>
            <a:lvl9pPr indent="-228600" lvl="8" marL="4114800" algn="l">
              <a:lnSpc>
                <a:spcPct val="100000"/>
              </a:lnSpc>
              <a:spcBef>
                <a:spcPts val="90"/>
              </a:spcBef>
              <a:spcAft>
                <a:spcPts val="0"/>
              </a:spcAft>
              <a:buClr>
                <a:schemeClr val="dk1"/>
              </a:buClr>
              <a:buSzPts val="600"/>
              <a:buNone/>
              <a:defRPr sz="450"/>
            </a:lvl9pPr>
          </a:lstStyle>
          <a:p/>
        </p:txBody>
      </p:sp>
      <p:sp>
        <p:nvSpPr>
          <p:cNvPr id="210" name="Google Shape;210;p163"/>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163"/>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163"/>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3" name="Shape 213"/>
        <p:cNvGrpSpPr/>
        <p:nvPr/>
      </p:nvGrpSpPr>
      <p:grpSpPr>
        <a:xfrm>
          <a:off x="0" y="0"/>
          <a:ext cx="0" cy="0"/>
          <a:chOff x="0" y="0"/>
          <a:chExt cx="0" cy="0"/>
        </a:xfrm>
      </p:grpSpPr>
      <p:sp>
        <p:nvSpPr>
          <p:cNvPr id="214" name="Google Shape;214;p164"/>
          <p:cNvSpPr txBox="1"/>
          <p:nvPr>
            <p:ph type="title"/>
          </p:nvPr>
        </p:nvSpPr>
        <p:spPr>
          <a:xfrm>
            <a:off x="896144" y="2400301"/>
            <a:ext cx="2743200" cy="283369"/>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333"/>
              <a:buFont typeface="Calibri"/>
              <a:buNone/>
              <a:defRPr b="1"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164"/>
          <p:cNvSpPr/>
          <p:nvPr>
            <p:ph idx="2" type="pic"/>
          </p:nvPr>
        </p:nvSpPr>
        <p:spPr>
          <a:xfrm>
            <a:off x="896144" y="306388"/>
            <a:ext cx="2743200" cy="2057400"/>
          </a:xfrm>
          <a:prstGeom prst="rect">
            <a:avLst/>
          </a:prstGeom>
          <a:noFill/>
          <a:ln>
            <a:noFill/>
          </a:ln>
        </p:spPr>
      </p:sp>
      <p:sp>
        <p:nvSpPr>
          <p:cNvPr id="216" name="Google Shape;216;p164"/>
          <p:cNvSpPr txBox="1"/>
          <p:nvPr>
            <p:ph idx="1" type="body"/>
          </p:nvPr>
        </p:nvSpPr>
        <p:spPr>
          <a:xfrm>
            <a:off x="896144" y="2683670"/>
            <a:ext cx="2743200" cy="40243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40"/>
              </a:spcBef>
              <a:spcAft>
                <a:spcPts val="0"/>
              </a:spcAft>
              <a:buClr>
                <a:schemeClr val="dk1"/>
              </a:buClr>
              <a:buSzPts val="933"/>
              <a:buNone/>
              <a:defRPr sz="700"/>
            </a:lvl1pPr>
            <a:lvl2pPr indent="-228600" lvl="1" marL="914400" algn="l">
              <a:lnSpc>
                <a:spcPct val="100000"/>
              </a:lnSpc>
              <a:spcBef>
                <a:spcPts val="120"/>
              </a:spcBef>
              <a:spcAft>
                <a:spcPts val="0"/>
              </a:spcAft>
              <a:buClr>
                <a:schemeClr val="dk1"/>
              </a:buClr>
              <a:buSzPts val="800"/>
              <a:buNone/>
              <a:defRPr sz="600"/>
            </a:lvl2pPr>
            <a:lvl3pPr indent="-228600" lvl="2" marL="1371600" algn="l">
              <a:lnSpc>
                <a:spcPct val="100000"/>
              </a:lnSpc>
              <a:spcBef>
                <a:spcPts val="100"/>
              </a:spcBef>
              <a:spcAft>
                <a:spcPts val="0"/>
              </a:spcAft>
              <a:buClr>
                <a:schemeClr val="dk1"/>
              </a:buClr>
              <a:buSzPts val="667"/>
              <a:buNone/>
              <a:defRPr sz="500"/>
            </a:lvl3pPr>
            <a:lvl4pPr indent="-228600" lvl="3" marL="1828800" algn="l">
              <a:lnSpc>
                <a:spcPct val="100000"/>
              </a:lnSpc>
              <a:spcBef>
                <a:spcPts val="90"/>
              </a:spcBef>
              <a:spcAft>
                <a:spcPts val="0"/>
              </a:spcAft>
              <a:buClr>
                <a:schemeClr val="dk1"/>
              </a:buClr>
              <a:buSzPts val="600"/>
              <a:buNone/>
              <a:defRPr sz="450"/>
            </a:lvl4pPr>
            <a:lvl5pPr indent="-228600" lvl="4" marL="2286000" algn="l">
              <a:lnSpc>
                <a:spcPct val="100000"/>
              </a:lnSpc>
              <a:spcBef>
                <a:spcPts val="90"/>
              </a:spcBef>
              <a:spcAft>
                <a:spcPts val="0"/>
              </a:spcAft>
              <a:buClr>
                <a:schemeClr val="dk1"/>
              </a:buClr>
              <a:buSzPts val="600"/>
              <a:buNone/>
              <a:defRPr sz="450"/>
            </a:lvl5pPr>
            <a:lvl6pPr indent="-228600" lvl="5" marL="2743200" algn="l">
              <a:lnSpc>
                <a:spcPct val="100000"/>
              </a:lnSpc>
              <a:spcBef>
                <a:spcPts val="90"/>
              </a:spcBef>
              <a:spcAft>
                <a:spcPts val="0"/>
              </a:spcAft>
              <a:buClr>
                <a:schemeClr val="dk1"/>
              </a:buClr>
              <a:buSzPts val="600"/>
              <a:buNone/>
              <a:defRPr sz="450"/>
            </a:lvl6pPr>
            <a:lvl7pPr indent="-228600" lvl="6" marL="3200400" algn="l">
              <a:lnSpc>
                <a:spcPct val="100000"/>
              </a:lnSpc>
              <a:spcBef>
                <a:spcPts val="90"/>
              </a:spcBef>
              <a:spcAft>
                <a:spcPts val="0"/>
              </a:spcAft>
              <a:buClr>
                <a:schemeClr val="dk1"/>
              </a:buClr>
              <a:buSzPts val="600"/>
              <a:buNone/>
              <a:defRPr sz="450"/>
            </a:lvl7pPr>
            <a:lvl8pPr indent="-228600" lvl="7" marL="3657600" algn="l">
              <a:lnSpc>
                <a:spcPct val="100000"/>
              </a:lnSpc>
              <a:spcBef>
                <a:spcPts val="90"/>
              </a:spcBef>
              <a:spcAft>
                <a:spcPts val="0"/>
              </a:spcAft>
              <a:buClr>
                <a:schemeClr val="dk1"/>
              </a:buClr>
              <a:buSzPts val="600"/>
              <a:buNone/>
              <a:defRPr sz="450"/>
            </a:lvl8pPr>
            <a:lvl9pPr indent="-228600" lvl="8" marL="4114800" algn="l">
              <a:lnSpc>
                <a:spcPct val="100000"/>
              </a:lnSpc>
              <a:spcBef>
                <a:spcPts val="90"/>
              </a:spcBef>
              <a:spcAft>
                <a:spcPts val="0"/>
              </a:spcAft>
              <a:buClr>
                <a:schemeClr val="dk1"/>
              </a:buClr>
              <a:buSzPts val="600"/>
              <a:buNone/>
              <a:defRPr sz="450"/>
            </a:lvl9pPr>
          </a:lstStyle>
          <a:p/>
        </p:txBody>
      </p:sp>
      <p:sp>
        <p:nvSpPr>
          <p:cNvPr id="217" name="Google Shape;217;p164"/>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164"/>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164"/>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0" name="Shape 220"/>
        <p:cNvGrpSpPr/>
        <p:nvPr/>
      </p:nvGrpSpPr>
      <p:grpSpPr>
        <a:xfrm>
          <a:off x="0" y="0"/>
          <a:ext cx="0" cy="0"/>
          <a:chOff x="0" y="0"/>
          <a:chExt cx="0" cy="0"/>
        </a:xfrm>
      </p:grpSpPr>
      <p:sp>
        <p:nvSpPr>
          <p:cNvPr id="221" name="Google Shape;221;p165"/>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165"/>
          <p:cNvSpPr txBox="1"/>
          <p:nvPr>
            <p:ph idx="1" type="body"/>
          </p:nvPr>
        </p:nvSpPr>
        <p:spPr>
          <a:xfrm rot="5400000">
            <a:off x="1154510" y="-125810"/>
            <a:ext cx="2262982"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223" name="Google Shape;223;p165"/>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165"/>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165"/>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6" name="Shape 226"/>
        <p:cNvGrpSpPr/>
        <p:nvPr/>
      </p:nvGrpSpPr>
      <p:grpSpPr>
        <a:xfrm>
          <a:off x="0" y="0"/>
          <a:ext cx="0" cy="0"/>
          <a:chOff x="0" y="0"/>
          <a:chExt cx="0" cy="0"/>
        </a:xfrm>
      </p:grpSpPr>
      <p:sp>
        <p:nvSpPr>
          <p:cNvPr id="227" name="Google Shape;227;p166"/>
          <p:cNvSpPr txBox="1"/>
          <p:nvPr>
            <p:ph type="title"/>
          </p:nvPr>
        </p:nvSpPr>
        <p:spPr>
          <a:xfrm rot="5400000">
            <a:off x="2366169" y="1085852"/>
            <a:ext cx="2925763" cy="10287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166"/>
          <p:cNvSpPr txBox="1"/>
          <p:nvPr>
            <p:ph idx="1" type="body"/>
          </p:nvPr>
        </p:nvSpPr>
        <p:spPr>
          <a:xfrm rot="5400000">
            <a:off x="270669" y="95251"/>
            <a:ext cx="2925763" cy="30099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229" name="Google Shape;229;p166"/>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166"/>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166"/>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38" name="Shape 238"/>
        <p:cNvGrpSpPr/>
        <p:nvPr/>
      </p:nvGrpSpPr>
      <p:grpSpPr>
        <a:xfrm>
          <a:off x="0" y="0"/>
          <a:ext cx="0" cy="0"/>
          <a:chOff x="0" y="0"/>
          <a:chExt cx="0" cy="0"/>
        </a:xfrm>
      </p:grpSpPr>
      <p:sp>
        <p:nvSpPr>
          <p:cNvPr id="239" name="Google Shape;239;p13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13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1" name="Google Shape;241;p136"/>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136"/>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136"/>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44" name="Shape 244"/>
        <p:cNvGrpSpPr/>
        <p:nvPr/>
      </p:nvGrpSpPr>
      <p:grpSpPr>
        <a:xfrm>
          <a:off x="0" y="0"/>
          <a:ext cx="0" cy="0"/>
          <a:chOff x="0" y="0"/>
          <a:chExt cx="0" cy="0"/>
        </a:xfrm>
      </p:grpSpPr>
      <p:sp>
        <p:nvSpPr>
          <p:cNvPr id="245" name="Google Shape;245;p150"/>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150"/>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247" name="Google Shape;247;p150"/>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150"/>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150"/>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50" name="Shape 250"/>
        <p:cNvGrpSpPr/>
        <p:nvPr/>
      </p:nvGrpSpPr>
      <p:grpSpPr>
        <a:xfrm>
          <a:off x="0" y="0"/>
          <a:ext cx="0" cy="0"/>
          <a:chOff x="0" y="0"/>
          <a:chExt cx="0" cy="0"/>
        </a:xfrm>
      </p:grpSpPr>
      <p:sp>
        <p:nvSpPr>
          <p:cNvPr id="251" name="Google Shape;251;p151"/>
          <p:cNvSpPr txBox="1"/>
          <p:nvPr>
            <p:ph type="title"/>
          </p:nvPr>
        </p:nvSpPr>
        <p:spPr>
          <a:xfrm>
            <a:off x="623888" y="1282305"/>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151"/>
          <p:cNvSpPr txBox="1"/>
          <p:nvPr>
            <p:ph idx="1" type="body"/>
          </p:nvPr>
        </p:nvSpPr>
        <p:spPr>
          <a:xfrm>
            <a:off x="623888" y="3442099"/>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57575"/>
              </a:buClr>
              <a:buSzPts val="2400"/>
              <a:buNone/>
              <a:defRPr sz="1800">
                <a:solidFill>
                  <a:srgbClr val="757575"/>
                </a:solidFill>
              </a:defRPr>
            </a:lvl1pPr>
            <a:lvl2pPr indent="-228600" lvl="1" marL="914400" algn="l">
              <a:lnSpc>
                <a:spcPct val="90000"/>
              </a:lnSpc>
              <a:spcBef>
                <a:spcPts val="375"/>
              </a:spcBef>
              <a:spcAft>
                <a:spcPts val="0"/>
              </a:spcAft>
              <a:buClr>
                <a:srgbClr val="757575"/>
              </a:buClr>
              <a:buSzPts val="2000"/>
              <a:buNone/>
              <a:defRPr sz="1500">
                <a:solidFill>
                  <a:srgbClr val="757575"/>
                </a:solidFill>
              </a:defRPr>
            </a:lvl2pPr>
            <a:lvl3pPr indent="-228600" lvl="2" marL="1371600" algn="l">
              <a:lnSpc>
                <a:spcPct val="90000"/>
              </a:lnSpc>
              <a:spcBef>
                <a:spcPts val="375"/>
              </a:spcBef>
              <a:spcAft>
                <a:spcPts val="0"/>
              </a:spcAft>
              <a:buClr>
                <a:srgbClr val="757575"/>
              </a:buClr>
              <a:buSzPts val="1800"/>
              <a:buNone/>
              <a:defRPr sz="1350">
                <a:solidFill>
                  <a:srgbClr val="757575"/>
                </a:solidFill>
              </a:defRPr>
            </a:lvl3pPr>
            <a:lvl4pPr indent="-228600" lvl="3" marL="1828800" algn="l">
              <a:lnSpc>
                <a:spcPct val="90000"/>
              </a:lnSpc>
              <a:spcBef>
                <a:spcPts val="375"/>
              </a:spcBef>
              <a:spcAft>
                <a:spcPts val="0"/>
              </a:spcAft>
              <a:buClr>
                <a:srgbClr val="757575"/>
              </a:buClr>
              <a:buSzPts val="1600"/>
              <a:buNone/>
              <a:defRPr sz="1200">
                <a:solidFill>
                  <a:srgbClr val="757575"/>
                </a:solidFill>
              </a:defRPr>
            </a:lvl4pPr>
            <a:lvl5pPr indent="-228600" lvl="4" marL="2286000" algn="l">
              <a:lnSpc>
                <a:spcPct val="90000"/>
              </a:lnSpc>
              <a:spcBef>
                <a:spcPts val="375"/>
              </a:spcBef>
              <a:spcAft>
                <a:spcPts val="0"/>
              </a:spcAft>
              <a:buClr>
                <a:srgbClr val="757575"/>
              </a:buClr>
              <a:buSzPts val="1600"/>
              <a:buNone/>
              <a:defRPr sz="1200">
                <a:solidFill>
                  <a:srgbClr val="757575"/>
                </a:solidFill>
              </a:defRPr>
            </a:lvl5pPr>
            <a:lvl6pPr indent="-228600" lvl="5" marL="2743200" algn="l">
              <a:lnSpc>
                <a:spcPct val="90000"/>
              </a:lnSpc>
              <a:spcBef>
                <a:spcPts val="375"/>
              </a:spcBef>
              <a:spcAft>
                <a:spcPts val="0"/>
              </a:spcAft>
              <a:buClr>
                <a:srgbClr val="757575"/>
              </a:buClr>
              <a:buSzPts val="1600"/>
              <a:buNone/>
              <a:defRPr sz="1200">
                <a:solidFill>
                  <a:srgbClr val="757575"/>
                </a:solidFill>
              </a:defRPr>
            </a:lvl6pPr>
            <a:lvl7pPr indent="-228600" lvl="6" marL="3200400" algn="l">
              <a:lnSpc>
                <a:spcPct val="90000"/>
              </a:lnSpc>
              <a:spcBef>
                <a:spcPts val="375"/>
              </a:spcBef>
              <a:spcAft>
                <a:spcPts val="0"/>
              </a:spcAft>
              <a:buClr>
                <a:srgbClr val="757575"/>
              </a:buClr>
              <a:buSzPts val="1600"/>
              <a:buNone/>
              <a:defRPr sz="1200">
                <a:solidFill>
                  <a:srgbClr val="757575"/>
                </a:solidFill>
              </a:defRPr>
            </a:lvl7pPr>
            <a:lvl8pPr indent="-228600" lvl="7" marL="3657600" algn="l">
              <a:lnSpc>
                <a:spcPct val="90000"/>
              </a:lnSpc>
              <a:spcBef>
                <a:spcPts val="375"/>
              </a:spcBef>
              <a:spcAft>
                <a:spcPts val="0"/>
              </a:spcAft>
              <a:buClr>
                <a:srgbClr val="757575"/>
              </a:buClr>
              <a:buSzPts val="1600"/>
              <a:buNone/>
              <a:defRPr sz="1200">
                <a:solidFill>
                  <a:srgbClr val="757575"/>
                </a:solidFill>
              </a:defRPr>
            </a:lvl8pPr>
            <a:lvl9pPr indent="-228600" lvl="8" marL="4114800" algn="l">
              <a:lnSpc>
                <a:spcPct val="90000"/>
              </a:lnSpc>
              <a:spcBef>
                <a:spcPts val="375"/>
              </a:spcBef>
              <a:spcAft>
                <a:spcPts val="0"/>
              </a:spcAft>
              <a:buClr>
                <a:srgbClr val="757575"/>
              </a:buClr>
              <a:buSzPts val="1600"/>
              <a:buNone/>
              <a:defRPr sz="1200">
                <a:solidFill>
                  <a:srgbClr val="757575"/>
                </a:solidFill>
              </a:defRPr>
            </a:lvl9pPr>
          </a:lstStyle>
          <a:p/>
        </p:txBody>
      </p:sp>
      <p:sp>
        <p:nvSpPr>
          <p:cNvPr id="253" name="Google Shape;253;p151"/>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151"/>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151"/>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56" name="Shape 256"/>
        <p:cNvGrpSpPr/>
        <p:nvPr/>
      </p:nvGrpSpPr>
      <p:grpSpPr>
        <a:xfrm>
          <a:off x="0" y="0"/>
          <a:ext cx="0" cy="0"/>
          <a:chOff x="0" y="0"/>
          <a:chExt cx="0" cy="0"/>
        </a:xfrm>
      </p:grpSpPr>
      <p:sp>
        <p:nvSpPr>
          <p:cNvPr id="257" name="Google Shape;257;p15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152"/>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9" name="Google Shape;259;p152"/>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0" name="Google Shape;260;p152"/>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152"/>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152"/>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263" name="Shape 263"/>
        <p:cNvGrpSpPr/>
        <p:nvPr/>
      </p:nvGrpSpPr>
      <p:grpSpPr>
        <a:xfrm>
          <a:off x="0" y="0"/>
          <a:ext cx="0" cy="0"/>
          <a:chOff x="0" y="0"/>
          <a:chExt cx="0" cy="0"/>
        </a:xfrm>
      </p:grpSpPr>
      <p:sp>
        <p:nvSpPr>
          <p:cNvPr id="264" name="Google Shape;264;p153"/>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153"/>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266" name="Google Shape;266;p153"/>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7" name="Google Shape;267;p153"/>
          <p:cNvSpPr txBox="1"/>
          <p:nvPr>
            <p:ph idx="3" type="body"/>
          </p:nvPr>
        </p:nvSpPr>
        <p:spPr>
          <a:xfrm>
            <a:off x="4629151"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268" name="Google Shape;268;p153"/>
          <p:cNvSpPr txBox="1"/>
          <p:nvPr>
            <p:ph idx="4" type="body"/>
          </p:nvPr>
        </p:nvSpPr>
        <p:spPr>
          <a:xfrm>
            <a:off x="4629151"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9" name="Google Shape;269;p153"/>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153"/>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153"/>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72" name="Shape 272"/>
        <p:cNvGrpSpPr/>
        <p:nvPr/>
      </p:nvGrpSpPr>
      <p:grpSpPr>
        <a:xfrm>
          <a:off x="0" y="0"/>
          <a:ext cx="0" cy="0"/>
          <a:chOff x="0" y="0"/>
          <a:chExt cx="0" cy="0"/>
        </a:xfrm>
      </p:grpSpPr>
      <p:sp>
        <p:nvSpPr>
          <p:cNvPr id="273" name="Google Shape;273;p15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154"/>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154"/>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154"/>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30" name="Shape 30"/>
        <p:cNvGrpSpPr/>
        <p:nvPr/>
      </p:nvGrpSpPr>
      <p:grpSpPr>
        <a:xfrm>
          <a:off x="0" y="0"/>
          <a:ext cx="0" cy="0"/>
          <a:chOff x="0" y="0"/>
          <a:chExt cx="0" cy="0"/>
        </a:xfrm>
      </p:grpSpPr>
      <p:sp>
        <p:nvSpPr>
          <p:cNvPr id="31" name="Google Shape;31;p10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0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77" name="Shape 277"/>
        <p:cNvGrpSpPr/>
        <p:nvPr/>
      </p:nvGrpSpPr>
      <p:grpSpPr>
        <a:xfrm>
          <a:off x="0" y="0"/>
          <a:ext cx="0" cy="0"/>
          <a:chOff x="0" y="0"/>
          <a:chExt cx="0" cy="0"/>
        </a:xfrm>
      </p:grpSpPr>
      <p:sp>
        <p:nvSpPr>
          <p:cNvPr id="278" name="Google Shape;278;p155"/>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155"/>
          <p:cNvSpPr txBox="1"/>
          <p:nvPr>
            <p:ph idx="1" type="body"/>
          </p:nvPr>
        </p:nvSpPr>
        <p:spPr>
          <a:xfrm>
            <a:off x="3887391" y="740570"/>
            <a:ext cx="4629150" cy="365521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750"/>
              </a:spcBef>
              <a:spcAft>
                <a:spcPts val="0"/>
              </a:spcAft>
              <a:buClr>
                <a:schemeClr val="dk1"/>
              </a:buClr>
              <a:buSzPts val="3200"/>
              <a:buChar char="•"/>
              <a:defRPr sz="2400"/>
            </a:lvl1pPr>
            <a:lvl2pPr indent="-406400" lvl="1" marL="914400" algn="l">
              <a:lnSpc>
                <a:spcPct val="90000"/>
              </a:lnSpc>
              <a:spcBef>
                <a:spcPts val="375"/>
              </a:spcBef>
              <a:spcAft>
                <a:spcPts val="0"/>
              </a:spcAft>
              <a:buClr>
                <a:schemeClr val="dk1"/>
              </a:buClr>
              <a:buSzPts val="2800"/>
              <a:buChar char="•"/>
              <a:defRPr sz="2100"/>
            </a:lvl2pPr>
            <a:lvl3pPr indent="-381000" lvl="2" marL="1371600" algn="l">
              <a:lnSpc>
                <a:spcPct val="90000"/>
              </a:lnSpc>
              <a:spcBef>
                <a:spcPts val="375"/>
              </a:spcBef>
              <a:spcAft>
                <a:spcPts val="0"/>
              </a:spcAft>
              <a:buClr>
                <a:schemeClr val="dk1"/>
              </a:buClr>
              <a:buSzPts val="2400"/>
              <a:buChar char="•"/>
              <a:defRPr sz="1800"/>
            </a:lvl3pPr>
            <a:lvl4pPr indent="-355600" lvl="3" marL="1828800" algn="l">
              <a:lnSpc>
                <a:spcPct val="90000"/>
              </a:lnSpc>
              <a:spcBef>
                <a:spcPts val="375"/>
              </a:spcBef>
              <a:spcAft>
                <a:spcPts val="0"/>
              </a:spcAft>
              <a:buClr>
                <a:schemeClr val="dk1"/>
              </a:buClr>
              <a:buSzPts val="2000"/>
              <a:buChar char="•"/>
              <a:defRPr sz="1500"/>
            </a:lvl4pPr>
            <a:lvl5pPr indent="-355600" lvl="4" marL="2286000" algn="l">
              <a:lnSpc>
                <a:spcPct val="90000"/>
              </a:lnSpc>
              <a:spcBef>
                <a:spcPts val="375"/>
              </a:spcBef>
              <a:spcAft>
                <a:spcPts val="0"/>
              </a:spcAft>
              <a:buClr>
                <a:schemeClr val="dk1"/>
              </a:buClr>
              <a:buSzPts val="2000"/>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280" name="Google Shape;280;p155"/>
          <p:cNvSpPr txBox="1"/>
          <p:nvPr>
            <p:ph idx="2" type="body"/>
          </p:nvPr>
        </p:nvSpPr>
        <p:spPr>
          <a:xfrm>
            <a:off x="629841" y="1543051"/>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281" name="Google Shape;281;p155"/>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155"/>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155"/>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84" name="Shape 284"/>
        <p:cNvGrpSpPr/>
        <p:nvPr/>
      </p:nvGrpSpPr>
      <p:grpSpPr>
        <a:xfrm>
          <a:off x="0" y="0"/>
          <a:ext cx="0" cy="0"/>
          <a:chOff x="0" y="0"/>
          <a:chExt cx="0" cy="0"/>
        </a:xfrm>
      </p:grpSpPr>
      <p:sp>
        <p:nvSpPr>
          <p:cNvPr id="285" name="Google Shape;285;p15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156"/>
          <p:cNvSpPr/>
          <p:nvPr>
            <p:ph idx="2" type="pic"/>
          </p:nvPr>
        </p:nvSpPr>
        <p:spPr>
          <a:xfrm>
            <a:off x="3887391" y="740570"/>
            <a:ext cx="4629150" cy="3655219"/>
          </a:xfrm>
          <a:prstGeom prst="rect">
            <a:avLst/>
          </a:prstGeom>
          <a:noFill/>
          <a:ln>
            <a:noFill/>
          </a:ln>
        </p:spPr>
      </p:sp>
      <p:sp>
        <p:nvSpPr>
          <p:cNvPr id="287" name="Google Shape;287;p156"/>
          <p:cNvSpPr txBox="1"/>
          <p:nvPr>
            <p:ph idx="1" type="body"/>
          </p:nvPr>
        </p:nvSpPr>
        <p:spPr>
          <a:xfrm>
            <a:off x="629841" y="1543051"/>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288" name="Google Shape;288;p156"/>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156"/>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156"/>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91" name="Shape 291"/>
        <p:cNvGrpSpPr/>
        <p:nvPr/>
      </p:nvGrpSpPr>
      <p:grpSpPr>
        <a:xfrm>
          <a:off x="0" y="0"/>
          <a:ext cx="0" cy="0"/>
          <a:chOff x="0" y="0"/>
          <a:chExt cx="0" cy="0"/>
        </a:xfrm>
      </p:grpSpPr>
      <p:sp>
        <p:nvSpPr>
          <p:cNvPr id="292" name="Google Shape;292;p15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157"/>
          <p:cNvSpPr txBox="1"/>
          <p:nvPr>
            <p:ph idx="1" type="body"/>
          </p:nvPr>
        </p:nvSpPr>
        <p:spPr>
          <a:xfrm rot="5400000">
            <a:off x="2940249" y="-942380"/>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4" name="Google Shape;294;p157"/>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157"/>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157"/>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97" name="Shape 297"/>
        <p:cNvGrpSpPr/>
        <p:nvPr/>
      </p:nvGrpSpPr>
      <p:grpSpPr>
        <a:xfrm>
          <a:off x="0" y="0"/>
          <a:ext cx="0" cy="0"/>
          <a:chOff x="0" y="0"/>
          <a:chExt cx="0" cy="0"/>
        </a:xfrm>
      </p:grpSpPr>
      <p:sp>
        <p:nvSpPr>
          <p:cNvPr id="298" name="Google Shape;298;p158"/>
          <p:cNvSpPr txBox="1"/>
          <p:nvPr>
            <p:ph type="title"/>
          </p:nvPr>
        </p:nvSpPr>
        <p:spPr>
          <a:xfrm rot="5400000">
            <a:off x="5350074"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158"/>
          <p:cNvSpPr txBox="1"/>
          <p:nvPr>
            <p:ph idx="1" type="body"/>
          </p:nvPr>
        </p:nvSpPr>
        <p:spPr>
          <a:xfrm rot="5400000">
            <a:off x="1349574" y="-447080"/>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158"/>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158"/>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158"/>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1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3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7"/>
          <p:cNvSpPr txBox="1"/>
          <p:nvPr>
            <p:ph idx="12" type="sldNum"/>
          </p:nvPr>
        </p:nvSpPr>
        <p:spPr>
          <a:xfrm>
            <a:off x="6948980" y="4475371"/>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text slide">
  <p:cSld name="Standard text slide">
    <p:spTree>
      <p:nvGrpSpPr>
        <p:cNvPr id="39" name="Shape 39"/>
        <p:cNvGrpSpPr/>
        <p:nvPr/>
      </p:nvGrpSpPr>
      <p:grpSpPr>
        <a:xfrm>
          <a:off x="0" y="0"/>
          <a:ext cx="0" cy="0"/>
          <a:chOff x="0" y="0"/>
          <a:chExt cx="0" cy="0"/>
        </a:xfrm>
      </p:grpSpPr>
      <p:sp>
        <p:nvSpPr>
          <p:cNvPr id="40" name="Google Shape;40;p138"/>
          <p:cNvSpPr txBox="1"/>
          <p:nvPr>
            <p:ph idx="1" type="body"/>
          </p:nvPr>
        </p:nvSpPr>
        <p:spPr>
          <a:xfrm>
            <a:off x="449818" y="1020970"/>
            <a:ext cx="7172684" cy="349546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1" name="Google Shape;41;p138"/>
          <p:cNvSpPr txBox="1"/>
          <p:nvPr>
            <p:ph type="title"/>
          </p:nvPr>
        </p:nvSpPr>
        <p:spPr>
          <a:xfrm>
            <a:off x="449817" y="240213"/>
            <a:ext cx="8567183" cy="5405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transition>
    <p:fade/>
  </p:transition>
  <p:extLst>
    <p:ext uri="{DCECCB84-F9BA-43D5-87BE-67443E8EF086}">
      <p15:sldGuideLst>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one column">
  <p:cSld name="Text slide, with one column">
    <p:spTree>
      <p:nvGrpSpPr>
        <p:cNvPr id="45" name="Shape 45"/>
        <p:cNvGrpSpPr/>
        <p:nvPr/>
      </p:nvGrpSpPr>
      <p:grpSpPr>
        <a:xfrm>
          <a:off x="0" y="0"/>
          <a:ext cx="0" cy="0"/>
          <a:chOff x="0" y="0"/>
          <a:chExt cx="0" cy="0"/>
        </a:xfrm>
      </p:grpSpPr>
      <p:sp>
        <p:nvSpPr>
          <p:cNvPr id="46" name="Google Shape;46;p139"/>
          <p:cNvSpPr txBox="1"/>
          <p:nvPr>
            <p:ph idx="1" type="body"/>
          </p:nvPr>
        </p:nvSpPr>
        <p:spPr>
          <a:xfrm>
            <a:off x="449818" y="1020969"/>
            <a:ext cx="4122182" cy="349546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7" name="Google Shape;47;p139"/>
          <p:cNvSpPr txBox="1"/>
          <p:nvPr>
            <p:ph type="title"/>
          </p:nvPr>
        </p:nvSpPr>
        <p:spPr>
          <a:xfrm>
            <a:off x="449817" y="240213"/>
            <a:ext cx="8567183" cy="5405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Tree>
  </p:cSld>
  <p:clrMapOvr>
    <a:masterClrMapping/>
  </p:clrMapOvr>
  <p:transition>
    <p:fade/>
  </p:transition>
  <p:extLst>
    <p:ext uri="{DCECCB84-F9BA-43D5-87BE-67443E8EF086}">
      <p15:sldGuideLst>
        <p15:guide id="1" pos="2880">
          <p15:clr>
            <a:srgbClr val="FBAE40"/>
          </p15:clr>
        </p15:guide>
        <p15:guide id="2"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picture">
  <p:cSld name="Graph/picture">
    <p:spTree>
      <p:nvGrpSpPr>
        <p:cNvPr id="51" name="Shape 51"/>
        <p:cNvGrpSpPr/>
        <p:nvPr/>
      </p:nvGrpSpPr>
      <p:grpSpPr>
        <a:xfrm>
          <a:off x="0" y="0"/>
          <a:ext cx="0" cy="0"/>
          <a:chOff x="0" y="0"/>
          <a:chExt cx="0" cy="0"/>
        </a:xfrm>
      </p:grpSpPr>
      <p:sp>
        <p:nvSpPr>
          <p:cNvPr id="52" name="Google Shape;52;p14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0"/>
          <p:cNvSpPr/>
          <p:nvPr>
            <p:ph idx="2" type="pic"/>
          </p:nvPr>
        </p:nvSpPr>
        <p:spPr>
          <a:xfrm>
            <a:off x="1109663" y="1403152"/>
            <a:ext cx="6924675" cy="3228975"/>
          </a:xfrm>
          <a:prstGeom prst="rect">
            <a:avLst/>
          </a:prstGeom>
          <a:noFill/>
          <a:ln>
            <a:noFill/>
          </a:ln>
        </p:spPr>
      </p:sp>
      <p:sp>
        <p:nvSpPr>
          <p:cNvPr id="54" name="Google Shape;54;p14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5" name="Shape 55"/>
        <p:cNvGrpSpPr/>
        <p:nvPr/>
      </p:nvGrpSpPr>
      <p:grpSpPr>
        <a:xfrm>
          <a:off x="0" y="0"/>
          <a:ext cx="0" cy="0"/>
          <a:chOff x="0" y="0"/>
          <a:chExt cx="0" cy="0"/>
        </a:xfrm>
      </p:grpSpPr>
      <p:sp>
        <p:nvSpPr>
          <p:cNvPr id="56" name="Google Shape;56;p103"/>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3"/>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57575"/>
              </a:buClr>
              <a:buSzPts val="2400"/>
              <a:buNone/>
              <a:defRPr sz="1800">
                <a:solidFill>
                  <a:srgbClr val="757575"/>
                </a:solidFill>
              </a:defRPr>
            </a:lvl1pPr>
            <a:lvl2pPr indent="-228600" lvl="1" marL="914400" algn="l">
              <a:lnSpc>
                <a:spcPct val="90000"/>
              </a:lnSpc>
              <a:spcBef>
                <a:spcPts val="375"/>
              </a:spcBef>
              <a:spcAft>
                <a:spcPts val="0"/>
              </a:spcAft>
              <a:buClr>
                <a:srgbClr val="757575"/>
              </a:buClr>
              <a:buSzPts val="2000"/>
              <a:buNone/>
              <a:defRPr sz="1500">
                <a:solidFill>
                  <a:srgbClr val="757575"/>
                </a:solidFill>
              </a:defRPr>
            </a:lvl2pPr>
            <a:lvl3pPr indent="-228600" lvl="2" marL="1371600" algn="l">
              <a:lnSpc>
                <a:spcPct val="90000"/>
              </a:lnSpc>
              <a:spcBef>
                <a:spcPts val="375"/>
              </a:spcBef>
              <a:spcAft>
                <a:spcPts val="0"/>
              </a:spcAft>
              <a:buClr>
                <a:srgbClr val="757575"/>
              </a:buClr>
              <a:buSzPts val="1800"/>
              <a:buNone/>
              <a:defRPr sz="1350">
                <a:solidFill>
                  <a:srgbClr val="757575"/>
                </a:solidFill>
              </a:defRPr>
            </a:lvl3pPr>
            <a:lvl4pPr indent="-228600" lvl="3" marL="1828800" algn="l">
              <a:lnSpc>
                <a:spcPct val="90000"/>
              </a:lnSpc>
              <a:spcBef>
                <a:spcPts val="375"/>
              </a:spcBef>
              <a:spcAft>
                <a:spcPts val="0"/>
              </a:spcAft>
              <a:buClr>
                <a:srgbClr val="757575"/>
              </a:buClr>
              <a:buSzPts val="1600"/>
              <a:buNone/>
              <a:defRPr sz="1200">
                <a:solidFill>
                  <a:srgbClr val="757575"/>
                </a:solidFill>
              </a:defRPr>
            </a:lvl4pPr>
            <a:lvl5pPr indent="-228600" lvl="4" marL="2286000" algn="l">
              <a:lnSpc>
                <a:spcPct val="90000"/>
              </a:lnSpc>
              <a:spcBef>
                <a:spcPts val="375"/>
              </a:spcBef>
              <a:spcAft>
                <a:spcPts val="0"/>
              </a:spcAft>
              <a:buClr>
                <a:srgbClr val="757575"/>
              </a:buClr>
              <a:buSzPts val="1600"/>
              <a:buNone/>
              <a:defRPr sz="1200">
                <a:solidFill>
                  <a:srgbClr val="757575"/>
                </a:solidFill>
              </a:defRPr>
            </a:lvl5pPr>
            <a:lvl6pPr indent="-228600" lvl="5" marL="2743200" algn="l">
              <a:lnSpc>
                <a:spcPct val="90000"/>
              </a:lnSpc>
              <a:spcBef>
                <a:spcPts val="375"/>
              </a:spcBef>
              <a:spcAft>
                <a:spcPts val="0"/>
              </a:spcAft>
              <a:buClr>
                <a:srgbClr val="757575"/>
              </a:buClr>
              <a:buSzPts val="1600"/>
              <a:buNone/>
              <a:defRPr sz="1200">
                <a:solidFill>
                  <a:srgbClr val="757575"/>
                </a:solidFill>
              </a:defRPr>
            </a:lvl6pPr>
            <a:lvl7pPr indent="-228600" lvl="6" marL="3200400" algn="l">
              <a:lnSpc>
                <a:spcPct val="90000"/>
              </a:lnSpc>
              <a:spcBef>
                <a:spcPts val="375"/>
              </a:spcBef>
              <a:spcAft>
                <a:spcPts val="0"/>
              </a:spcAft>
              <a:buClr>
                <a:srgbClr val="757575"/>
              </a:buClr>
              <a:buSzPts val="1600"/>
              <a:buNone/>
              <a:defRPr sz="1200">
                <a:solidFill>
                  <a:srgbClr val="757575"/>
                </a:solidFill>
              </a:defRPr>
            </a:lvl7pPr>
            <a:lvl8pPr indent="-228600" lvl="7" marL="3657600" algn="l">
              <a:lnSpc>
                <a:spcPct val="90000"/>
              </a:lnSpc>
              <a:spcBef>
                <a:spcPts val="375"/>
              </a:spcBef>
              <a:spcAft>
                <a:spcPts val="0"/>
              </a:spcAft>
              <a:buClr>
                <a:srgbClr val="757575"/>
              </a:buClr>
              <a:buSzPts val="1600"/>
              <a:buNone/>
              <a:defRPr sz="1200">
                <a:solidFill>
                  <a:srgbClr val="757575"/>
                </a:solidFill>
              </a:defRPr>
            </a:lvl8pPr>
            <a:lvl9pPr indent="-228600" lvl="8" marL="4114800" algn="l">
              <a:lnSpc>
                <a:spcPct val="90000"/>
              </a:lnSpc>
              <a:spcBef>
                <a:spcPts val="375"/>
              </a:spcBef>
              <a:spcAft>
                <a:spcPts val="0"/>
              </a:spcAft>
              <a:buClr>
                <a:srgbClr val="757575"/>
              </a:buClr>
              <a:buSzPts val="1600"/>
              <a:buNone/>
              <a:defRPr sz="1200">
                <a:solidFill>
                  <a:srgbClr val="757575"/>
                </a:solidFill>
              </a:defRPr>
            </a:lvl9pPr>
          </a:lstStyle>
          <a:p/>
        </p:txBody>
      </p:sp>
      <p:sp>
        <p:nvSpPr>
          <p:cNvPr id="58" name="Google Shape;58;p10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4.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5.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4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0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9" name="Google Shape;9;p10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0" name="Google Shape;10;p10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3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p13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 name="Google Shape;99;p1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00" name="Google Shape;100;p1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01" name="Google Shape;101;p1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133"/>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9" name="Google Shape;169;p133"/>
          <p:cNvSpPr txBox="1"/>
          <p:nvPr>
            <p:ph idx="1" type="body"/>
          </p:nvPr>
        </p:nvSpPr>
        <p:spPr>
          <a:xfrm>
            <a:off x="228600" y="800100"/>
            <a:ext cx="4114800" cy="2262982"/>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100000"/>
              </a:lnSpc>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0" name="Google Shape;170;p133"/>
          <p:cNvSpPr txBox="1"/>
          <p:nvPr>
            <p:ph idx="10" type="dt"/>
          </p:nvPr>
        </p:nvSpPr>
        <p:spPr>
          <a:xfrm>
            <a:off x="228600" y="3178176"/>
            <a:ext cx="1066800" cy="18256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71" name="Google Shape;171;p133"/>
          <p:cNvSpPr txBox="1"/>
          <p:nvPr>
            <p:ph idx="11" type="ftr"/>
          </p:nvPr>
        </p:nvSpPr>
        <p:spPr>
          <a:xfrm>
            <a:off x="1562100" y="3178176"/>
            <a:ext cx="1447800" cy="18256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72" name="Google Shape;172;p133"/>
          <p:cNvSpPr txBox="1"/>
          <p:nvPr>
            <p:ph idx="12" type="sldNum"/>
          </p:nvPr>
        </p:nvSpPr>
        <p:spPr>
          <a:xfrm>
            <a:off x="3276600" y="3178176"/>
            <a:ext cx="1066800" cy="18256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3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4" name="Google Shape;234;p13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5" name="Google Shape;235;p135"/>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236" name="Google Shape;236;p135"/>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237" name="Google Shape;237;p135"/>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jpg"/><Relationship Id="rId10" Type="http://schemas.openxmlformats.org/officeDocument/2006/relationships/image" Target="../media/image8.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mailto:maiju.mikkonen@climateanalytics.org" TargetMode="External"/><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23.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28.png"/><Relationship Id="rId1" Type="http://schemas.openxmlformats.org/officeDocument/2006/relationships/slideLayout" Target="../slideLayouts/slideLayout34.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29.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33.png"/></Relationships>
</file>

<file path=ppt/slides/_rels/slide24.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9.png"/><Relationship Id="rId12" Type="http://schemas.openxmlformats.org/officeDocument/2006/relationships/image" Target="../media/image37.png"/><Relationship Id="rId1" Type="http://schemas.openxmlformats.org/officeDocument/2006/relationships/slideLayout" Target="../slideLayouts/slideLayout34.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4.jpg"/><Relationship Id="rId9" Type="http://schemas.openxmlformats.org/officeDocument/2006/relationships/image" Target="../media/image5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6.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5.png"/><Relationship Id="rId12"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5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4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47.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png"/><Relationship Id="rId4" Type="http://schemas.openxmlformats.org/officeDocument/2006/relationships/image" Target="../media/image2.png"/><Relationship Id="rId5"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50.png"/><Relationship Id="rId5"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51.png"/><Relationship Id="rId4" Type="http://schemas.openxmlformats.org/officeDocument/2006/relationships/image" Target="../media/image2.png"/><Relationship Id="rId9"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4.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5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1.jp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5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0"/>
          <p:cNvSpPr/>
          <p:nvPr/>
        </p:nvSpPr>
        <p:spPr>
          <a:xfrm rot="-5400000">
            <a:off x="2402911" y="2045102"/>
            <a:ext cx="3217985" cy="2479430"/>
          </a:xfrm>
          <a:prstGeom prst="rtTriangle">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pic>
        <p:nvPicPr>
          <p:cNvPr id="308" name="Google Shape;308;p10"/>
          <p:cNvPicPr preferRelativeResize="0"/>
          <p:nvPr/>
        </p:nvPicPr>
        <p:blipFill rotWithShape="1">
          <a:blip r:embed="rId3">
            <a:alphaModFix/>
          </a:blip>
          <a:srcRect b="-3418" l="28516" r="0" t="25308"/>
          <a:stretch/>
        </p:blipFill>
        <p:spPr>
          <a:xfrm>
            <a:off x="0" y="-24222"/>
            <a:ext cx="4797624" cy="4017626"/>
          </a:xfrm>
          <a:prstGeom prst="rect">
            <a:avLst/>
          </a:prstGeom>
          <a:noFill/>
          <a:ln>
            <a:noFill/>
          </a:ln>
        </p:spPr>
      </p:pic>
      <p:cxnSp>
        <p:nvCxnSpPr>
          <p:cNvPr id="309" name="Google Shape;309;p10"/>
          <p:cNvCxnSpPr/>
          <p:nvPr/>
        </p:nvCxnSpPr>
        <p:spPr>
          <a:xfrm>
            <a:off x="4572000" y="2650025"/>
            <a:ext cx="4572000" cy="0"/>
          </a:xfrm>
          <a:prstGeom prst="straightConnector1">
            <a:avLst/>
          </a:prstGeom>
          <a:noFill/>
          <a:ln cap="flat" cmpd="sng" w="19050">
            <a:solidFill>
              <a:srgbClr val="0F7C8A"/>
            </a:solidFill>
            <a:prstDash val="solid"/>
            <a:miter lim="800000"/>
            <a:headEnd len="sm" w="sm" type="none"/>
            <a:tailEnd len="med" w="med" type="triangle"/>
          </a:ln>
        </p:spPr>
      </p:cxnSp>
      <p:sp>
        <p:nvSpPr>
          <p:cNvPr id="310" name="Google Shape;310;p10"/>
          <p:cNvSpPr txBox="1"/>
          <p:nvPr/>
        </p:nvSpPr>
        <p:spPr>
          <a:xfrm>
            <a:off x="271631" y="595183"/>
            <a:ext cx="4353900" cy="221599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00"/>
              <a:buFont typeface="Arial"/>
              <a:buNone/>
            </a:pPr>
            <a:r>
              <a:rPr b="1" i="0" lang="en-US" sz="2400" u="none" cap="none" strike="noStrike">
                <a:solidFill>
                  <a:srgbClr val="FFFFFF"/>
                </a:solidFill>
                <a:latin typeface="Arial"/>
                <a:ea typeface="Arial"/>
                <a:cs typeface="Arial"/>
                <a:sym typeface="Arial"/>
              </a:rPr>
              <a:t>Cours Abrégé 5 : Élaboration de Notes Conceptuelles et de Propositions de Financement pour les Mécanismes de Financement Climatique Existants</a:t>
            </a:r>
            <a:endParaRPr b="1" i="0" sz="2400" u="none" cap="none" strike="noStrike">
              <a:solidFill>
                <a:srgbClr val="FFFFFF"/>
              </a:solidFill>
              <a:latin typeface="Arial"/>
              <a:ea typeface="Arial"/>
              <a:cs typeface="Arial"/>
              <a:sym typeface="Arial"/>
            </a:endParaRPr>
          </a:p>
        </p:txBody>
      </p:sp>
      <p:sp>
        <p:nvSpPr>
          <p:cNvPr id="311" name="Google Shape;311;p10"/>
          <p:cNvSpPr txBox="1"/>
          <p:nvPr>
            <p:ph idx="1" type="subTitle"/>
          </p:nvPr>
        </p:nvSpPr>
        <p:spPr>
          <a:xfrm>
            <a:off x="4914959" y="2917594"/>
            <a:ext cx="4346376" cy="808239"/>
          </a:xfrm>
          <a:prstGeom prst="rect">
            <a:avLst/>
          </a:prstGeom>
          <a:noFill/>
          <a:ln>
            <a:noFill/>
          </a:ln>
        </p:spPr>
        <p:txBody>
          <a:bodyPr anchorCtr="0" anchor="t" bIns="34275" lIns="68550" spcFirstLastPara="1" rIns="68550" wrap="square" tIns="34275">
            <a:normAutofit/>
          </a:bodyPr>
          <a:lstStyle/>
          <a:p>
            <a:pPr indent="0" lvl="0" marL="0" rtl="0" algn="ctr">
              <a:lnSpc>
                <a:spcPct val="90000"/>
              </a:lnSpc>
              <a:spcBef>
                <a:spcPts val="0"/>
              </a:spcBef>
              <a:spcAft>
                <a:spcPts val="0"/>
              </a:spcAft>
              <a:buSzPts val="2400"/>
              <a:buNone/>
            </a:pPr>
            <a:r>
              <a:rPr lang="en-US"/>
              <a:t>Mahugnon Serge Djohy</a:t>
            </a:r>
            <a:endParaRPr/>
          </a:p>
          <a:p>
            <a:pPr indent="0" lvl="0" marL="0" rtl="0" algn="ctr">
              <a:lnSpc>
                <a:spcPct val="90000"/>
              </a:lnSpc>
              <a:spcBef>
                <a:spcPts val="0"/>
              </a:spcBef>
              <a:spcAft>
                <a:spcPts val="0"/>
              </a:spcAft>
              <a:buSzPts val="2400"/>
              <a:buNone/>
            </a:pPr>
            <a:r>
              <a:rPr lang="en-US" u="sng">
                <a:solidFill>
                  <a:srgbClr val="126580"/>
                </a:solidFill>
                <a:hlinkClick r:id="rId4">
                  <a:extLst>
                    <a:ext uri="{A12FA001-AC4F-418D-AE19-62706E023703}">
                      <ahyp:hlinkClr val="tx"/>
                    </a:ext>
                  </a:extLst>
                </a:hlinkClick>
              </a:rPr>
              <a:t>serge.djohy@climateanalytics.org</a:t>
            </a:r>
            <a:endParaRPr>
              <a:solidFill>
                <a:srgbClr val="126580"/>
              </a:solidFill>
            </a:endParaRPr>
          </a:p>
        </p:txBody>
      </p:sp>
      <p:pic>
        <p:nvPicPr>
          <p:cNvPr id="312" name="Google Shape;312;p10"/>
          <p:cNvPicPr preferRelativeResize="0"/>
          <p:nvPr/>
        </p:nvPicPr>
        <p:blipFill rotWithShape="1">
          <a:blip r:embed="rId5">
            <a:alphaModFix/>
          </a:blip>
          <a:srcRect b="14258" l="0" r="0" t="0"/>
          <a:stretch/>
        </p:blipFill>
        <p:spPr>
          <a:xfrm>
            <a:off x="106380" y="4365367"/>
            <a:ext cx="1688452" cy="709287"/>
          </a:xfrm>
          <a:prstGeom prst="rect">
            <a:avLst/>
          </a:prstGeom>
          <a:noFill/>
          <a:ln>
            <a:noFill/>
          </a:ln>
        </p:spPr>
      </p:pic>
      <p:grpSp>
        <p:nvGrpSpPr>
          <p:cNvPr id="313" name="Google Shape;313;p10"/>
          <p:cNvGrpSpPr/>
          <p:nvPr/>
        </p:nvGrpSpPr>
        <p:grpSpPr>
          <a:xfrm>
            <a:off x="1444760" y="2830151"/>
            <a:ext cx="1908103" cy="643772"/>
            <a:chOff x="0" y="-57150"/>
            <a:chExt cx="1373935" cy="463550"/>
          </a:xfrm>
        </p:grpSpPr>
        <p:sp>
          <p:nvSpPr>
            <p:cNvPr id="314" name="Google Shape;314;p10"/>
            <p:cNvSpPr/>
            <p:nvPr/>
          </p:nvSpPr>
          <p:spPr>
            <a:xfrm>
              <a:off x="0" y="0"/>
              <a:ext cx="1373935" cy="406400"/>
            </a:xfrm>
            <a:custGeom>
              <a:rect b="b" l="l" r="r" t="t"/>
              <a:pathLst>
                <a:path extrusionOk="0" h="406400" w="1373935">
                  <a:moveTo>
                    <a:pt x="1170735" y="0"/>
                  </a:moveTo>
                  <a:cubicBezTo>
                    <a:pt x="1282960" y="0"/>
                    <a:pt x="1373935" y="90976"/>
                    <a:pt x="1373935" y="203200"/>
                  </a:cubicBezTo>
                  <a:cubicBezTo>
                    <a:pt x="1373935" y="315424"/>
                    <a:pt x="1282960" y="406400"/>
                    <a:pt x="1170735" y="406400"/>
                  </a:cubicBezTo>
                  <a:lnTo>
                    <a:pt x="203200" y="406400"/>
                  </a:lnTo>
                  <a:cubicBezTo>
                    <a:pt x="90976" y="406400"/>
                    <a:pt x="0" y="315424"/>
                    <a:pt x="0" y="203200"/>
                  </a:cubicBezTo>
                  <a:cubicBezTo>
                    <a:pt x="0" y="90976"/>
                    <a:pt x="90976" y="0"/>
                    <a:pt x="203200" y="0"/>
                  </a:cubicBezTo>
                  <a:close/>
                </a:path>
              </a:pathLst>
            </a:custGeom>
            <a:solidFill>
              <a:srgbClr val="A3E061"/>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15" name="Google Shape;315;p10"/>
            <p:cNvSpPr txBox="1"/>
            <p:nvPr/>
          </p:nvSpPr>
          <p:spPr>
            <a:xfrm>
              <a:off x="0" y="-57150"/>
              <a:ext cx="1373935" cy="463550"/>
            </a:xfrm>
            <a:prstGeom prst="rect">
              <a:avLst/>
            </a:prstGeom>
            <a:noFill/>
            <a:ln>
              <a:noFill/>
            </a:ln>
          </p:spPr>
          <p:txBody>
            <a:bodyPr anchorCtr="0" anchor="ctr" bIns="38100" lIns="38100" spcFirstLastPara="1" rIns="38100" wrap="square" tIns="38100">
              <a:noAutofit/>
            </a:bodyPr>
            <a:lstStyle/>
            <a:p>
              <a:pPr indent="0" lvl="0" marL="0" marR="0" rtl="0" algn="ctr">
                <a:lnSpc>
                  <a:spcPct val="140020"/>
                </a:lnSpc>
                <a:spcBef>
                  <a:spcPts val="0"/>
                </a:spcBef>
                <a:spcAft>
                  <a:spcPts val="0"/>
                </a:spcAft>
                <a:buClr>
                  <a:srgbClr val="000000"/>
                </a:buClr>
                <a:buSzPts val="1499"/>
                <a:buFont typeface="Arial"/>
                <a:buNone/>
              </a:pPr>
              <a:r>
                <a:rPr b="0" i="0" lang="en-US" sz="1499" u="none" cap="none" strike="noStrike">
                  <a:solidFill>
                    <a:srgbClr val="FFFFFF"/>
                  </a:solidFill>
                  <a:latin typeface="Arial"/>
                  <a:ea typeface="Arial"/>
                  <a:cs typeface="Arial"/>
                  <a:sym typeface="Arial"/>
                </a:rPr>
                <a:t>Commencer</a:t>
              </a:r>
              <a:endParaRPr b="0" i="0" sz="1050" u="none" cap="none" strike="noStrike">
                <a:solidFill>
                  <a:srgbClr val="000000"/>
                </a:solidFill>
                <a:latin typeface="Arial"/>
                <a:ea typeface="Arial"/>
                <a:cs typeface="Arial"/>
                <a:sym typeface="Arial"/>
              </a:endParaRPr>
            </a:p>
          </p:txBody>
        </p:sp>
      </p:grpSp>
      <p:pic>
        <p:nvPicPr>
          <p:cNvPr id="316" name="Google Shape;316;p10"/>
          <p:cNvPicPr preferRelativeResize="0"/>
          <p:nvPr/>
        </p:nvPicPr>
        <p:blipFill rotWithShape="1">
          <a:blip r:embed="rId6">
            <a:alphaModFix/>
          </a:blip>
          <a:srcRect b="52870" l="0" r="45043" t="14515"/>
          <a:stretch/>
        </p:blipFill>
        <p:spPr>
          <a:xfrm>
            <a:off x="5251619" y="3993401"/>
            <a:ext cx="3892382" cy="1150100"/>
          </a:xfrm>
          <a:prstGeom prst="rect">
            <a:avLst/>
          </a:prstGeom>
          <a:noFill/>
          <a:ln>
            <a:noFill/>
          </a:ln>
        </p:spPr>
      </p:pic>
      <p:grpSp>
        <p:nvGrpSpPr>
          <p:cNvPr id="317" name="Google Shape;317;p10"/>
          <p:cNvGrpSpPr/>
          <p:nvPr/>
        </p:nvGrpSpPr>
        <p:grpSpPr>
          <a:xfrm>
            <a:off x="2694119" y="4536029"/>
            <a:ext cx="2483968" cy="437150"/>
            <a:chOff x="8596525" y="6049452"/>
            <a:chExt cx="3311957" cy="582866"/>
          </a:xfrm>
        </p:grpSpPr>
        <p:grpSp>
          <p:nvGrpSpPr>
            <p:cNvPr id="318" name="Google Shape;318;p10"/>
            <p:cNvGrpSpPr/>
            <p:nvPr/>
          </p:nvGrpSpPr>
          <p:grpSpPr>
            <a:xfrm>
              <a:off x="8596525" y="6049452"/>
              <a:ext cx="2275048" cy="582866"/>
              <a:chOff x="2995571" y="4446283"/>
              <a:chExt cx="3220513" cy="825093"/>
            </a:xfrm>
          </p:grpSpPr>
          <p:sp>
            <p:nvSpPr>
              <p:cNvPr id="319" name="Google Shape;319;p10"/>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7">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320" name="Google Shape;320;p10"/>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8">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321" name="Google Shape;321;p10"/>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9">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322" name="Google Shape;322;p10"/>
            <p:cNvPicPr preferRelativeResize="0"/>
            <p:nvPr/>
          </p:nvPicPr>
          <p:blipFill rotWithShape="1">
            <a:blip r:embed="rId10">
              <a:alphaModFix/>
            </a:blip>
            <a:srcRect b="0" l="0" r="0" t="0"/>
            <a:stretch/>
          </p:blipFill>
          <p:spPr>
            <a:xfrm>
              <a:off x="10807270" y="6167245"/>
              <a:ext cx="1101212" cy="280635"/>
            </a:xfrm>
            <a:prstGeom prst="rect">
              <a:avLst/>
            </a:prstGeom>
            <a:noFill/>
            <a:ln>
              <a:noFill/>
            </a:ln>
          </p:spPr>
        </p:pic>
      </p:grpSp>
      <p:sp>
        <p:nvSpPr>
          <p:cNvPr id="323" name="Google Shape;323;p10"/>
          <p:cNvSpPr/>
          <p:nvPr/>
        </p:nvSpPr>
        <p:spPr>
          <a:xfrm>
            <a:off x="4797625" y="0"/>
            <a:ext cx="4346376" cy="2624438"/>
          </a:xfrm>
          <a:custGeom>
            <a:rect b="b" l="l" r="r" t="t"/>
            <a:pathLst>
              <a:path extrusionOk="0" h="4630233" w="8229600">
                <a:moveTo>
                  <a:pt x="0" y="0"/>
                </a:moveTo>
                <a:lnTo>
                  <a:pt x="8229600" y="0"/>
                </a:lnTo>
                <a:lnTo>
                  <a:pt x="8229600" y="4630232"/>
                </a:lnTo>
                <a:lnTo>
                  <a:pt x="0" y="4630232"/>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p10"/>
          <p:cNvPicPr preferRelativeResize="0"/>
          <p:nvPr/>
        </p:nvPicPr>
        <p:blipFill rotWithShape="1">
          <a:blip r:embed="rId12">
            <a:alphaModFix/>
          </a:blip>
          <a:srcRect b="0" l="0" r="0" t="0"/>
          <a:stretch/>
        </p:blipFill>
        <p:spPr>
          <a:xfrm>
            <a:off x="2105188" y="4399875"/>
            <a:ext cx="587249" cy="709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8"/>
          <p:cNvSpPr txBox="1"/>
          <p:nvPr>
            <p:ph type="title"/>
          </p:nvPr>
        </p:nvSpPr>
        <p:spPr>
          <a:xfrm>
            <a:off x="298575" y="59100"/>
            <a:ext cx="8418600" cy="90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3200">
                <a:solidFill>
                  <a:srgbClr val="126580"/>
                </a:solidFill>
                <a:latin typeface="Arial"/>
                <a:ea typeface="Arial"/>
                <a:cs typeface="Arial"/>
                <a:sym typeface="Arial"/>
              </a:rPr>
              <a:t>Préliminaires à l'élaboration d'un projet d'adaptation climatique solide (1/2)</a:t>
            </a:r>
            <a:endParaRPr b="1"/>
          </a:p>
        </p:txBody>
      </p:sp>
      <p:grpSp>
        <p:nvGrpSpPr>
          <p:cNvPr id="536" name="Google Shape;536;p18"/>
          <p:cNvGrpSpPr/>
          <p:nvPr/>
        </p:nvGrpSpPr>
        <p:grpSpPr>
          <a:xfrm>
            <a:off x="6402380" y="4706350"/>
            <a:ext cx="2483968" cy="437150"/>
            <a:chOff x="8596525" y="6049452"/>
            <a:chExt cx="3311957" cy="582866"/>
          </a:xfrm>
        </p:grpSpPr>
        <p:grpSp>
          <p:nvGrpSpPr>
            <p:cNvPr id="537" name="Google Shape;537;p18"/>
            <p:cNvGrpSpPr/>
            <p:nvPr/>
          </p:nvGrpSpPr>
          <p:grpSpPr>
            <a:xfrm>
              <a:off x="8596525" y="6049452"/>
              <a:ext cx="2275048" cy="582866"/>
              <a:chOff x="2995571" y="4446283"/>
              <a:chExt cx="3220513" cy="825093"/>
            </a:xfrm>
          </p:grpSpPr>
          <p:sp>
            <p:nvSpPr>
              <p:cNvPr id="538" name="Google Shape;538;p1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539" name="Google Shape;539;p18"/>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540" name="Google Shape;540;p18"/>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541" name="Google Shape;541;p18"/>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sp>
        <p:nvSpPr>
          <p:cNvPr id="542" name="Google Shape;542;p18"/>
          <p:cNvSpPr txBox="1"/>
          <p:nvPr/>
        </p:nvSpPr>
        <p:spPr>
          <a:xfrm>
            <a:off x="298580" y="1025406"/>
            <a:ext cx="8507185"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L'élaboration d'un projet d'adaptation au changement climatique solide nécessite une planification et une réflexion minutieuses. Principaux préliminaires :</a:t>
            </a:r>
            <a:endParaRPr b="0" i="0" sz="1400" u="none" cap="none" strike="noStrike">
              <a:solidFill>
                <a:srgbClr val="000000"/>
              </a:solidFill>
              <a:latin typeface="Calibri"/>
              <a:ea typeface="Calibri"/>
              <a:cs typeface="Calibri"/>
              <a:sym typeface="Calibri"/>
            </a:endParaRPr>
          </a:p>
        </p:txBody>
      </p:sp>
      <p:grpSp>
        <p:nvGrpSpPr>
          <p:cNvPr id="543" name="Google Shape;543;p18"/>
          <p:cNvGrpSpPr/>
          <p:nvPr/>
        </p:nvGrpSpPr>
        <p:grpSpPr>
          <a:xfrm>
            <a:off x="168442" y="1582170"/>
            <a:ext cx="8717907" cy="3302681"/>
            <a:chOff x="880737" y="1688316"/>
            <a:chExt cx="6553181" cy="3440507"/>
          </a:xfrm>
        </p:grpSpPr>
        <p:sp>
          <p:nvSpPr>
            <p:cNvPr id="544" name="Google Shape;544;p18"/>
            <p:cNvSpPr/>
            <p:nvPr/>
          </p:nvSpPr>
          <p:spPr>
            <a:xfrm>
              <a:off x="880737" y="1764174"/>
              <a:ext cx="2571255" cy="564365"/>
            </a:xfrm>
            <a:custGeom>
              <a:rect b="b" l="l" r="r" t="t"/>
              <a:pathLst>
                <a:path extrusionOk="0" h="564365" w="1128730">
                  <a:moveTo>
                    <a:pt x="0" y="56437"/>
                  </a:moveTo>
                  <a:cubicBezTo>
                    <a:pt x="0" y="25268"/>
                    <a:pt x="25268" y="0"/>
                    <a:pt x="56437" y="0"/>
                  </a:cubicBezTo>
                  <a:lnTo>
                    <a:pt x="1072294" y="0"/>
                  </a:lnTo>
                  <a:cubicBezTo>
                    <a:pt x="1103463" y="0"/>
                    <a:pt x="1128731" y="25268"/>
                    <a:pt x="1128731" y="56437"/>
                  </a:cubicBezTo>
                  <a:cubicBezTo>
                    <a:pt x="1128731" y="206934"/>
                    <a:pt x="1128730" y="357432"/>
                    <a:pt x="1128730" y="507929"/>
                  </a:cubicBezTo>
                  <a:cubicBezTo>
                    <a:pt x="1128730" y="539098"/>
                    <a:pt x="1103462" y="564366"/>
                    <a:pt x="1072293" y="564366"/>
                  </a:cubicBezTo>
                  <a:lnTo>
                    <a:pt x="56437" y="564365"/>
                  </a:lnTo>
                  <a:cubicBezTo>
                    <a:pt x="25268" y="564365"/>
                    <a:pt x="0" y="539097"/>
                    <a:pt x="0" y="507928"/>
                  </a:cubicBezTo>
                  <a:lnTo>
                    <a:pt x="0" y="56437"/>
                  </a:lnTo>
                  <a:close/>
                </a:path>
              </a:pathLst>
            </a:custGeom>
            <a:solidFill>
              <a:srgbClr val="126082"/>
            </a:solidFill>
            <a:ln cap="flat" cmpd="sng" w="25400">
              <a:solidFill>
                <a:schemeClr val="lt1"/>
              </a:solidFill>
              <a:prstDash val="solid"/>
              <a:round/>
              <a:headEnd len="sm" w="sm" type="none"/>
              <a:tailEnd len="sm" w="sm" type="none"/>
            </a:ln>
          </p:spPr>
          <p:txBody>
            <a:bodyPr anchorCtr="0" anchor="ctr" bIns="31750" lIns="39375" spcFirstLastPara="1" rIns="39375" wrap="square" tIns="31750">
              <a:noAutofit/>
            </a:bodyPr>
            <a:lstStyle/>
            <a:p>
              <a:pPr indent="0" lvl="0" marL="0" marR="0" rtl="0" algn="ctr">
                <a:lnSpc>
                  <a:spcPct val="9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Évaluation de la Vulnérabilité</a:t>
              </a:r>
              <a:endParaRPr b="0" i="0" sz="1200" u="none" cap="none" strike="noStrike">
                <a:solidFill>
                  <a:schemeClr val="lt1"/>
                </a:solidFill>
                <a:latin typeface="Arial"/>
                <a:ea typeface="Arial"/>
                <a:cs typeface="Arial"/>
                <a:sym typeface="Arial"/>
              </a:endParaRPr>
            </a:p>
          </p:txBody>
        </p:sp>
        <p:sp>
          <p:nvSpPr>
            <p:cNvPr id="545" name="Google Shape;545;p18"/>
            <p:cNvSpPr/>
            <p:nvPr/>
          </p:nvSpPr>
          <p:spPr>
            <a:xfrm>
              <a:off x="993611" y="2328539"/>
              <a:ext cx="112873" cy="512500"/>
            </a:xfrm>
            <a:custGeom>
              <a:rect b="b" l="l" r="r" t="t"/>
              <a:pathLst>
                <a:path extrusionOk="0" h="120000" w="120000">
                  <a:moveTo>
                    <a:pt x="0" y="0"/>
                  </a:moveTo>
                  <a:lnTo>
                    <a:pt x="0" y="120000"/>
                  </a:lnTo>
                  <a:lnTo>
                    <a:pt x="120000" y="120000"/>
                  </a:lnTo>
                </a:path>
              </a:pathLst>
            </a:custGeom>
            <a:noFill/>
            <a:ln cap="flat" cmpd="sng" w="25400">
              <a:solidFill>
                <a:srgbClr val="0D4C6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46" name="Google Shape;546;p18"/>
            <p:cNvSpPr/>
            <p:nvPr/>
          </p:nvSpPr>
          <p:spPr>
            <a:xfrm>
              <a:off x="1106485" y="2469631"/>
              <a:ext cx="2571257" cy="742817"/>
            </a:xfrm>
            <a:custGeom>
              <a:rect b="b" l="l" r="r" t="t"/>
              <a:pathLst>
                <a:path extrusionOk="0" h="742817" w="2200555">
                  <a:moveTo>
                    <a:pt x="0" y="74282"/>
                  </a:moveTo>
                  <a:cubicBezTo>
                    <a:pt x="0" y="33257"/>
                    <a:pt x="33257" y="0"/>
                    <a:pt x="74282" y="0"/>
                  </a:cubicBezTo>
                  <a:lnTo>
                    <a:pt x="2126273" y="0"/>
                  </a:lnTo>
                  <a:cubicBezTo>
                    <a:pt x="2167298" y="0"/>
                    <a:pt x="2200555" y="33257"/>
                    <a:pt x="2200555" y="74282"/>
                  </a:cubicBezTo>
                  <a:lnTo>
                    <a:pt x="2200555" y="668535"/>
                  </a:lnTo>
                  <a:cubicBezTo>
                    <a:pt x="2200555" y="709560"/>
                    <a:pt x="2167298" y="742817"/>
                    <a:pt x="2126273" y="742817"/>
                  </a:cubicBezTo>
                  <a:lnTo>
                    <a:pt x="74282" y="742817"/>
                  </a:lnTo>
                  <a:cubicBezTo>
                    <a:pt x="33257" y="742817"/>
                    <a:pt x="0" y="709560"/>
                    <a:pt x="0" y="668535"/>
                  </a:cubicBezTo>
                  <a:lnTo>
                    <a:pt x="0" y="74282"/>
                  </a:lnTo>
                  <a:close/>
                </a:path>
              </a:pathLst>
            </a:custGeom>
            <a:solidFill>
              <a:schemeClr val="lt1">
                <a:alpha val="89019"/>
              </a:schemeClr>
            </a:solidFill>
            <a:ln cap="flat" cmpd="sng" w="25400">
              <a:solidFill>
                <a:srgbClr val="126082"/>
              </a:solidFill>
              <a:prstDash val="solid"/>
              <a:round/>
              <a:headEnd len="sm" w="sm" type="none"/>
              <a:tailEnd len="sm" w="sm" type="none"/>
            </a:ln>
          </p:spPr>
          <p:txBody>
            <a:bodyPr anchorCtr="0" anchor="ctr" bIns="36975" lIns="44600" spcFirstLastPara="1" rIns="44600" wrap="square" tIns="36975">
              <a:noAutofit/>
            </a:bodyPr>
            <a:lstStyle/>
            <a:p>
              <a:pPr indent="0" lvl="0" marL="0" marR="0" rtl="0" algn="l">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Identifier les risques spécifiques liés au climat auxquels la communauté est confrontée (par exemple, inondations, sécheresses, vagues de chaleur).</a:t>
              </a:r>
              <a:endParaRPr b="0" i="0" sz="1200" u="none" cap="none" strike="noStrike">
                <a:solidFill>
                  <a:schemeClr val="dk1"/>
                </a:solidFill>
                <a:latin typeface="Arial"/>
                <a:ea typeface="Arial"/>
                <a:cs typeface="Arial"/>
                <a:sym typeface="Arial"/>
              </a:endParaRPr>
            </a:p>
          </p:txBody>
        </p:sp>
        <p:sp>
          <p:nvSpPr>
            <p:cNvPr id="547" name="Google Shape;547;p18"/>
            <p:cNvSpPr/>
            <p:nvPr/>
          </p:nvSpPr>
          <p:spPr>
            <a:xfrm>
              <a:off x="993608" y="2524888"/>
              <a:ext cx="41627" cy="1466309"/>
            </a:xfrm>
            <a:custGeom>
              <a:rect b="b" l="l" r="r" t="t"/>
              <a:pathLst>
                <a:path extrusionOk="0" h="120000" w="120000">
                  <a:moveTo>
                    <a:pt x="0" y="0"/>
                  </a:moveTo>
                  <a:lnTo>
                    <a:pt x="0" y="106977"/>
                  </a:lnTo>
                  <a:lnTo>
                    <a:pt x="325384" y="106977"/>
                  </a:lnTo>
                </a:path>
              </a:pathLst>
            </a:custGeom>
            <a:noFill/>
            <a:ln cap="flat" cmpd="sng" w="25400">
              <a:solidFill>
                <a:srgbClr val="0D4C6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48" name="Google Shape;548;p18"/>
            <p:cNvSpPr/>
            <p:nvPr/>
          </p:nvSpPr>
          <p:spPr>
            <a:xfrm>
              <a:off x="1106482" y="3589904"/>
              <a:ext cx="2571256" cy="564365"/>
            </a:xfrm>
            <a:custGeom>
              <a:rect b="b" l="l" r="r" t="t"/>
              <a:pathLst>
                <a:path extrusionOk="0" h="564365" w="2208013">
                  <a:moveTo>
                    <a:pt x="0" y="56437"/>
                  </a:moveTo>
                  <a:cubicBezTo>
                    <a:pt x="0" y="25268"/>
                    <a:pt x="25268" y="0"/>
                    <a:pt x="56437" y="0"/>
                  </a:cubicBezTo>
                  <a:lnTo>
                    <a:pt x="2151577" y="0"/>
                  </a:lnTo>
                  <a:cubicBezTo>
                    <a:pt x="2182746" y="0"/>
                    <a:pt x="2208014" y="25268"/>
                    <a:pt x="2208014" y="56437"/>
                  </a:cubicBezTo>
                  <a:cubicBezTo>
                    <a:pt x="2208014" y="206934"/>
                    <a:pt x="2208013" y="357432"/>
                    <a:pt x="2208013" y="507929"/>
                  </a:cubicBezTo>
                  <a:cubicBezTo>
                    <a:pt x="2208013" y="539098"/>
                    <a:pt x="2182745" y="564366"/>
                    <a:pt x="2151576" y="564366"/>
                  </a:cubicBezTo>
                  <a:lnTo>
                    <a:pt x="56437" y="564365"/>
                  </a:lnTo>
                  <a:cubicBezTo>
                    <a:pt x="25268" y="564365"/>
                    <a:pt x="0" y="539097"/>
                    <a:pt x="0" y="507928"/>
                  </a:cubicBezTo>
                  <a:lnTo>
                    <a:pt x="0" y="56437"/>
                  </a:lnTo>
                  <a:close/>
                </a:path>
              </a:pathLst>
            </a:custGeom>
            <a:solidFill>
              <a:schemeClr val="lt1">
                <a:alpha val="89019"/>
              </a:schemeClr>
            </a:solidFill>
            <a:ln cap="flat" cmpd="sng" w="25400">
              <a:solidFill>
                <a:srgbClr val="126082"/>
              </a:solidFill>
              <a:prstDash val="solid"/>
              <a:round/>
              <a:headEnd len="sm" w="sm" type="none"/>
              <a:tailEnd len="sm" w="sm" type="none"/>
            </a:ln>
          </p:spPr>
          <p:txBody>
            <a:bodyPr anchorCtr="0" anchor="ctr" bIns="31750" lIns="39375" spcFirstLastPara="1" rIns="39375" wrap="square" tIns="31750">
              <a:noAutofit/>
            </a:bodyPr>
            <a:lstStyle/>
            <a:p>
              <a:pPr indent="0" lvl="0" marL="0" marR="0" rtl="0" algn="l">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Évaluer la sensibilité et l’exposition de la communauté à ces dangers.</a:t>
              </a:r>
              <a:endParaRPr b="0" i="0" sz="1400" u="none" cap="none" strike="noStrike">
                <a:solidFill>
                  <a:srgbClr val="000000"/>
                </a:solidFill>
                <a:latin typeface="Arial"/>
                <a:ea typeface="Arial"/>
                <a:cs typeface="Arial"/>
                <a:sym typeface="Arial"/>
              </a:endParaRPr>
            </a:p>
          </p:txBody>
        </p:sp>
        <p:sp>
          <p:nvSpPr>
            <p:cNvPr id="549" name="Google Shape;549;p18"/>
            <p:cNvSpPr/>
            <p:nvPr/>
          </p:nvSpPr>
          <p:spPr>
            <a:xfrm>
              <a:off x="993610" y="2626194"/>
              <a:ext cx="112873" cy="2502629"/>
            </a:xfrm>
            <a:custGeom>
              <a:rect b="b" l="l" r="r" t="t"/>
              <a:pathLst>
                <a:path extrusionOk="0" h="120000" w="120000">
                  <a:moveTo>
                    <a:pt x="0" y="0"/>
                  </a:moveTo>
                  <a:lnTo>
                    <a:pt x="0" y="96505"/>
                  </a:lnTo>
                  <a:lnTo>
                    <a:pt x="120000" y="96505"/>
                  </a:lnTo>
                </a:path>
              </a:pathLst>
            </a:custGeom>
            <a:noFill/>
            <a:ln cap="flat" cmpd="sng" w="25400">
              <a:solidFill>
                <a:srgbClr val="0D4C6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50" name="Google Shape;550;p18"/>
            <p:cNvSpPr/>
            <p:nvPr/>
          </p:nvSpPr>
          <p:spPr>
            <a:xfrm>
              <a:off x="1106484" y="4408479"/>
              <a:ext cx="2571254" cy="564365"/>
            </a:xfrm>
            <a:custGeom>
              <a:rect b="b" l="l" r="r" t="t"/>
              <a:pathLst>
                <a:path extrusionOk="0" h="564365" w="2193096">
                  <a:moveTo>
                    <a:pt x="0" y="56437"/>
                  </a:moveTo>
                  <a:cubicBezTo>
                    <a:pt x="0" y="25268"/>
                    <a:pt x="25268" y="0"/>
                    <a:pt x="56437" y="0"/>
                  </a:cubicBezTo>
                  <a:lnTo>
                    <a:pt x="2136660" y="0"/>
                  </a:lnTo>
                  <a:cubicBezTo>
                    <a:pt x="2167829" y="0"/>
                    <a:pt x="2193097" y="25268"/>
                    <a:pt x="2193097" y="56437"/>
                  </a:cubicBezTo>
                  <a:cubicBezTo>
                    <a:pt x="2193097" y="206934"/>
                    <a:pt x="2193096" y="357432"/>
                    <a:pt x="2193096" y="507929"/>
                  </a:cubicBezTo>
                  <a:cubicBezTo>
                    <a:pt x="2193096" y="539098"/>
                    <a:pt x="2167828" y="564366"/>
                    <a:pt x="2136659" y="564366"/>
                  </a:cubicBezTo>
                  <a:lnTo>
                    <a:pt x="56437" y="564365"/>
                  </a:lnTo>
                  <a:cubicBezTo>
                    <a:pt x="25268" y="564365"/>
                    <a:pt x="0" y="539097"/>
                    <a:pt x="0" y="507928"/>
                  </a:cubicBezTo>
                  <a:lnTo>
                    <a:pt x="0" y="56437"/>
                  </a:lnTo>
                  <a:close/>
                </a:path>
              </a:pathLst>
            </a:custGeom>
            <a:solidFill>
              <a:schemeClr val="lt1">
                <a:alpha val="89019"/>
              </a:schemeClr>
            </a:solidFill>
            <a:ln cap="flat" cmpd="sng" w="25400">
              <a:solidFill>
                <a:srgbClr val="126082"/>
              </a:solidFill>
              <a:prstDash val="solid"/>
              <a:round/>
              <a:headEnd len="sm" w="sm" type="none"/>
              <a:tailEnd len="sm" w="sm" type="none"/>
            </a:ln>
          </p:spPr>
          <p:txBody>
            <a:bodyPr anchorCtr="0" anchor="ctr" bIns="31750" lIns="39375" spcFirstLastPara="1" rIns="39375" wrap="square" tIns="31750">
              <a:noAutofit/>
            </a:bodyPr>
            <a:lstStyle/>
            <a:p>
              <a:pPr indent="0" lvl="0" marL="0" marR="0" rtl="0" algn="l">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Déterminer la capacité de la communauté à faire face et à s’adapter à ces impacts.</a:t>
              </a:r>
              <a:endParaRPr b="0" i="0" sz="1400" u="none" cap="none" strike="noStrike">
                <a:solidFill>
                  <a:srgbClr val="000000"/>
                </a:solidFill>
                <a:latin typeface="Arial"/>
                <a:ea typeface="Arial"/>
                <a:cs typeface="Arial"/>
                <a:sym typeface="Arial"/>
              </a:endParaRPr>
            </a:p>
          </p:txBody>
        </p:sp>
        <p:sp>
          <p:nvSpPr>
            <p:cNvPr id="551" name="Google Shape;551;p18"/>
            <p:cNvSpPr/>
            <p:nvPr/>
          </p:nvSpPr>
          <p:spPr>
            <a:xfrm>
              <a:off x="3677742" y="1688316"/>
              <a:ext cx="3709941" cy="564365"/>
            </a:xfrm>
            <a:custGeom>
              <a:rect b="b" l="l" r="r" t="t"/>
              <a:pathLst>
                <a:path extrusionOk="0" h="564365" w="1128730">
                  <a:moveTo>
                    <a:pt x="0" y="56437"/>
                  </a:moveTo>
                  <a:cubicBezTo>
                    <a:pt x="0" y="25268"/>
                    <a:pt x="25268" y="0"/>
                    <a:pt x="56437" y="0"/>
                  </a:cubicBezTo>
                  <a:lnTo>
                    <a:pt x="1072294" y="0"/>
                  </a:lnTo>
                  <a:cubicBezTo>
                    <a:pt x="1103463" y="0"/>
                    <a:pt x="1128731" y="25268"/>
                    <a:pt x="1128731" y="56437"/>
                  </a:cubicBezTo>
                  <a:cubicBezTo>
                    <a:pt x="1128731" y="206934"/>
                    <a:pt x="1128730" y="357432"/>
                    <a:pt x="1128730" y="507929"/>
                  </a:cubicBezTo>
                  <a:cubicBezTo>
                    <a:pt x="1128730" y="539098"/>
                    <a:pt x="1103462" y="564366"/>
                    <a:pt x="1072293" y="564366"/>
                  </a:cubicBezTo>
                  <a:lnTo>
                    <a:pt x="56437" y="564365"/>
                  </a:lnTo>
                  <a:cubicBezTo>
                    <a:pt x="25268" y="564365"/>
                    <a:pt x="0" y="539097"/>
                    <a:pt x="0" y="507928"/>
                  </a:cubicBezTo>
                  <a:lnTo>
                    <a:pt x="0" y="56437"/>
                  </a:lnTo>
                  <a:close/>
                </a:path>
              </a:pathLst>
            </a:custGeom>
            <a:solidFill>
              <a:schemeClr val="accent2"/>
            </a:solidFill>
            <a:ln cap="flat" cmpd="sng" w="25400">
              <a:solidFill>
                <a:schemeClr val="lt1"/>
              </a:solidFill>
              <a:prstDash val="solid"/>
              <a:round/>
              <a:headEnd len="sm" w="sm" type="none"/>
              <a:tailEnd len="sm" w="sm" type="none"/>
            </a:ln>
          </p:spPr>
          <p:txBody>
            <a:bodyPr anchorCtr="0" anchor="ctr" bIns="31750" lIns="39375" spcFirstLastPara="1" rIns="39375" wrap="square" tIns="3175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Priorité aux Projets d’Adaptation</a:t>
              </a:r>
              <a:endParaRPr b="0" i="0" sz="1200" u="none" cap="none" strike="noStrike">
                <a:solidFill>
                  <a:schemeClr val="lt1"/>
                </a:solidFill>
                <a:latin typeface="Arial"/>
                <a:ea typeface="Arial"/>
                <a:cs typeface="Arial"/>
                <a:sym typeface="Arial"/>
              </a:endParaRPr>
            </a:p>
          </p:txBody>
        </p:sp>
        <p:sp>
          <p:nvSpPr>
            <p:cNvPr id="552" name="Google Shape;552;p18"/>
            <p:cNvSpPr/>
            <p:nvPr/>
          </p:nvSpPr>
          <p:spPr>
            <a:xfrm>
              <a:off x="3798242" y="2350426"/>
              <a:ext cx="112873" cy="576603"/>
            </a:xfrm>
            <a:custGeom>
              <a:rect b="b" l="l" r="r" t="t"/>
              <a:pathLst>
                <a:path extrusionOk="0" h="120000" w="120000">
                  <a:moveTo>
                    <a:pt x="0" y="0"/>
                  </a:moveTo>
                  <a:lnTo>
                    <a:pt x="0" y="120000"/>
                  </a:lnTo>
                  <a:lnTo>
                    <a:pt x="120000" y="120000"/>
                  </a:lnTo>
                </a:path>
              </a:pathLst>
            </a:custGeom>
            <a:noFill/>
            <a:ln cap="flat" cmpd="sng" w="25400">
              <a:solidFill>
                <a:srgbClr val="F2A98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53" name="Google Shape;553;p18"/>
            <p:cNvSpPr/>
            <p:nvPr/>
          </p:nvSpPr>
          <p:spPr>
            <a:xfrm>
              <a:off x="3903489" y="2317369"/>
              <a:ext cx="3484194" cy="1108870"/>
            </a:xfrm>
            <a:custGeom>
              <a:rect b="b" l="l" r="r" t="t"/>
              <a:pathLst>
                <a:path extrusionOk="0" h="871024" w="5193759">
                  <a:moveTo>
                    <a:pt x="0" y="87102"/>
                  </a:moveTo>
                  <a:cubicBezTo>
                    <a:pt x="0" y="38997"/>
                    <a:pt x="38997" y="0"/>
                    <a:pt x="87102" y="0"/>
                  </a:cubicBezTo>
                  <a:lnTo>
                    <a:pt x="5106657" y="0"/>
                  </a:lnTo>
                  <a:cubicBezTo>
                    <a:pt x="5154762" y="0"/>
                    <a:pt x="5193759" y="38997"/>
                    <a:pt x="5193759" y="87102"/>
                  </a:cubicBezTo>
                  <a:lnTo>
                    <a:pt x="5193759" y="783922"/>
                  </a:lnTo>
                  <a:cubicBezTo>
                    <a:pt x="5193759" y="832027"/>
                    <a:pt x="5154762" y="871024"/>
                    <a:pt x="5106657" y="871024"/>
                  </a:cubicBezTo>
                  <a:lnTo>
                    <a:pt x="87102" y="871024"/>
                  </a:lnTo>
                  <a:cubicBezTo>
                    <a:pt x="38997" y="871024"/>
                    <a:pt x="0" y="832027"/>
                    <a:pt x="0" y="783922"/>
                  </a:cubicBezTo>
                  <a:lnTo>
                    <a:pt x="0" y="87102"/>
                  </a:lnTo>
                  <a:close/>
                </a:path>
              </a:pathLst>
            </a:custGeom>
            <a:solidFill>
              <a:schemeClr val="lt1">
                <a:alpha val="89019"/>
              </a:schemeClr>
            </a:solidFill>
            <a:ln cap="flat" cmpd="sng" w="25400">
              <a:solidFill>
                <a:srgbClr val="F2A982"/>
              </a:solidFill>
              <a:prstDash val="solid"/>
              <a:round/>
              <a:headEnd len="sm" w="sm" type="none"/>
              <a:tailEnd len="sm" w="sm" type="none"/>
            </a:ln>
          </p:spPr>
          <p:txBody>
            <a:bodyPr anchorCtr="0" anchor="ctr" bIns="40750" lIns="48350" spcFirstLastPara="1" rIns="48350" wrap="square" tIns="40750">
              <a:noAutofit/>
            </a:bodyPr>
            <a:lstStyle/>
            <a:p>
              <a:pPr indent="0" lvl="0" marL="0" marR="0" rtl="0" algn="just">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Sur la base de l’évaluation de la vulnérabilité et des risques spécifiques liés au climat identifiés, réfléchissez à un large éventail de mesures d’adaptation potentielles pour faire face à ces risques. </a:t>
              </a:r>
              <a:r>
                <a:rPr lang="en-US" sz="1200">
                  <a:solidFill>
                    <a:schemeClr val="dk1"/>
                  </a:solidFill>
                </a:rPr>
                <a:t>Envisager</a:t>
              </a:r>
              <a:r>
                <a:rPr b="0" i="0" lang="en-US" sz="1200" u="none" cap="none" strike="noStrike">
                  <a:solidFill>
                    <a:schemeClr val="dk1"/>
                  </a:solidFill>
                  <a:latin typeface="Arial"/>
                  <a:ea typeface="Arial"/>
                  <a:cs typeface="Arial"/>
                  <a:sym typeface="Arial"/>
                </a:rPr>
                <a:t> des options à la fois structurelles (par exemple, la construction de digues) et non structurelles (par exemple, des systèmes d’alerte précoce).</a:t>
              </a:r>
              <a:endParaRPr b="0" i="0" sz="1200" u="none" cap="none" strike="noStrike">
                <a:solidFill>
                  <a:schemeClr val="dk1"/>
                </a:solidFill>
                <a:latin typeface="Arial"/>
                <a:ea typeface="Arial"/>
                <a:cs typeface="Arial"/>
                <a:sym typeface="Arial"/>
              </a:endParaRPr>
            </a:p>
          </p:txBody>
        </p:sp>
        <p:sp>
          <p:nvSpPr>
            <p:cNvPr id="554" name="Google Shape;554;p18"/>
            <p:cNvSpPr/>
            <p:nvPr/>
          </p:nvSpPr>
          <p:spPr>
            <a:xfrm>
              <a:off x="3800633" y="2226746"/>
              <a:ext cx="112873" cy="1764451"/>
            </a:xfrm>
            <a:custGeom>
              <a:rect b="b" l="l" r="r" t="t"/>
              <a:pathLst>
                <a:path extrusionOk="0" h="120000" w="120000">
                  <a:moveTo>
                    <a:pt x="0" y="0"/>
                  </a:moveTo>
                  <a:lnTo>
                    <a:pt x="0" y="120000"/>
                  </a:lnTo>
                  <a:lnTo>
                    <a:pt x="120000" y="120000"/>
                  </a:lnTo>
                </a:path>
              </a:pathLst>
            </a:custGeom>
            <a:noFill/>
            <a:ln cap="flat" cmpd="sng" w="25400">
              <a:solidFill>
                <a:srgbClr val="F2A98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55" name="Google Shape;555;p18"/>
            <p:cNvSpPr/>
            <p:nvPr/>
          </p:nvSpPr>
          <p:spPr>
            <a:xfrm>
              <a:off x="3915899" y="3473710"/>
              <a:ext cx="3518019" cy="1582013"/>
            </a:xfrm>
            <a:custGeom>
              <a:rect b="b" l="l" r="r" t="t"/>
              <a:pathLst>
                <a:path extrusionOk="0" h="1222488" w="5135733">
                  <a:moveTo>
                    <a:pt x="0" y="122249"/>
                  </a:moveTo>
                  <a:cubicBezTo>
                    <a:pt x="0" y="54733"/>
                    <a:pt x="54733" y="0"/>
                    <a:pt x="122249" y="0"/>
                  </a:cubicBezTo>
                  <a:lnTo>
                    <a:pt x="5013484" y="0"/>
                  </a:lnTo>
                  <a:cubicBezTo>
                    <a:pt x="5081000" y="0"/>
                    <a:pt x="5135733" y="54733"/>
                    <a:pt x="5135733" y="122249"/>
                  </a:cubicBezTo>
                  <a:lnTo>
                    <a:pt x="5135733" y="1100239"/>
                  </a:lnTo>
                  <a:cubicBezTo>
                    <a:pt x="5135733" y="1167755"/>
                    <a:pt x="5081000" y="1222488"/>
                    <a:pt x="5013484" y="1222488"/>
                  </a:cubicBezTo>
                  <a:lnTo>
                    <a:pt x="122249" y="1222488"/>
                  </a:lnTo>
                  <a:cubicBezTo>
                    <a:pt x="54733" y="1222488"/>
                    <a:pt x="0" y="1167755"/>
                    <a:pt x="0" y="1100239"/>
                  </a:cubicBezTo>
                  <a:lnTo>
                    <a:pt x="0" y="122249"/>
                  </a:lnTo>
                  <a:close/>
                </a:path>
              </a:pathLst>
            </a:custGeom>
            <a:solidFill>
              <a:schemeClr val="lt1">
                <a:alpha val="89019"/>
              </a:schemeClr>
            </a:solidFill>
            <a:ln cap="flat" cmpd="sng" w="25400">
              <a:solidFill>
                <a:srgbClr val="F2A982"/>
              </a:solidFill>
              <a:prstDash val="solid"/>
              <a:round/>
              <a:headEnd len="sm" w="sm" type="none"/>
              <a:tailEnd len="sm" w="sm" type="none"/>
            </a:ln>
          </p:spPr>
          <p:txBody>
            <a:bodyPr anchorCtr="0" anchor="ctr" bIns="51025" lIns="58650" spcFirstLastPara="1" rIns="58650" wrap="square" tIns="51025">
              <a:noAutofit/>
            </a:bodyPr>
            <a:lstStyle/>
            <a:p>
              <a:pPr indent="0" lvl="0" marL="0" marR="0" rtl="0" algn="just">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Élaborer des critères clairs et mesurables pour évaluer les options d’adaptation. Ces critères doivent être alignés sur les objectifs généraux de la stratégie d’adaptation. Les critères les plus courants comprennent </a:t>
              </a:r>
              <a:r>
                <a:rPr b="1" i="0" lang="en-US" sz="1200" u="none" cap="none" strike="noStrike">
                  <a:solidFill>
                    <a:schemeClr val="dk1"/>
                  </a:solidFill>
                  <a:latin typeface="Arial"/>
                  <a:ea typeface="Arial"/>
                  <a:cs typeface="Arial"/>
                  <a:sym typeface="Arial"/>
                </a:rPr>
                <a:t>le rapport coût-efficacité, l’impact potentiel sur la réduction de la vulnérabilité, la faisabilité de la mise en œuvre, l’alignement sur des objectifs de développement plus larges, la contribution à la résilience climatique, les considérations d’équité et de justice sociale, etc.</a:t>
              </a:r>
              <a:endParaRPr b="1" i="0" sz="12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9"/>
          <p:cNvSpPr txBox="1"/>
          <p:nvPr>
            <p:ph type="title"/>
          </p:nvPr>
        </p:nvSpPr>
        <p:spPr>
          <a:xfrm>
            <a:off x="323201" y="37825"/>
            <a:ext cx="8307300" cy="90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3200">
                <a:solidFill>
                  <a:srgbClr val="126580"/>
                </a:solidFill>
                <a:latin typeface="Arial"/>
                <a:ea typeface="Arial"/>
                <a:cs typeface="Arial"/>
                <a:sym typeface="Arial"/>
              </a:rPr>
              <a:t>Préliminaires à l'élaboration d'un projet d'adaptation climatique solide (2/2)</a:t>
            </a:r>
            <a:endParaRPr b="1"/>
          </a:p>
        </p:txBody>
      </p:sp>
      <p:grpSp>
        <p:nvGrpSpPr>
          <p:cNvPr id="561" name="Google Shape;561;p19"/>
          <p:cNvGrpSpPr/>
          <p:nvPr/>
        </p:nvGrpSpPr>
        <p:grpSpPr>
          <a:xfrm>
            <a:off x="6402380" y="4730414"/>
            <a:ext cx="2483968" cy="437150"/>
            <a:chOff x="8596525" y="6049452"/>
            <a:chExt cx="3311957" cy="582866"/>
          </a:xfrm>
        </p:grpSpPr>
        <p:grpSp>
          <p:nvGrpSpPr>
            <p:cNvPr id="562" name="Google Shape;562;p19"/>
            <p:cNvGrpSpPr/>
            <p:nvPr/>
          </p:nvGrpSpPr>
          <p:grpSpPr>
            <a:xfrm>
              <a:off x="8596525" y="6049452"/>
              <a:ext cx="2275048" cy="582866"/>
              <a:chOff x="2995571" y="4446283"/>
              <a:chExt cx="3220513" cy="825093"/>
            </a:xfrm>
          </p:grpSpPr>
          <p:sp>
            <p:nvSpPr>
              <p:cNvPr id="563" name="Google Shape;563;p19"/>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564" name="Google Shape;564;p19"/>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565" name="Google Shape;565;p19"/>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566" name="Google Shape;566;p19"/>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grpSp>
        <p:nvGrpSpPr>
          <p:cNvPr id="567" name="Google Shape;567;p19"/>
          <p:cNvGrpSpPr/>
          <p:nvPr/>
        </p:nvGrpSpPr>
        <p:grpSpPr>
          <a:xfrm>
            <a:off x="183994" y="1066714"/>
            <a:ext cx="8702353" cy="3715877"/>
            <a:chOff x="534601" y="970406"/>
            <a:chExt cx="7837600" cy="3715877"/>
          </a:xfrm>
        </p:grpSpPr>
        <p:sp>
          <p:nvSpPr>
            <p:cNvPr id="568" name="Google Shape;568;p19"/>
            <p:cNvSpPr/>
            <p:nvPr/>
          </p:nvSpPr>
          <p:spPr>
            <a:xfrm>
              <a:off x="534601" y="985693"/>
              <a:ext cx="3450660" cy="725769"/>
            </a:xfrm>
            <a:custGeom>
              <a:rect b="b" l="l" r="r" t="t"/>
              <a:pathLst>
                <a:path extrusionOk="0" h="725769" w="1451538">
                  <a:moveTo>
                    <a:pt x="0" y="72577"/>
                  </a:moveTo>
                  <a:cubicBezTo>
                    <a:pt x="0" y="32494"/>
                    <a:pt x="32494" y="0"/>
                    <a:pt x="72577" y="0"/>
                  </a:cubicBezTo>
                  <a:lnTo>
                    <a:pt x="1378961" y="0"/>
                  </a:lnTo>
                  <a:cubicBezTo>
                    <a:pt x="1419044" y="0"/>
                    <a:pt x="1451538" y="32494"/>
                    <a:pt x="1451538" y="72577"/>
                  </a:cubicBezTo>
                  <a:lnTo>
                    <a:pt x="1451538" y="653192"/>
                  </a:lnTo>
                  <a:cubicBezTo>
                    <a:pt x="1451538" y="693275"/>
                    <a:pt x="1419044" y="725769"/>
                    <a:pt x="1378961" y="725769"/>
                  </a:cubicBezTo>
                  <a:lnTo>
                    <a:pt x="72577" y="725769"/>
                  </a:lnTo>
                  <a:cubicBezTo>
                    <a:pt x="32494" y="725769"/>
                    <a:pt x="0" y="693275"/>
                    <a:pt x="0" y="653192"/>
                  </a:cubicBezTo>
                  <a:lnTo>
                    <a:pt x="0" y="72577"/>
                  </a:lnTo>
                  <a:close/>
                </a:path>
              </a:pathLst>
            </a:custGeom>
            <a:solidFill>
              <a:srgbClr val="126082"/>
            </a:solidFill>
            <a:ln cap="flat" cmpd="sng" w="25400">
              <a:solidFill>
                <a:schemeClr val="lt1"/>
              </a:solidFill>
              <a:prstDash val="solid"/>
              <a:round/>
              <a:headEnd len="sm" w="sm" type="none"/>
              <a:tailEnd len="sm" w="sm" type="none"/>
            </a:ln>
          </p:spPr>
          <p:txBody>
            <a:bodyPr anchorCtr="0" anchor="ctr" bIns="41575" lIns="51725" spcFirstLastPara="1" rIns="51725" wrap="square" tIns="41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Engagement des Parties Prenantes</a:t>
              </a:r>
              <a:endParaRPr b="0" i="0" sz="1600" u="none" cap="none" strike="noStrike">
                <a:solidFill>
                  <a:schemeClr val="lt1"/>
                </a:solidFill>
                <a:latin typeface="Arial"/>
                <a:ea typeface="Arial"/>
                <a:cs typeface="Arial"/>
                <a:sym typeface="Arial"/>
              </a:endParaRPr>
            </a:p>
          </p:txBody>
        </p:sp>
        <p:sp>
          <p:nvSpPr>
            <p:cNvPr id="569" name="Google Shape;569;p19"/>
            <p:cNvSpPr/>
            <p:nvPr/>
          </p:nvSpPr>
          <p:spPr>
            <a:xfrm>
              <a:off x="679755" y="1711463"/>
              <a:ext cx="145153" cy="653148"/>
            </a:xfrm>
            <a:custGeom>
              <a:rect b="b" l="l" r="r" t="t"/>
              <a:pathLst>
                <a:path extrusionOk="0" h="120000" w="120000">
                  <a:moveTo>
                    <a:pt x="0" y="0"/>
                  </a:moveTo>
                  <a:lnTo>
                    <a:pt x="0" y="120000"/>
                  </a:lnTo>
                  <a:lnTo>
                    <a:pt x="120000" y="120000"/>
                  </a:lnTo>
                </a:path>
              </a:pathLst>
            </a:custGeom>
            <a:noFill/>
            <a:ln cap="flat" cmpd="sng" w="25400">
              <a:solidFill>
                <a:srgbClr val="0D4C6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70" name="Google Shape;570;p19"/>
            <p:cNvSpPr/>
            <p:nvPr/>
          </p:nvSpPr>
          <p:spPr>
            <a:xfrm>
              <a:off x="824909" y="1856809"/>
              <a:ext cx="3512932" cy="1046668"/>
            </a:xfrm>
            <a:custGeom>
              <a:rect b="b" l="l" r="r" t="t"/>
              <a:pathLst>
                <a:path extrusionOk="0" h="943413" w="3509913">
                  <a:moveTo>
                    <a:pt x="0" y="94341"/>
                  </a:moveTo>
                  <a:cubicBezTo>
                    <a:pt x="0" y="42238"/>
                    <a:pt x="42238" y="0"/>
                    <a:pt x="94341" y="0"/>
                  </a:cubicBezTo>
                  <a:lnTo>
                    <a:pt x="3415572" y="0"/>
                  </a:lnTo>
                  <a:cubicBezTo>
                    <a:pt x="3467675" y="0"/>
                    <a:pt x="3509913" y="42238"/>
                    <a:pt x="3509913" y="94341"/>
                  </a:cubicBezTo>
                  <a:lnTo>
                    <a:pt x="3509913" y="849072"/>
                  </a:lnTo>
                  <a:cubicBezTo>
                    <a:pt x="3509913" y="901175"/>
                    <a:pt x="3467675" y="943413"/>
                    <a:pt x="3415572" y="943413"/>
                  </a:cubicBezTo>
                  <a:lnTo>
                    <a:pt x="94341" y="943413"/>
                  </a:lnTo>
                  <a:cubicBezTo>
                    <a:pt x="42238" y="943413"/>
                    <a:pt x="0" y="901175"/>
                    <a:pt x="0" y="849072"/>
                  </a:cubicBezTo>
                  <a:lnTo>
                    <a:pt x="0" y="94341"/>
                  </a:lnTo>
                  <a:close/>
                </a:path>
              </a:pathLst>
            </a:custGeom>
            <a:solidFill>
              <a:schemeClr val="lt1">
                <a:alpha val="89019"/>
              </a:schemeClr>
            </a:solidFill>
            <a:ln cap="flat" cmpd="sng" w="25400">
              <a:solidFill>
                <a:srgbClr val="126082"/>
              </a:solidFill>
              <a:prstDash val="solid"/>
              <a:round/>
              <a:headEnd len="sm" w="sm" type="none"/>
              <a:tailEnd len="sm" w="sm" type="none"/>
            </a:ln>
          </p:spPr>
          <p:txBody>
            <a:bodyPr anchorCtr="0" anchor="ctr" bIns="42850" lIns="50475" spcFirstLastPara="1" rIns="50475" wrap="square" tIns="42850">
              <a:noAutofit/>
            </a:bodyPr>
            <a:lstStyle/>
            <a:p>
              <a:pPr indent="0" lvl="0" marL="0" marR="0" rtl="0" algn="l">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Impliquer un large éventail de parties prenantes dans le processus de priorisation, y compris les membres de la communauté, les représentants du gouvernement, les experts et d’autres parties concernées dans les évaluations de vulnérabilité et dans la priorisation des options d’adaptation.</a:t>
              </a:r>
              <a:endParaRPr b="0" i="0" sz="1200" u="none" cap="none" strike="noStrike">
                <a:solidFill>
                  <a:schemeClr val="dk1"/>
                </a:solidFill>
                <a:latin typeface="Arial"/>
                <a:ea typeface="Arial"/>
                <a:cs typeface="Arial"/>
                <a:sym typeface="Arial"/>
              </a:endParaRPr>
            </a:p>
          </p:txBody>
        </p:sp>
        <p:sp>
          <p:nvSpPr>
            <p:cNvPr id="571" name="Google Shape;571;p19"/>
            <p:cNvSpPr/>
            <p:nvPr/>
          </p:nvSpPr>
          <p:spPr>
            <a:xfrm>
              <a:off x="679755" y="1711463"/>
              <a:ext cx="145153" cy="1669182"/>
            </a:xfrm>
            <a:custGeom>
              <a:rect b="b" l="l" r="r" t="t"/>
              <a:pathLst>
                <a:path extrusionOk="0" h="120000" w="120000">
                  <a:moveTo>
                    <a:pt x="0" y="0"/>
                  </a:moveTo>
                  <a:lnTo>
                    <a:pt x="0" y="120000"/>
                  </a:lnTo>
                  <a:lnTo>
                    <a:pt x="120000" y="120000"/>
                  </a:lnTo>
                </a:path>
              </a:pathLst>
            </a:custGeom>
            <a:noFill/>
            <a:ln cap="flat" cmpd="sng" w="25400">
              <a:solidFill>
                <a:srgbClr val="0D4C6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72" name="Google Shape;572;p19"/>
            <p:cNvSpPr/>
            <p:nvPr/>
          </p:nvSpPr>
          <p:spPr>
            <a:xfrm>
              <a:off x="824908" y="3017761"/>
              <a:ext cx="3550638" cy="725769"/>
            </a:xfrm>
            <a:custGeom>
              <a:rect b="b" l="l" r="r" t="t"/>
              <a:pathLst>
                <a:path extrusionOk="0" h="725769" w="3550638">
                  <a:moveTo>
                    <a:pt x="0" y="72577"/>
                  </a:moveTo>
                  <a:cubicBezTo>
                    <a:pt x="0" y="32494"/>
                    <a:pt x="32494" y="0"/>
                    <a:pt x="72577" y="0"/>
                  </a:cubicBezTo>
                  <a:lnTo>
                    <a:pt x="3478061" y="0"/>
                  </a:lnTo>
                  <a:cubicBezTo>
                    <a:pt x="3518144" y="0"/>
                    <a:pt x="3550638" y="32494"/>
                    <a:pt x="3550638" y="72577"/>
                  </a:cubicBezTo>
                  <a:lnTo>
                    <a:pt x="3550638" y="653192"/>
                  </a:lnTo>
                  <a:cubicBezTo>
                    <a:pt x="3550638" y="693275"/>
                    <a:pt x="3518144" y="725769"/>
                    <a:pt x="3478061" y="725769"/>
                  </a:cubicBezTo>
                  <a:lnTo>
                    <a:pt x="72577" y="725769"/>
                  </a:lnTo>
                  <a:cubicBezTo>
                    <a:pt x="32494" y="725769"/>
                    <a:pt x="0" y="693275"/>
                    <a:pt x="0" y="653192"/>
                  </a:cubicBezTo>
                  <a:lnTo>
                    <a:pt x="0" y="72577"/>
                  </a:lnTo>
                  <a:close/>
                </a:path>
              </a:pathLst>
            </a:custGeom>
            <a:solidFill>
              <a:schemeClr val="lt1">
                <a:alpha val="89019"/>
              </a:schemeClr>
            </a:solidFill>
            <a:ln cap="flat" cmpd="sng" w="25400">
              <a:solidFill>
                <a:srgbClr val="126082"/>
              </a:solidFill>
              <a:prstDash val="solid"/>
              <a:round/>
              <a:headEnd len="sm" w="sm" type="none"/>
              <a:tailEnd len="sm" w="sm" type="none"/>
            </a:ln>
          </p:spPr>
          <p:txBody>
            <a:bodyPr anchorCtr="0" anchor="ctr" bIns="36475" lIns="44100" spcFirstLastPara="1" rIns="44100" wrap="square" tIns="36475">
              <a:noAutofit/>
            </a:bodyPr>
            <a:lstStyle/>
            <a:p>
              <a:pPr indent="0" lvl="0" marL="0" marR="0" rtl="0" algn="l">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Établir la confiance et les partenariats grâce à une communication et une collaboration ouvertes.</a:t>
              </a:r>
              <a:endParaRPr b="0" i="0" sz="1400" u="none" cap="none" strike="noStrike">
                <a:solidFill>
                  <a:srgbClr val="000000"/>
                </a:solidFill>
                <a:latin typeface="Arial"/>
                <a:ea typeface="Arial"/>
                <a:cs typeface="Arial"/>
                <a:sym typeface="Arial"/>
              </a:endParaRPr>
            </a:p>
          </p:txBody>
        </p:sp>
        <p:sp>
          <p:nvSpPr>
            <p:cNvPr id="573" name="Google Shape;573;p19"/>
            <p:cNvSpPr/>
            <p:nvPr/>
          </p:nvSpPr>
          <p:spPr>
            <a:xfrm>
              <a:off x="679755" y="1711463"/>
              <a:ext cx="145153" cy="2576394"/>
            </a:xfrm>
            <a:custGeom>
              <a:rect b="b" l="l" r="r" t="t"/>
              <a:pathLst>
                <a:path extrusionOk="0" h="120000" w="120000">
                  <a:moveTo>
                    <a:pt x="0" y="0"/>
                  </a:moveTo>
                  <a:lnTo>
                    <a:pt x="0" y="120000"/>
                  </a:lnTo>
                  <a:lnTo>
                    <a:pt x="120000" y="120000"/>
                  </a:lnTo>
                </a:path>
              </a:pathLst>
            </a:custGeom>
            <a:noFill/>
            <a:ln cap="flat" cmpd="sng" w="25400">
              <a:solidFill>
                <a:srgbClr val="0D4C6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74" name="Google Shape;574;p19"/>
            <p:cNvSpPr/>
            <p:nvPr/>
          </p:nvSpPr>
          <p:spPr>
            <a:xfrm>
              <a:off x="824908" y="3924972"/>
              <a:ext cx="3512933" cy="725769"/>
            </a:xfrm>
            <a:custGeom>
              <a:rect b="b" l="l" r="r" t="t"/>
              <a:pathLst>
                <a:path extrusionOk="0" h="725769" w="3512933">
                  <a:moveTo>
                    <a:pt x="0" y="72577"/>
                  </a:moveTo>
                  <a:cubicBezTo>
                    <a:pt x="0" y="32494"/>
                    <a:pt x="32494" y="0"/>
                    <a:pt x="72577" y="0"/>
                  </a:cubicBezTo>
                  <a:lnTo>
                    <a:pt x="3440356" y="0"/>
                  </a:lnTo>
                  <a:cubicBezTo>
                    <a:pt x="3480439" y="0"/>
                    <a:pt x="3512933" y="32494"/>
                    <a:pt x="3512933" y="72577"/>
                  </a:cubicBezTo>
                  <a:lnTo>
                    <a:pt x="3512933" y="653192"/>
                  </a:lnTo>
                  <a:cubicBezTo>
                    <a:pt x="3512933" y="693275"/>
                    <a:pt x="3480439" y="725769"/>
                    <a:pt x="3440356" y="725769"/>
                  </a:cubicBezTo>
                  <a:lnTo>
                    <a:pt x="72577" y="725769"/>
                  </a:lnTo>
                  <a:cubicBezTo>
                    <a:pt x="32494" y="725769"/>
                    <a:pt x="0" y="693275"/>
                    <a:pt x="0" y="653192"/>
                  </a:cubicBezTo>
                  <a:lnTo>
                    <a:pt x="0" y="72577"/>
                  </a:lnTo>
                  <a:close/>
                </a:path>
              </a:pathLst>
            </a:custGeom>
            <a:solidFill>
              <a:schemeClr val="lt1">
                <a:alpha val="89019"/>
              </a:schemeClr>
            </a:solidFill>
            <a:ln cap="flat" cmpd="sng" w="25400">
              <a:solidFill>
                <a:srgbClr val="126082"/>
              </a:solidFill>
              <a:prstDash val="solid"/>
              <a:round/>
              <a:headEnd len="sm" w="sm" type="none"/>
              <a:tailEnd len="sm" w="sm" type="none"/>
            </a:ln>
          </p:spPr>
          <p:txBody>
            <a:bodyPr anchorCtr="0" anchor="ctr" bIns="36475" lIns="44100" spcFirstLastPara="1" rIns="44100" wrap="square" tIns="36475">
              <a:noAutofit/>
            </a:bodyPr>
            <a:lstStyle/>
            <a:p>
              <a:pPr indent="0" lvl="0" marL="0" marR="0" rtl="0" algn="l">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Organiser des ateliers, des groupes de discussion ou des enquêtes pour recueillir des informations sur l’importance de différents critères et l’opportunité de diverses options d’adaptation.</a:t>
              </a:r>
              <a:endParaRPr b="0" i="0" sz="1400" u="none" cap="none" strike="noStrike">
                <a:solidFill>
                  <a:srgbClr val="000000"/>
                </a:solidFill>
                <a:latin typeface="Arial"/>
                <a:ea typeface="Arial"/>
                <a:cs typeface="Arial"/>
                <a:sym typeface="Arial"/>
              </a:endParaRPr>
            </a:p>
          </p:txBody>
        </p:sp>
        <p:sp>
          <p:nvSpPr>
            <p:cNvPr id="575" name="Google Shape;575;p19"/>
            <p:cNvSpPr/>
            <p:nvPr/>
          </p:nvSpPr>
          <p:spPr>
            <a:xfrm>
              <a:off x="4572000" y="970406"/>
              <a:ext cx="3800201" cy="725769"/>
            </a:xfrm>
            <a:custGeom>
              <a:rect b="b" l="l" r="r" t="t"/>
              <a:pathLst>
                <a:path extrusionOk="0" h="725769" w="1945816">
                  <a:moveTo>
                    <a:pt x="0" y="72577"/>
                  </a:moveTo>
                  <a:cubicBezTo>
                    <a:pt x="0" y="32494"/>
                    <a:pt x="32494" y="0"/>
                    <a:pt x="72577" y="0"/>
                  </a:cubicBezTo>
                  <a:lnTo>
                    <a:pt x="1873239" y="0"/>
                  </a:lnTo>
                  <a:cubicBezTo>
                    <a:pt x="1913322" y="0"/>
                    <a:pt x="1945816" y="32494"/>
                    <a:pt x="1945816" y="72577"/>
                  </a:cubicBezTo>
                  <a:lnTo>
                    <a:pt x="1945816" y="653192"/>
                  </a:lnTo>
                  <a:cubicBezTo>
                    <a:pt x="1945816" y="693275"/>
                    <a:pt x="1913322" y="725769"/>
                    <a:pt x="1873239" y="725769"/>
                  </a:cubicBezTo>
                  <a:lnTo>
                    <a:pt x="72577" y="725769"/>
                  </a:lnTo>
                  <a:cubicBezTo>
                    <a:pt x="32494" y="725769"/>
                    <a:pt x="0" y="693275"/>
                    <a:pt x="0" y="653192"/>
                  </a:cubicBezTo>
                  <a:lnTo>
                    <a:pt x="0" y="72577"/>
                  </a:lnTo>
                  <a:close/>
                </a:path>
              </a:pathLst>
            </a:custGeom>
            <a:solidFill>
              <a:srgbClr val="6EA73A"/>
            </a:solidFill>
            <a:ln cap="flat" cmpd="sng" w="25400">
              <a:solidFill>
                <a:schemeClr val="lt1"/>
              </a:solidFill>
              <a:prstDash val="solid"/>
              <a:round/>
              <a:headEnd len="sm" w="sm" type="none"/>
              <a:tailEnd len="sm" w="sm" type="none"/>
            </a:ln>
          </p:spPr>
          <p:txBody>
            <a:bodyPr anchorCtr="0" anchor="ctr" bIns="41575" lIns="51725" spcFirstLastPara="1" rIns="51725" wrap="square" tIns="41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Cycle de projet, critères d'investissement et priorités</a:t>
              </a:r>
              <a:endParaRPr b="0" i="0" sz="1600" u="none" cap="none" strike="noStrike">
                <a:solidFill>
                  <a:schemeClr val="lt1"/>
                </a:solidFill>
                <a:latin typeface="Arial"/>
                <a:ea typeface="Arial"/>
                <a:cs typeface="Arial"/>
                <a:sym typeface="Arial"/>
              </a:endParaRPr>
            </a:p>
          </p:txBody>
        </p:sp>
        <p:sp>
          <p:nvSpPr>
            <p:cNvPr id="576" name="Google Shape;576;p19"/>
            <p:cNvSpPr/>
            <p:nvPr/>
          </p:nvSpPr>
          <p:spPr>
            <a:xfrm>
              <a:off x="4587636" y="1711463"/>
              <a:ext cx="194581" cy="704776"/>
            </a:xfrm>
            <a:custGeom>
              <a:rect b="b" l="l" r="r" t="t"/>
              <a:pathLst>
                <a:path extrusionOk="0" h="120000" w="120000">
                  <a:moveTo>
                    <a:pt x="0" y="0"/>
                  </a:moveTo>
                  <a:lnTo>
                    <a:pt x="0" y="120000"/>
                  </a:lnTo>
                  <a:lnTo>
                    <a:pt x="120000" y="120000"/>
                  </a:lnTo>
                </a:path>
              </a:pathLst>
            </a:custGeom>
            <a:noFill/>
            <a:ln cap="flat" cmpd="sng" w="25400">
              <a:solidFill>
                <a:srgbClr val="0D4C6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77" name="Google Shape;577;p19"/>
            <p:cNvSpPr/>
            <p:nvPr/>
          </p:nvSpPr>
          <p:spPr>
            <a:xfrm>
              <a:off x="4738431" y="1892905"/>
              <a:ext cx="3633770" cy="1046668"/>
            </a:xfrm>
            <a:custGeom>
              <a:rect b="b" l="l" r="r" t="t"/>
              <a:pathLst>
                <a:path extrusionOk="0" h="1046668" w="3633770">
                  <a:moveTo>
                    <a:pt x="0" y="104667"/>
                  </a:moveTo>
                  <a:cubicBezTo>
                    <a:pt x="0" y="46861"/>
                    <a:pt x="46861" y="0"/>
                    <a:pt x="104667" y="0"/>
                  </a:cubicBezTo>
                  <a:lnTo>
                    <a:pt x="3529103" y="0"/>
                  </a:lnTo>
                  <a:cubicBezTo>
                    <a:pt x="3586909" y="0"/>
                    <a:pt x="3633770" y="46861"/>
                    <a:pt x="3633770" y="104667"/>
                  </a:cubicBezTo>
                  <a:lnTo>
                    <a:pt x="3633770" y="942001"/>
                  </a:lnTo>
                  <a:cubicBezTo>
                    <a:pt x="3633770" y="999807"/>
                    <a:pt x="3586909" y="1046668"/>
                    <a:pt x="3529103" y="1046668"/>
                  </a:cubicBezTo>
                  <a:lnTo>
                    <a:pt x="104667" y="1046668"/>
                  </a:lnTo>
                  <a:cubicBezTo>
                    <a:pt x="46861" y="1046668"/>
                    <a:pt x="0" y="999807"/>
                    <a:pt x="0" y="942001"/>
                  </a:cubicBezTo>
                  <a:lnTo>
                    <a:pt x="0" y="104667"/>
                  </a:lnTo>
                  <a:close/>
                </a:path>
              </a:pathLst>
            </a:custGeom>
            <a:solidFill>
              <a:schemeClr val="lt1">
                <a:alpha val="89019"/>
              </a:schemeClr>
            </a:solidFill>
            <a:ln cap="flat" cmpd="sng" w="25400">
              <a:solidFill>
                <a:srgbClr val="6EA73A"/>
              </a:solidFill>
              <a:prstDash val="solid"/>
              <a:round/>
              <a:headEnd len="sm" w="sm" type="none"/>
              <a:tailEnd len="sm" w="sm" type="none"/>
            </a:ln>
          </p:spPr>
          <p:txBody>
            <a:bodyPr anchorCtr="0" anchor="ctr" bIns="45875" lIns="53500" spcFirstLastPara="1" rIns="53500" wrap="square" tIns="45875">
              <a:noAutofit/>
            </a:bodyPr>
            <a:lstStyle/>
            <a:p>
              <a:pPr indent="0" lvl="0" marL="0" marR="0" rtl="0" algn="just">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Le cycle de projet d'un bailleur de fonds climatique comprend généralement plusieurs phases distinctes. Certains fonds sont ouverts en continu tandis que pour d'autres, les appels à propositions sont lancés périodiquement.</a:t>
              </a:r>
              <a:endParaRPr b="0" i="0" sz="1200" u="none" cap="none" strike="noStrike">
                <a:solidFill>
                  <a:schemeClr val="dk1"/>
                </a:solidFill>
                <a:latin typeface="Arial"/>
                <a:ea typeface="Arial"/>
                <a:cs typeface="Arial"/>
                <a:sym typeface="Arial"/>
              </a:endParaRPr>
            </a:p>
          </p:txBody>
        </p:sp>
        <p:sp>
          <p:nvSpPr>
            <p:cNvPr id="578" name="Google Shape;578;p19"/>
            <p:cNvSpPr/>
            <p:nvPr/>
          </p:nvSpPr>
          <p:spPr>
            <a:xfrm>
              <a:off x="4583594" y="1506510"/>
              <a:ext cx="156876" cy="2237020"/>
            </a:xfrm>
            <a:custGeom>
              <a:rect b="b" l="l" r="r" t="t"/>
              <a:pathLst>
                <a:path extrusionOk="0" h="120000" w="120000">
                  <a:moveTo>
                    <a:pt x="0" y="0"/>
                  </a:moveTo>
                  <a:lnTo>
                    <a:pt x="0" y="109126"/>
                  </a:lnTo>
                  <a:lnTo>
                    <a:pt x="148842" y="109126"/>
                  </a:lnTo>
                </a:path>
              </a:pathLst>
            </a:custGeom>
            <a:noFill/>
            <a:ln cap="flat" cmpd="sng" w="25400">
              <a:solidFill>
                <a:srgbClr val="6EA73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79" name="Google Shape;579;p19"/>
            <p:cNvSpPr/>
            <p:nvPr/>
          </p:nvSpPr>
          <p:spPr>
            <a:xfrm>
              <a:off x="4738431" y="3436755"/>
              <a:ext cx="3616050" cy="1249528"/>
            </a:xfrm>
            <a:custGeom>
              <a:rect b="b" l="l" r="r" t="t"/>
              <a:pathLst>
                <a:path extrusionOk="0" h="1249528" w="3616050">
                  <a:moveTo>
                    <a:pt x="0" y="124953"/>
                  </a:moveTo>
                  <a:cubicBezTo>
                    <a:pt x="0" y="55943"/>
                    <a:pt x="55943" y="0"/>
                    <a:pt x="124953" y="0"/>
                  </a:cubicBezTo>
                  <a:lnTo>
                    <a:pt x="3491097" y="0"/>
                  </a:lnTo>
                  <a:cubicBezTo>
                    <a:pt x="3560107" y="0"/>
                    <a:pt x="3616050" y="55943"/>
                    <a:pt x="3616050" y="124953"/>
                  </a:cubicBezTo>
                  <a:lnTo>
                    <a:pt x="3616050" y="1124575"/>
                  </a:lnTo>
                  <a:cubicBezTo>
                    <a:pt x="3616050" y="1193585"/>
                    <a:pt x="3560107" y="1249528"/>
                    <a:pt x="3491097" y="1249528"/>
                  </a:cubicBezTo>
                  <a:lnTo>
                    <a:pt x="124953" y="1249528"/>
                  </a:lnTo>
                  <a:cubicBezTo>
                    <a:pt x="55943" y="1249528"/>
                    <a:pt x="0" y="1193585"/>
                    <a:pt x="0" y="1124575"/>
                  </a:cubicBezTo>
                  <a:lnTo>
                    <a:pt x="0" y="124953"/>
                  </a:lnTo>
                  <a:close/>
                </a:path>
              </a:pathLst>
            </a:custGeom>
            <a:solidFill>
              <a:schemeClr val="lt1">
                <a:alpha val="89019"/>
              </a:schemeClr>
            </a:solidFill>
            <a:ln cap="flat" cmpd="sng" w="25400">
              <a:solidFill>
                <a:srgbClr val="6EA73A"/>
              </a:solidFill>
              <a:prstDash val="solid"/>
              <a:round/>
              <a:headEnd len="sm" w="sm" type="none"/>
              <a:tailEnd len="sm" w="sm" type="none"/>
            </a:ln>
          </p:spPr>
          <p:txBody>
            <a:bodyPr anchorCtr="0" anchor="ctr" bIns="51825" lIns="59450" spcFirstLastPara="1" rIns="59450" wrap="square" tIns="51825">
              <a:noAutofit/>
            </a:bodyPr>
            <a:lstStyle/>
            <a:p>
              <a:pPr indent="0" lvl="0" marL="0" marR="0" rtl="0" algn="just">
                <a:lnSpc>
                  <a:spcPct val="90000"/>
                </a:lnSpc>
                <a:spcBef>
                  <a:spcPts val="0"/>
                </a:spcBef>
                <a:spcAft>
                  <a:spcPts val="0"/>
                </a:spcAft>
                <a:buClr>
                  <a:srgbClr val="000000"/>
                </a:buClr>
                <a:buSzPts val="1000"/>
                <a:buFont typeface="Noto Sans Symbols"/>
                <a:buNone/>
              </a:pPr>
              <a:r>
                <a:rPr b="0" i="0" lang="en-US" sz="1200" u="none" cap="none" strike="noStrike">
                  <a:solidFill>
                    <a:schemeClr val="dk1"/>
                  </a:solidFill>
                  <a:latin typeface="Arial"/>
                  <a:ea typeface="Arial"/>
                  <a:cs typeface="Arial"/>
                  <a:sym typeface="Arial"/>
                </a:rPr>
                <a:t>Les étapes spécifiques peuvent varier selon les bailleurs de fonds, ainsi que leurs priorités, les instruments de financement utilisés, leurs critères d'investissement et leurs modèles de note conceptuelle ou de proposition de financement ; tous doivent être pris en compte..</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descr="Magnifying glass showing decling performance" id="584" name="Google Shape;584;p22"/>
          <p:cNvPicPr preferRelativeResize="0"/>
          <p:nvPr/>
        </p:nvPicPr>
        <p:blipFill rotWithShape="1">
          <a:blip r:embed="rId3">
            <a:alphaModFix/>
          </a:blip>
          <a:srcRect b="14510" l="0" r="0" t="1220"/>
          <a:stretch/>
        </p:blipFill>
        <p:spPr>
          <a:xfrm>
            <a:off x="15" y="7"/>
            <a:ext cx="9143985" cy="5143493"/>
          </a:xfrm>
          <a:prstGeom prst="rect">
            <a:avLst/>
          </a:prstGeom>
          <a:noFill/>
          <a:ln>
            <a:noFill/>
          </a:ln>
        </p:spPr>
      </p:pic>
      <p:sp>
        <p:nvSpPr>
          <p:cNvPr id="585" name="Google Shape;585;p22"/>
          <p:cNvSpPr/>
          <p:nvPr/>
        </p:nvSpPr>
        <p:spPr>
          <a:xfrm>
            <a:off x="0" y="0"/>
            <a:ext cx="9143985" cy="5143493"/>
          </a:xfrm>
          <a:prstGeom prst="rect">
            <a:avLst/>
          </a:prstGeom>
          <a:solidFill>
            <a:srgbClr val="0F6C83">
              <a:alpha val="72941"/>
            </a:srgbClr>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586" name="Google Shape;586;p22"/>
          <p:cNvSpPr/>
          <p:nvPr/>
        </p:nvSpPr>
        <p:spPr>
          <a:xfrm>
            <a:off x="1393722" y="509648"/>
            <a:ext cx="6807885" cy="3287911"/>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587" name="Google Shape;587;p22"/>
          <p:cNvSpPr txBox="1"/>
          <p:nvPr/>
        </p:nvSpPr>
        <p:spPr>
          <a:xfrm>
            <a:off x="1652378" y="1258591"/>
            <a:ext cx="6437263" cy="2063107"/>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26580"/>
                </a:solidFill>
                <a:latin typeface="Arial"/>
                <a:ea typeface="Arial"/>
                <a:cs typeface="Arial"/>
                <a:sym typeface="Arial"/>
              </a:rPr>
              <a:t>Session deux: Élaboration de propositions d'adaptation du Fonds Vert Climat (FVC)</a:t>
            </a:r>
            <a:br>
              <a:rPr b="1" i="0" lang="en-US" sz="3200" u="none" cap="none" strike="noStrike">
                <a:solidFill>
                  <a:srgbClr val="126580"/>
                </a:solidFill>
                <a:latin typeface="Arial"/>
                <a:ea typeface="Arial"/>
                <a:cs typeface="Arial"/>
                <a:sym typeface="Arial"/>
              </a:rPr>
            </a:br>
            <a:endParaRPr b="1" i="0" sz="3200" u="none" cap="none" strike="noStrike">
              <a:solidFill>
                <a:srgbClr val="126580"/>
              </a:solidFill>
              <a:latin typeface="Arial"/>
              <a:ea typeface="Arial"/>
              <a:cs typeface="Arial"/>
              <a:sym typeface="Arial"/>
            </a:endParaRPr>
          </a:p>
        </p:txBody>
      </p:sp>
      <p:cxnSp>
        <p:nvCxnSpPr>
          <p:cNvPr id="588" name="Google Shape;588;p22"/>
          <p:cNvCxnSpPr/>
          <p:nvPr/>
        </p:nvCxnSpPr>
        <p:spPr>
          <a:xfrm>
            <a:off x="1652378" y="2946035"/>
            <a:ext cx="1230932" cy="0"/>
          </a:xfrm>
          <a:prstGeom prst="straightConnector1">
            <a:avLst/>
          </a:prstGeom>
          <a:noFill/>
          <a:ln cap="flat" cmpd="sng" w="57150">
            <a:solidFill>
              <a:srgbClr val="A3E061"/>
            </a:solidFill>
            <a:prstDash val="solid"/>
            <a:miter lim="800000"/>
            <a:headEnd len="sm" w="sm" type="none"/>
            <a:tailEnd len="sm" w="sm" type="none"/>
          </a:ln>
        </p:spPr>
      </p:cxnSp>
      <p:pic>
        <p:nvPicPr>
          <p:cNvPr id="589" name="Google Shape;589;p22"/>
          <p:cNvPicPr preferRelativeResize="0"/>
          <p:nvPr/>
        </p:nvPicPr>
        <p:blipFill rotWithShape="1">
          <a:blip r:embed="rId4">
            <a:alphaModFix/>
          </a:blip>
          <a:srcRect b="14258" l="0" r="0" t="0"/>
          <a:stretch/>
        </p:blipFill>
        <p:spPr>
          <a:xfrm>
            <a:off x="14556" y="1"/>
            <a:ext cx="1379167" cy="509648"/>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grpSp>
        <p:nvGrpSpPr>
          <p:cNvPr id="594" name="Google Shape;594;p24"/>
          <p:cNvGrpSpPr/>
          <p:nvPr/>
        </p:nvGrpSpPr>
        <p:grpSpPr>
          <a:xfrm>
            <a:off x="47230" y="606636"/>
            <a:ext cx="9049541" cy="4109295"/>
            <a:chOff x="14559" y="590937"/>
            <a:chExt cx="9049541" cy="4109295"/>
          </a:xfrm>
        </p:grpSpPr>
        <p:sp>
          <p:nvSpPr>
            <p:cNvPr id="595" name="Google Shape;595;p24"/>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596" name="Google Shape;596;p24"/>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597" name="Google Shape;597;p24"/>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598" name="Google Shape;598;p24"/>
          <p:cNvSpPr txBox="1"/>
          <p:nvPr>
            <p:ph type="title"/>
          </p:nvPr>
        </p:nvSpPr>
        <p:spPr>
          <a:xfrm>
            <a:off x="1927777" y="413218"/>
            <a:ext cx="6944304" cy="808997"/>
          </a:xfrm>
          <a:prstGeom prst="rect">
            <a:avLst/>
          </a:prstGeom>
          <a:noFill/>
          <a:ln>
            <a:noFill/>
          </a:ln>
        </p:spPr>
        <p:txBody>
          <a:bodyPr anchorCtr="0" anchor="ctr" bIns="34275" lIns="68575" spcFirstLastPara="1" rIns="68575" wrap="square" tIns="34275">
            <a:noAutofit/>
          </a:bodyPr>
          <a:lstStyle/>
          <a:p>
            <a:pPr indent="0" lvl="0" marL="0" rtl="0" algn="r">
              <a:lnSpc>
                <a:spcPct val="90000"/>
              </a:lnSpc>
              <a:spcBef>
                <a:spcPts val="0"/>
              </a:spcBef>
              <a:spcAft>
                <a:spcPts val="0"/>
              </a:spcAft>
              <a:buSzPts val="1800"/>
              <a:buNone/>
            </a:pPr>
            <a:r>
              <a:rPr b="1" lang="en-US" sz="4000">
                <a:solidFill>
                  <a:srgbClr val="0F6C83"/>
                </a:solidFill>
                <a:latin typeface="Arial"/>
                <a:ea typeface="Arial"/>
                <a:cs typeface="Arial"/>
                <a:sym typeface="Arial"/>
              </a:rPr>
              <a:t>PRÉSENTATION DU FVC</a:t>
            </a:r>
            <a:endParaRPr/>
          </a:p>
        </p:txBody>
      </p:sp>
      <p:sp>
        <p:nvSpPr>
          <p:cNvPr id="599" name="Google Shape;599;p24"/>
          <p:cNvSpPr txBox="1"/>
          <p:nvPr>
            <p:ph idx="12" type="sldNum"/>
          </p:nvPr>
        </p:nvSpPr>
        <p:spPr>
          <a:xfrm>
            <a:off x="6493213" y="4767263"/>
            <a:ext cx="2022137" cy="273844"/>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450"/>
              </a:spcAft>
              <a:buSzPts val="900"/>
              <a:buNone/>
            </a:pPr>
            <a:fld id="{00000000-1234-1234-1234-123412341234}" type="slidenum">
              <a:rPr lang="en-US">
                <a:solidFill>
                  <a:srgbClr val="FFFFFF"/>
                </a:solidFill>
              </a:rPr>
              <a:t>‹#›</a:t>
            </a:fld>
            <a:endParaRPr>
              <a:solidFill>
                <a:srgbClr val="FFFFFF"/>
              </a:solidFill>
            </a:endParaRPr>
          </a:p>
        </p:txBody>
      </p:sp>
      <p:grpSp>
        <p:nvGrpSpPr>
          <p:cNvPr id="600" name="Google Shape;600;p24"/>
          <p:cNvGrpSpPr/>
          <p:nvPr/>
        </p:nvGrpSpPr>
        <p:grpSpPr>
          <a:xfrm>
            <a:off x="6402380" y="4687688"/>
            <a:ext cx="2483968" cy="437150"/>
            <a:chOff x="8596525" y="6049452"/>
            <a:chExt cx="3311957" cy="582866"/>
          </a:xfrm>
        </p:grpSpPr>
        <p:grpSp>
          <p:nvGrpSpPr>
            <p:cNvPr id="601" name="Google Shape;601;p24"/>
            <p:cNvGrpSpPr/>
            <p:nvPr/>
          </p:nvGrpSpPr>
          <p:grpSpPr>
            <a:xfrm>
              <a:off x="8596525" y="6049452"/>
              <a:ext cx="2275048" cy="582866"/>
              <a:chOff x="2995571" y="4446283"/>
              <a:chExt cx="3220513" cy="825093"/>
            </a:xfrm>
          </p:grpSpPr>
          <p:sp>
            <p:nvSpPr>
              <p:cNvPr id="602" name="Google Shape;602;p24"/>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603" name="Google Shape;603;p24"/>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604" name="Google Shape;604;p24"/>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605" name="Google Shape;605;p24"/>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606" name="Google Shape;606;p24"/>
          <p:cNvPicPr preferRelativeResize="0"/>
          <p:nvPr/>
        </p:nvPicPr>
        <p:blipFill rotWithShape="1">
          <a:blip r:embed="rId7">
            <a:alphaModFix/>
          </a:blip>
          <a:srcRect b="14258" l="0" r="0" t="0"/>
          <a:stretch/>
        </p:blipFill>
        <p:spPr>
          <a:xfrm>
            <a:off x="95836" y="81038"/>
            <a:ext cx="1379167" cy="609598"/>
          </a:xfrm>
          <a:prstGeom prst="rect">
            <a:avLst/>
          </a:prstGeom>
          <a:noFill/>
          <a:ln>
            <a:noFill/>
          </a:ln>
        </p:spPr>
      </p:pic>
      <p:sp>
        <p:nvSpPr>
          <p:cNvPr id="607" name="Google Shape;607;p24"/>
          <p:cNvSpPr txBox="1"/>
          <p:nvPr/>
        </p:nvSpPr>
        <p:spPr>
          <a:xfrm>
            <a:off x="5474367" y="2154499"/>
            <a:ext cx="3447979" cy="1169511"/>
          </a:xfrm>
          <a:prstGeom prst="rect">
            <a:avLst/>
          </a:prstGeom>
          <a:noFill/>
          <a:ln>
            <a:noFill/>
          </a:ln>
        </p:spPr>
        <p:txBody>
          <a:bodyPr anchorCtr="0" anchor="t" bIns="45700" lIns="91425" spcFirstLastPara="1" rIns="91425" wrap="square" tIns="45700">
            <a:spAutoFit/>
          </a:bodyPr>
          <a:lstStyle/>
          <a:p>
            <a:pPr indent="0" lvl="0" marL="158750" marR="0" rtl="0" algn="r">
              <a:lnSpc>
                <a:spcPct val="100000"/>
              </a:lnSpc>
              <a:spcBef>
                <a:spcPts val="0"/>
              </a:spcBef>
              <a:spcAft>
                <a:spcPts val="0"/>
              </a:spcAft>
              <a:buClr>
                <a:srgbClr val="000000"/>
              </a:buClr>
              <a:buSzPts val="1200"/>
              <a:buFont typeface="Arial"/>
              <a:buNone/>
            </a:pPr>
            <a:r>
              <a:rPr b="0" i="0" lang="en-US" sz="1400" u="none" cap="none" strike="noStrike">
                <a:solidFill>
                  <a:srgbClr val="FF0000"/>
                </a:solidFill>
                <a:latin typeface="Arial"/>
                <a:ea typeface="Arial"/>
                <a:cs typeface="Arial"/>
                <a:sym typeface="Arial"/>
              </a:rPr>
              <a:t>Veuillez noter que le cours 1 fournit des détails sur les bases du financement climatique, y compris des informations sur le Fonds Vert Climat (FVC) </a:t>
            </a:r>
            <a:r>
              <a:rPr b="0" i="0" lang="en-US" sz="1200" u="none" cap="none" strike="noStrike">
                <a:solidFill>
                  <a:srgbClr val="FF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608" name="Google Shape;608;p24"/>
          <p:cNvPicPr preferRelativeResize="0"/>
          <p:nvPr/>
        </p:nvPicPr>
        <p:blipFill>
          <a:blip r:embed="rId8">
            <a:alphaModFix/>
          </a:blip>
          <a:stretch>
            <a:fillRect/>
          </a:stretch>
        </p:blipFill>
        <p:spPr>
          <a:xfrm>
            <a:off x="284625" y="1311600"/>
            <a:ext cx="5426925" cy="320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grpSp>
        <p:nvGrpSpPr>
          <p:cNvPr id="613" name="Google Shape;613;p25"/>
          <p:cNvGrpSpPr/>
          <p:nvPr/>
        </p:nvGrpSpPr>
        <p:grpSpPr>
          <a:xfrm>
            <a:off x="47230" y="606636"/>
            <a:ext cx="9049541" cy="4109295"/>
            <a:chOff x="14559" y="590937"/>
            <a:chExt cx="9049541" cy="4109295"/>
          </a:xfrm>
        </p:grpSpPr>
        <p:sp>
          <p:nvSpPr>
            <p:cNvPr id="614" name="Google Shape;614;p25"/>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615" name="Google Shape;615;p25"/>
            <p:cNvSpPr/>
            <p:nvPr/>
          </p:nvSpPr>
          <p:spPr>
            <a:xfrm>
              <a:off x="201366" y="590937"/>
              <a:ext cx="8513723"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616" name="Google Shape;616;p25"/>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grpSp>
        <p:nvGrpSpPr>
          <p:cNvPr id="617" name="Google Shape;617;p25"/>
          <p:cNvGrpSpPr/>
          <p:nvPr/>
        </p:nvGrpSpPr>
        <p:grpSpPr>
          <a:xfrm>
            <a:off x="1325571" y="917417"/>
            <a:ext cx="6345495" cy="3456126"/>
            <a:chOff x="299910" y="109900"/>
            <a:chExt cx="6345495" cy="3456126"/>
          </a:xfrm>
        </p:grpSpPr>
        <p:sp>
          <p:nvSpPr>
            <p:cNvPr id="618" name="Google Shape;618;p25"/>
            <p:cNvSpPr/>
            <p:nvPr/>
          </p:nvSpPr>
          <p:spPr>
            <a:xfrm>
              <a:off x="2717575" y="109900"/>
              <a:ext cx="1510165" cy="619910"/>
            </a:xfrm>
            <a:prstGeom prst="roundRect">
              <a:avLst>
                <a:gd fmla="val 10000" name="adj"/>
              </a:avLst>
            </a:prstGeom>
            <a:solidFill>
              <a:srgbClr val="0F6C83"/>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5"/>
            <p:cNvSpPr txBox="1"/>
            <p:nvPr/>
          </p:nvSpPr>
          <p:spPr>
            <a:xfrm>
              <a:off x="2735732" y="128057"/>
              <a:ext cx="1473851" cy="58359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CCNUCC</a:t>
              </a:r>
              <a:endParaRPr b="0" i="0" sz="1400" u="none" cap="none" strike="noStrike">
                <a:solidFill>
                  <a:srgbClr val="000000"/>
                </a:solidFill>
                <a:latin typeface="Arial"/>
                <a:ea typeface="Arial"/>
                <a:cs typeface="Arial"/>
                <a:sym typeface="Arial"/>
              </a:endParaRPr>
            </a:p>
          </p:txBody>
        </p:sp>
        <p:sp>
          <p:nvSpPr>
            <p:cNvPr id="620" name="Google Shape;620;p25"/>
            <p:cNvSpPr/>
            <p:nvPr/>
          </p:nvSpPr>
          <p:spPr>
            <a:xfrm>
              <a:off x="1066033" y="729811"/>
              <a:ext cx="2406625" cy="396755"/>
            </a:xfrm>
            <a:custGeom>
              <a:rect b="b" l="l" r="r" t="t"/>
              <a:pathLst>
                <a:path extrusionOk="0" h="120000" w="120000">
                  <a:moveTo>
                    <a:pt x="120000" y="0"/>
                  </a:moveTo>
                  <a:lnTo>
                    <a:pt x="120000" y="60000"/>
                  </a:lnTo>
                  <a:lnTo>
                    <a:pt x="0" y="60000"/>
                  </a:lnTo>
                  <a:lnTo>
                    <a:pt x="0" y="120000"/>
                  </a:lnTo>
                </a:path>
              </a:pathLst>
            </a:custGeom>
            <a:noFill/>
            <a:ln cap="flat" cmpd="sng" w="9525">
              <a:solidFill>
                <a:srgbClr val="FAA0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5"/>
            <p:cNvSpPr/>
            <p:nvPr/>
          </p:nvSpPr>
          <p:spPr>
            <a:xfrm>
              <a:off x="299910" y="1126566"/>
              <a:ext cx="1532244" cy="733828"/>
            </a:xfrm>
            <a:prstGeom prst="roundRect">
              <a:avLst>
                <a:gd fmla="val 10000" name="adj"/>
              </a:avLst>
            </a:prstGeom>
            <a:solidFill>
              <a:srgbClr val="0F6C83"/>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5"/>
            <p:cNvSpPr txBox="1"/>
            <p:nvPr/>
          </p:nvSpPr>
          <p:spPr>
            <a:xfrm>
              <a:off x="321403" y="1148059"/>
              <a:ext cx="1489258" cy="690842"/>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FVC</a:t>
              </a:r>
              <a:endParaRPr b="0" i="0" sz="1400" u="none" cap="none" strike="noStrike">
                <a:solidFill>
                  <a:srgbClr val="000000"/>
                </a:solidFill>
                <a:latin typeface="Arial"/>
                <a:ea typeface="Arial"/>
                <a:cs typeface="Arial"/>
                <a:sym typeface="Arial"/>
              </a:endParaRPr>
            </a:p>
          </p:txBody>
        </p:sp>
        <p:sp>
          <p:nvSpPr>
            <p:cNvPr id="623" name="Google Shape;623;p25"/>
            <p:cNvSpPr/>
            <p:nvPr/>
          </p:nvSpPr>
          <p:spPr>
            <a:xfrm>
              <a:off x="1020313" y="1860395"/>
              <a:ext cx="91440" cy="396755"/>
            </a:xfrm>
            <a:custGeom>
              <a:rect b="b" l="l" r="r" t="t"/>
              <a:pathLst>
                <a:path extrusionOk="0" h="120000" w="120000">
                  <a:moveTo>
                    <a:pt x="60000" y="0"/>
                  </a:moveTo>
                  <a:lnTo>
                    <a:pt x="60000" y="120000"/>
                  </a:lnTo>
                </a:path>
              </a:pathLst>
            </a:custGeom>
            <a:noFill/>
            <a:ln cap="flat" cmpd="sng" w="9525">
              <a:solidFill>
                <a:srgbClr val="FAA0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5"/>
            <p:cNvSpPr/>
            <p:nvPr/>
          </p:nvSpPr>
          <p:spPr>
            <a:xfrm>
              <a:off x="322116" y="2257151"/>
              <a:ext cx="1487832" cy="991888"/>
            </a:xfrm>
            <a:prstGeom prst="roundRect">
              <a:avLst>
                <a:gd fmla="val 10000" name="adj"/>
              </a:avLst>
            </a:prstGeom>
            <a:solidFill>
              <a:srgbClr val="0F6C83"/>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5"/>
            <p:cNvSpPr txBox="1"/>
            <p:nvPr/>
          </p:nvSpPr>
          <p:spPr>
            <a:xfrm>
              <a:off x="351167" y="2286202"/>
              <a:ext cx="1513168" cy="93378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Fenêtre d'atténuation et d'adaptation</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PSF</a:t>
              </a:r>
              <a:endParaRPr b="0" i="0" sz="1400" u="none" cap="none" strike="noStrike">
                <a:solidFill>
                  <a:srgbClr val="000000"/>
                </a:solidFill>
                <a:latin typeface="Arial"/>
                <a:ea typeface="Arial"/>
                <a:cs typeface="Arial"/>
                <a:sym typeface="Arial"/>
              </a:endParaRPr>
            </a:p>
          </p:txBody>
        </p:sp>
        <p:sp>
          <p:nvSpPr>
            <p:cNvPr id="626" name="Google Shape;626;p25"/>
            <p:cNvSpPr/>
            <p:nvPr/>
          </p:nvSpPr>
          <p:spPr>
            <a:xfrm>
              <a:off x="3472658" y="729811"/>
              <a:ext cx="215679" cy="389316"/>
            </a:xfrm>
            <a:custGeom>
              <a:rect b="b" l="l" r="r" t="t"/>
              <a:pathLst>
                <a:path extrusionOk="0" h="120000" w="120000">
                  <a:moveTo>
                    <a:pt x="0" y="0"/>
                  </a:moveTo>
                  <a:lnTo>
                    <a:pt x="0" y="60000"/>
                  </a:lnTo>
                  <a:lnTo>
                    <a:pt x="120000" y="60000"/>
                  </a:lnTo>
                  <a:lnTo>
                    <a:pt x="120000" y="120000"/>
                  </a:lnTo>
                </a:path>
              </a:pathLst>
            </a:custGeom>
            <a:noFill/>
            <a:ln cap="flat" cmpd="sng" w="9525">
              <a:solidFill>
                <a:srgbClr val="FAA0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5"/>
            <p:cNvSpPr/>
            <p:nvPr/>
          </p:nvSpPr>
          <p:spPr>
            <a:xfrm>
              <a:off x="2944422" y="1119127"/>
              <a:ext cx="1487832" cy="991888"/>
            </a:xfrm>
            <a:prstGeom prst="roundRect">
              <a:avLst>
                <a:gd fmla="val 10000" name="adj"/>
              </a:avLst>
            </a:prstGeom>
            <a:solidFill>
              <a:srgbClr val="0F6C83"/>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5"/>
            <p:cNvSpPr txBox="1"/>
            <p:nvPr/>
          </p:nvSpPr>
          <p:spPr>
            <a:xfrm>
              <a:off x="2973473" y="1148178"/>
              <a:ext cx="1429730" cy="93378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FEM</a:t>
              </a:r>
              <a:endParaRPr b="0" i="0" sz="1400" u="none" cap="none" strike="noStrike">
                <a:solidFill>
                  <a:srgbClr val="000000"/>
                </a:solidFill>
                <a:latin typeface="Arial"/>
                <a:ea typeface="Arial"/>
                <a:cs typeface="Arial"/>
                <a:sym typeface="Arial"/>
              </a:endParaRPr>
            </a:p>
          </p:txBody>
        </p:sp>
        <p:sp>
          <p:nvSpPr>
            <p:cNvPr id="629" name="Google Shape;629;p25"/>
            <p:cNvSpPr/>
            <p:nvPr/>
          </p:nvSpPr>
          <p:spPr>
            <a:xfrm>
              <a:off x="3000215" y="2111016"/>
              <a:ext cx="688122" cy="404194"/>
            </a:xfrm>
            <a:custGeom>
              <a:rect b="b" l="l" r="r" t="t"/>
              <a:pathLst>
                <a:path extrusionOk="0" h="120000" w="120000">
                  <a:moveTo>
                    <a:pt x="120000" y="0"/>
                  </a:moveTo>
                  <a:lnTo>
                    <a:pt x="120000" y="60000"/>
                  </a:lnTo>
                  <a:lnTo>
                    <a:pt x="0" y="60000"/>
                  </a:lnTo>
                  <a:lnTo>
                    <a:pt x="0" y="120000"/>
                  </a:lnTo>
                </a:path>
              </a:pathLst>
            </a:custGeom>
            <a:noFill/>
            <a:ln cap="flat" cmpd="sng" w="9525">
              <a:solidFill>
                <a:srgbClr val="FAA0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5"/>
            <p:cNvSpPr/>
            <p:nvPr/>
          </p:nvSpPr>
          <p:spPr>
            <a:xfrm>
              <a:off x="2228890" y="2515210"/>
              <a:ext cx="1810264" cy="1050816"/>
            </a:xfrm>
            <a:prstGeom prst="roundRect">
              <a:avLst>
                <a:gd fmla="val 10000" name="adj"/>
              </a:avLst>
            </a:prstGeom>
            <a:solidFill>
              <a:srgbClr val="0F6C83"/>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5"/>
            <p:cNvSpPr txBox="1"/>
            <p:nvPr/>
          </p:nvSpPr>
          <p:spPr>
            <a:xfrm>
              <a:off x="2169960" y="2596211"/>
              <a:ext cx="1782855" cy="93378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Fonds Spécial pour les Changements Climatiques (FSCC)</a:t>
              </a:r>
              <a:endParaRPr b="0" i="0" sz="1400" u="none" cap="none" strike="noStrike">
                <a:solidFill>
                  <a:srgbClr val="000000"/>
                </a:solidFill>
                <a:latin typeface="Arial"/>
                <a:ea typeface="Arial"/>
                <a:cs typeface="Arial"/>
                <a:sym typeface="Arial"/>
              </a:endParaRPr>
            </a:p>
          </p:txBody>
        </p:sp>
        <p:sp>
          <p:nvSpPr>
            <p:cNvPr id="632" name="Google Shape;632;p25"/>
            <p:cNvSpPr/>
            <p:nvPr/>
          </p:nvSpPr>
          <p:spPr>
            <a:xfrm>
              <a:off x="3688338" y="2111016"/>
              <a:ext cx="1246059" cy="404194"/>
            </a:xfrm>
            <a:custGeom>
              <a:rect b="b" l="l" r="r" t="t"/>
              <a:pathLst>
                <a:path extrusionOk="0" h="120000" w="120000">
                  <a:moveTo>
                    <a:pt x="0" y="0"/>
                  </a:moveTo>
                  <a:lnTo>
                    <a:pt x="0" y="60000"/>
                  </a:lnTo>
                  <a:lnTo>
                    <a:pt x="120000" y="60000"/>
                  </a:lnTo>
                  <a:lnTo>
                    <a:pt x="120000" y="120000"/>
                  </a:lnTo>
                </a:path>
              </a:pathLst>
            </a:custGeom>
            <a:noFill/>
            <a:ln cap="flat" cmpd="sng" w="9525">
              <a:solidFill>
                <a:srgbClr val="FAA0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5"/>
            <p:cNvSpPr/>
            <p:nvPr/>
          </p:nvSpPr>
          <p:spPr>
            <a:xfrm>
              <a:off x="4190482" y="2515210"/>
              <a:ext cx="1487832" cy="991888"/>
            </a:xfrm>
            <a:prstGeom prst="roundRect">
              <a:avLst>
                <a:gd fmla="val 10000" name="adj"/>
              </a:avLst>
            </a:prstGeom>
            <a:solidFill>
              <a:srgbClr val="0F6C83"/>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5"/>
            <p:cNvSpPr txBox="1"/>
            <p:nvPr/>
          </p:nvSpPr>
          <p:spPr>
            <a:xfrm>
              <a:off x="4219533" y="2592389"/>
              <a:ext cx="1429730" cy="93378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Fonds pour les PMA</a:t>
              </a:r>
              <a:endParaRPr b="0" i="0" sz="1400" u="none" cap="none" strike="noStrike">
                <a:solidFill>
                  <a:srgbClr val="000000"/>
                </a:solidFill>
                <a:latin typeface="Arial"/>
                <a:ea typeface="Arial"/>
                <a:cs typeface="Arial"/>
                <a:sym typeface="Arial"/>
              </a:endParaRPr>
            </a:p>
          </p:txBody>
        </p:sp>
        <p:sp>
          <p:nvSpPr>
            <p:cNvPr id="635" name="Google Shape;635;p25"/>
            <p:cNvSpPr/>
            <p:nvPr/>
          </p:nvSpPr>
          <p:spPr>
            <a:xfrm>
              <a:off x="3472658" y="729811"/>
              <a:ext cx="2428831" cy="396755"/>
            </a:xfrm>
            <a:custGeom>
              <a:rect b="b" l="l" r="r" t="t"/>
              <a:pathLst>
                <a:path extrusionOk="0" h="120000" w="120000">
                  <a:moveTo>
                    <a:pt x="0" y="0"/>
                  </a:moveTo>
                  <a:lnTo>
                    <a:pt x="0" y="60000"/>
                  </a:lnTo>
                  <a:lnTo>
                    <a:pt x="120000" y="60000"/>
                  </a:lnTo>
                  <a:lnTo>
                    <a:pt x="120000" y="120000"/>
                  </a:lnTo>
                </a:path>
              </a:pathLst>
            </a:custGeom>
            <a:noFill/>
            <a:ln cap="flat" cmpd="sng" w="9525">
              <a:solidFill>
                <a:srgbClr val="FAA0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5"/>
            <p:cNvSpPr/>
            <p:nvPr/>
          </p:nvSpPr>
          <p:spPr>
            <a:xfrm>
              <a:off x="5157573" y="1126566"/>
              <a:ext cx="1487832" cy="991888"/>
            </a:xfrm>
            <a:prstGeom prst="roundRect">
              <a:avLst>
                <a:gd fmla="val 10000" name="adj"/>
              </a:avLst>
            </a:prstGeom>
            <a:solidFill>
              <a:srgbClr val="0F6C83"/>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5"/>
            <p:cNvSpPr txBox="1"/>
            <p:nvPr/>
          </p:nvSpPr>
          <p:spPr>
            <a:xfrm>
              <a:off x="5186624" y="1155617"/>
              <a:ext cx="1429730" cy="93378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Fonds d’Adaptation (FA) </a:t>
              </a:r>
              <a:endParaRPr b="0" i="0" sz="1400" u="none" cap="none" strike="noStrike">
                <a:solidFill>
                  <a:srgbClr val="000000"/>
                </a:solidFill>
                <a:latin typeface="Arial"/>
                <a:ea typeface="Arial"/>
                <a:cs typeface="Arial"/>
                <a:sym typeface="Arial"/>
              </a:endParaRPr>
            </a:p>
          </p:txBody>
        </p:sp>
      </p:grpSp>
      <p:sp>
        <p:nvSpPr>
          <p:cNvPr id="638" name="Google Shape;638;p25"/>
          <p:cNvSpPr txBox="1"/>
          <p:nvPr/>
        </p:nvSpPr>
        <p:spPr>
          <a:xfrm>
            <a:off x="1545911" y="228028"/>
            <a:ext cx="7622864" cy="609598"/>
          </a:xfrm>
          <a:prstGeom prst="rect">
            <a:avLst/>
          </a:prstGeom>
          <a:no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rgbClr val="000000"/>
              </a:buClr>
              <a:buSzPts val="3200"/>
              <a:buFont typeface="Arial"/>
              <a:buNone/>
            </a:pPr>
            <a:r>
              <a:rPr b="1" i="0" lang="en-US" sz="3000" u="none" cap="none" strike="noStrike">
                <a:solidFill>
                  <a:srgbClr val="126580"/>
                </a:solidFill>
                <a:latin typeface="Arial"/>
                <a:ea typeface="Arial"/>
                <a:cs typeface="Arial"/>
                <a:sym typeface="Arial"/>
              </a:rPr>
              <a:t>Fonds Vert Climat et les Fonds disponibles dans le cadre de la CCNUCC</a:t>
            </a:r>
            <a:endParaRPr b="0" i="0" sz="3000" u="none" cap="none" strike="noStrike">
              <a:solidFill>
                <a:srgbClr val="000000"/>
              </a:solidFill>
              <a:latin typeface="Arial"/>
              <a:ea typeface="Arial"/>
              <a:cs typeface="Arial"/>
              <a:sym typeface="Arial"/>
            </a:endParaRPr>
          </a:p>
        </p:txBody>
      </p:sp>
      <p:grpSp>
        <p:nvGrpSpPr>
          <p:cNvPr id="639" name="Google Shape;639;p25"/>
          <p:cNvGrpSpPr/>
          <p:nvPr/>
        </p:nvGrpSpPr>
        <p:grpSpPr>
          <a:xfrm>
            <a:off x="6402380" y="4687688"/>
            <a:ext cx="2483968" cy="437150"/>
            <a:chOff x="8596525" y="6049452"/>
            <a:chExt cx="3311957" cy="582866"/>
          </a:xfrm>
        </p:grpSpPr>
        <p:grpSp>
          <p:nvGrpSpPr>
            <p:cNvPr id="640" name="Google Shape;640;p25"/>
            <p:cNvGrpSpPr/>
            <p:nvPr/>
          </p:nvGrpSpPr>
          <p:grpSpPr>
            <a:xfrm>
              <a:off x="8596525" y="6049452"/>
              <a:ext cx="2275048" cy="582866"/>
              <a:chOff x="2995571" y="4446283"/>
              <a:chExt cx="3220513" cy="825093"/>
            </a:xfrm>
          </p:grpSpPr>
          <p:sp>
            <p:nvSpPr>
              <p:cNvPr id="641" name="Google Shape;641;p25"/>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642" name="Google Shape;642;p25"/>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643" name="Google Shape;643;p25"/>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644" name="Google Shape;644;p25"/>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645" name="Google Shape;645;p25"/>
          <p:cNvPicPr preferRelativeResize="0"/>
          <p:nvPr/>
        </p:nvPicPr>
        <p:blipFill rotWithShape="1">
          <a:blip r:embed="rId7">
            <a:alphaModFix/>
          </a:blip>
          <a:srcRect b="14258" l="0" r="0" t="0"/>
          <a:stretch/>
        </p:blipFill>
        <p:spPr>
          <a:xfrm>
            <a:off x="59449" y="116753"/>
            <a:ext cx="1379167" cy="609598"/>
          </a:xfrm>
          <a:prstGeom prst="rect">
            <a:avLst/>
          </a:prstGeom>
          <a:noFill/>
          <a:ln>
            <a:noFill/>
          </a:ln>
        </p:spPr>
      </p:pic>
      <p:sp>
        <p:nvSpPr>
          <p:cNvPr id="646" name="Google Shape;646;p25"/>
          <p:cNvSpPr/>
          <p:nvPr/>
        </p:nvSpPr>
        <p:spPr>
          <a:xfrm>
            <a:off x="1036028" y="1511466"/>
            <a:ext cx="2218522" cy="1486968"/>
          </a:xfrm>
          <a:prstGeom prst="ellipse">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grpSp>
        <p:nvGrpSpPr>
          <p:cNvPr id="652" name="Google Shape;652;p26"/>
          <p:cNvGrpSpPr/>
          <p:nvPr/>
        </p:nvGrpSpPr>
        <p:grpSpPr>
          <a:xfrm>
            <a:off x="47230" y="606636"/>
            <a:ext cx="9049541" cy="4109295"/>
            <a:chOff x="14559" y="590937"/>
            <a:chExt cx="9049541" cy="4109295"/>
          </a:xfrm>
        </p:grpSpPr>
        <p:sp>
          <p:nvSpPr>
            <p:cNvPr id="653" name="Google Shape;653;p26"/>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654" name="Google Shape;654;p26"/>
            <p:cNvSpPr/>
            <p:nvPr/>
          </p:nvSpPr>
          <p:spPr>
            <a:xfrm>
              <a:off x="201366" y="590937"/>
              <a:ext cx="8528566"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655" name="Google Shape;655;p26"/>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grpSp>
        <p:nvGrpSpPr>
          <p:cNvPr id="656" name="Google Shape;656;p26"/>
          <p:cNvGrpSpPr/>
          <p:nvPr/>
        </p:nvGrpSpPr>
        <p:grpSpPr>
          <a:xfrm>
            <a:off x="521733" y="688800"/>
            <a:ext cx="8013322" cy="3808805"/>
            <a:chOff x="2118719" y="1426804"/>
            <a:chExt cx="4949212" cy="3207354"/>
          </a:xfrm>
        </p:grpSpPr>
        <p:sp>
          <p:nvSpPr>
            <p:cNvPr id="657" name="Google Shape;657;p26"/>
            <p:cNvSpPr txBox="1"/>
            <p:nvPr/>
          </p:nvSpPr>
          <p:spPr>
            <a:xfrm>
              <a:off x="2172583" y="3883034"/>
              <a:ext cx="4895348" cy="751124"/>
            </a:xfrm>
            <a:prstGeom prst="rect">
              <a:avLst/>
            </a:prstGeom>
            <a:solidFill>
              <a:schemeClr val="accent1"/>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Catalyser l'innovation et en réduire les risques d'investissement. </a:t>
              </a:r>
              <a:endParaRPr b="0" i="0" sz="2000" u="none" cap="none" strike="noStrike">
                <a:solidFill>
                  <a:srgbClr val="FFFFFF"/>
                </a:solidFill>
                <a:latin typeface="Corbel"/>
                <a:ea typeface="Corbel"/>
                <a:cs typeface="Corbel"/>
                <a:sym typeface="Corbel"/>
              </a:endParaRPr>
            </a:p>
          </p:txBody>
        </p:sp>
        <p:grpSp>
          <p:nvGrpSpPr>
            <p:cNvPr id="658" name="Google Shape;658;p26"/>
            <p:cNvGrpSpPr/>
            <p:nvPr/>
          </p:nvGrpSpPr>
          <p:grpSpPr>
            <a:xfrm>
              <a:off x="2172583" y="2706776"/>
              <a:ext cx="4895348" cy="1155229"/>
              <a:chOff x="0" y="1821764"/>
              <a:chExt cx="8871283" cy="1838842"/>
            </a:xfrm>
          </p:grpSpPr>
          <p:sp>
            <p:nvSpPr>
              <p:cNvPr id="659" name="Google Shape;659;p26"/>
              <p:cNvSpPr/>
              <p:nvPr/>
            </p:nvSpPr>
            <p:spPr>
              <a:xfrm rot="10800000">
                <a:off x="0" y="1821764"/>
                <a:ext cx="8871283" cy="1838842"/>
              </a:xfrm>
              <a:prstGeom prst="upArrowCallout">
                <a:avLst>
                  <a:gd fmla="val 25000" name="adj1"/>
                  <a:gd fmla="val 25000" name="adj2"/>
                  <a:gd fmla="val 25000" name="adj3"/>
                  <a:gd fmla="val 64977" name="adj4"/>
                </a:avLst>
              </a:pr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60" name="Google Shape;660;p26"/>
              <p:cNvSpPr txBox="1"/>
              <p:nvPr/>
            </p:nvSpPr>
            <p:spPr>
              <a:xfrm>
                <a:off x="0" y="1821764"/>
                <a:ext cx="8871283" cy="1194824"/>
              </a:xfrm>
              <a:prstGeom prst="rect">
                <a:avLst/>
              </a:prstGeom>
              <a:solidFill>
                <a:srgbClr val="6EA73A"/>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Aider les pays en développement à adopter un changement de paradigme vers un développement à faibles émissions et résilient au changement climatique</a:t>
                </a:r>
                <a:endParaRPr b="0" i="0" sz="2000" u="none" cap="none" strike="noStrike">
                  <a:solidFill>
                    <a:srgbClr val="FFFFFF"/>
                  </a:solidFill>
                  <a:latin typeface="Corbel"/>
                  <a:ea typeface="Corbel"/>
                  <a:cs typeface="Corbel"/>
                  <a:sym typeface="Corbel"/>
                </a:endParaRPr>
              </a:p>
            </p:txBody>
          </p:sp>
        </p:grpSp>
        <p:grpSp>
          <p:nvGrpSpPr>
            <p:cNvPr id="661" name="Google Shape;661;p26"/>
            <p:cNvGrpSpPr/>
            <p:nvPr/>
          </p:nvGrpSpPr>
          <p:grpSpPr>
            <a:xfrm>
              <a:off x="2118719" y="1426804"/>
              <a:ext cx="4949212" cy="1155230"/>
              <a:chOff x="-97612" y="23159"/>
              <a:chExt cx="8968895" cy="1838843"/>
            </a:xfrm>
          </p:grpSpPr>
          <p:sp>
            <p:nvSpPr>
              <p:cNvPr id="662" name="Google Shape;662;p26"/>
              <p:cNvSpPr/>
              <p:nvPr/>
            </p:nvSpPr>
            <p:spPr>
              <a:xfrm rot="10800000">
                <a:off x="0" y="23160"/>
                <a:ext cx="8871283" cy="1838842"/>
              </a:xfrm>
              <a:prstGeom prst="upArrowCallout">
                <a:avLst>
                  <a:gd fmla="val 25000" name="adj1"/>
                  <a:gd fmla="val 25000" name="adj2"/>
                  <a:gd fmla="val 25000" name="adj3"/>
                  <a:gd fmla="val 64977" name="adj4"/>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63" name="Google Shape;663;p26"/>
              <p:cNvSpPr txBox="1"/>
              <p:nvPr/>
            </p:nvSpPr>
            <p:spPr>
              <a:xfrm>
                <a:off x="-97612" y="23159"/>
                <a:ext cx="8871283" cy="1194824"/>
              </a:xfrm>
              <a:prstGeom prst="rect">
                <a:avLst/>
              </a:prstGeom>
              <a:solidFill>
                <a:schemeClr val="accent2"/>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Entité opérationnelle du mécanisme financier de la CCNUCC</a:t>
                </a:r>
                <a:endParaRPr b="1" i="0" sz="2000" u="none" cap="none" strike="noStrike">
                  <a:solidFill>
                    <a:srgbClr val="FFFFFF"/>
                  </a:solidFill>
                  <a:latin typeface="Corbel"/>
                  <a:ea typeface="Corbel"/>
                  <a:cs typeface="Corbel"/>
                  <a:sym typeface="Corbel"/>
                </a:endParaRPr>
              </a:p>
            </p:txBody>
          </p:sp>
        </p:grpSp>
      </p:grpSp>
      <p:sp>
        <p:nvSpPr>
          <p:cNvPr id="664" name="Google Shape;664;p26"/>
          <p:cNvSpPr txBox="1"/>
          <p:nvPr/>
        </p:nvSpPr>
        <p:spPr>
          <a:xfrm>
            <a:off x="1485901" y="63504"/>
            <a:ext cx="5582029" cy="609598"/>
          </a:xfrm>
          <a:prstGeom prst="rect">
            <a:avLst/>
          </a:prstGeom>
          <a:noFill/>
          <a:ln>
            <a:noFill/>
          </a:ln>
        </p:spPr>
        <p:txBody>
          <a:bodyPr anchorCtr="0" anchor="ctr" bIns="34275" lIns="68575" spcFirstLastPara="1" rIns="68575" wrap="square" tIns="34275">
            <a:normAutofit/>
          </a:bodyPr>
          <a:lstStyle/>
          <a:p>
            <a:pPr indent="0" lvl="0" marL="0" marR="0" rtl="0" algn="l">
              <a:lnSpc>
                <a:spcPct val="80000"/>
              </a:lnSpc>
              <a:spcBef>
                <a:spcPts val="0"/>
              </a:spcBef>
              <a:spcAft>
                <a:spcPts val="0"/>
              </a:spcAft>
              <a:buClr>
                <a:srgbClr val="000000"/>
              </a:buClr>
              <a:buSzPts val="3200"/>
              <a:buFont typeface="Arial"/>
              <a:buNone/>
            </a:pPr>
            <a:r>
              <a:rPr b="1" i="0" lang="en-US" sz="3200" u="none" cap="none" strike="noStrike">
                <a:solidFill>
                  <a:srgbClr val="126580"/>
                </a:solidFill>
                <a:latin typeface="Arial"/>
                <a:ea typeface="Arial"/>
                <a:cs typeface="Arial"/>
                <a:sym typeface="Arial"/>
              </a:rPr>
              <a:t>La mission du FVC</a:t>
            </a:r>
            <a:endParaRPr b="0" i="0" sz="1400" u="none" cap="none" strike="noStrike">
              <a:solidFill>
                <a:srgbClr val="000000"/>
              </a:solidFill>
              <a:latin typeface="Arial"/>
              <a:ea typeface="Arial"/>
              <a:cs typeface="Arial"/>
              <a:sym typeface="Arial"/>
            </a:endParaRPr>
          </a:p>
        </p:txBody>
      </p:sp>
      <p:grpSp>
        <p:nvGrpSpPr>
          <p:cNvPr id="665" name="Google Shape;665;p26"/>
          <p:cNvGrpSpPr/>
          <p:nvPr/>
        </p:nvGrpSpPr>
        <p:grpSpPr>
          <a:xfrm>
            <a:off x="6402380" y="4687688"/>
            <a:ext cx="2483968" cy="437150"/>
            <a:chOff x="8596525" y="6049452"/>
            <a:chExt cx="3311957" cy="582866"/>
          </a:xfrm>
        </p:grpSpPr>
        <p:grpSp>
          <p:nvGrpSpPr>
            <p:cNvPr id="666" name="Google Shape;666;p26"/>
            <p:cNvGrpSpPr/>
            <p:nvPr/>
          </p:nvGrpSpPr>
          <p:grpSpPr>
            <a:xfrm>
              <a:off x="8596525" y="6049452"/>
              <a:ext cx="2275048" cy="582866"/>
              <a:chOff x="2995571" y="4446283"/>
              <a:chExt cx="3220513" cy="825093"/>
            </a:xfrm>
          </p:grpSpPr>
          <p:sp>
            <p:nvSpPr>
              <p:cNvPr id="667" name="Google Shape;667;p26"/>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668" name="Google Shape;668;p26"/>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669" name="Google Shape;669;p26"/>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670" name="Google Shape;670;p26"/>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671" name="Google Shape;671;p26"/>
          <p:cNvPicPr preferRelativeResize="0"/>
          <p:nvPr/>
        </p:nvPicPr>
        <p:blipFill rotWithShape="1">
          <a:blip r:embed="rId7">
            <a:alphaModFix/>
          </a:blip>
          <a:srcRect b="14258" l="0" r="0" t="0"/>
          <a:stretch/>
        </p:blipFill>
        <p:spPr>
          <a:xfrm>
            <a:off x="14556" y="-18661"/>
            <a:ext cx="1379167" cy="6095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27"/>
          <p:cNvSpPr txBox="1"/>
          <p:nvPr>
            <p:ph type="title"/>
          </p:nvPr>
        </p:nvSpPr>
        <p:spPr>
          <a:xfrm>
            <a:off x="44053" y="1012555"/>
            <a:ext cx="2727329" cy="2394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3200">
                <a:solidFill>
                  <a:srgbClr val="126580"/>
                </a:solidFill>
                <a:latin typeface="Arial"/>
                <a:ea typeface="Arial"/>
                <a:cs typeface="Arial"/>
                <a:sym typeface="Arial"/>
              </a:rPr>
              <a:t>Critères d'investissement du FVC</a:t>
            </a:r>
            <a:endParaRPr/>
          </a:p>
        </p:txBody>
      </p:sp>
      <p:pic>
        <p:nvPicPr>
          <p:cNvPr id="677" name="Google Shape;677;p27"/>
          <p:cNvPicPr preferRelativeResize="0"/>
          <p:nvPr/>
        </p:nvPicPr>
        <p:blipFill rotWithShape="1">
          <a:blip r:embed="rId3">
            <a:alphaModFix/>
          </a:blip>
          <a:srcRect b="14258" l="0" r="0" t="0"/>
          <a:stretch/>
        </p:blipFill>
        <p:spPr>
          <a:xfrm>
            <a:off x="33806" y="39710"/>
            <a:ext cx="1379167" cy="609598"/>
          </a:xfrm>
          <a:prstGeom prst="rect">
            <a:avLst/>
          </a:prstGeom>
          <a:noFill/>
          <a:ln>
            <a:noFill/>
          </a:ln>
        </p:spPr>
      </p:pic>
      <p:grpSp>
        <p:nvGrpSpPr>
          <p:cNvPr id="678" name="Google Shape;678;p27"/>
          <p:cNvGrpSpPr/>
          <p:nvPr/>
        </p:nvGrpSpPr>
        <p:grpSpPr>
          <a:xfrm>
            <a:off x="7014256" y="4641619"/>
            <a:ext cx="1872092" cy="367816"/>
            <a:chOff x="8596525" y="6049452"/>
            <a:chExt cx="3311957" cy="582866"/>
          </a:xfrm>
        </p:grpSpPr>
        <p:grpSp>
          <p:nvGrpSpPr>
            <p:cNvPr id="679" name="Google Shape;679;p27"/>
            <p:cNvGrpSpPr/>
            <p:nvPr/>
          </p:nvGrpSpPr>
          <p:grpSpPr>
            <a:xfrm>
              <a:off x="8596525" y="6049452"/>
              <a:ext cx="2275048" cy="582866"/>
              <a:chOff x="2995571" y="4446283"/>
              <a:chExt cx="3220513" cy="825093"/>
            </a:xfrm>
          </p:grpSpPr>
          <p:sp>
            <p:nvSpPr>
              <p:cNvPr id="680" name="Google Shape;680;p27"/>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681" name="Google Shape;681;p27"/>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682" name="Google Shape;682;p27"/>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683" name="Google Shape;683;p27"/>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grpSp>
        <p:nvGrpSpPr>
          <p:cNvPr id="684" name="Google Shape;684;p27"/>
          <p:cNvGrpSpPr/>
          <p:nvPr/>
        </p:nvGrpSpPr>
        <p:grpSpPr>
          <a:xfrm>
            <a:off x="14559" y="49395"/>
            <a:ext cx="9049541" cy="4650838"/>
            <a:chOff x="14559" y="49395"/>
            <a:chExt cx="9049541" cy="4650838"/>
          </a:xfrm>
        </p:grpSpPr>
        <p:sp>
          <p:nvSpPr>
            <p:cNvPr id="685" name="Google Shape;685;p27"/>
            <p:cNvSpPr/>
            <p:nvPr/>
          </p:nvSpPr>
          <p:spPr>
            <a:xfrm>
              <a:off x="2700068" y="49395"/>
              <a:ext cx="6234099" cy="4436409"/>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686" name="Google Shape;686;p27"/>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687" name="Google Shape;687;p27"/>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pic>
        <p:nvPicPr>
          <p:cNvPr id="688" name="Google Shape;688;p27"/>
          <p:cNvPicPr preferRelativeResize="0"/>
          <p:nvPr/>
        </p:nvPicPr>
        <p:blipFill rotWithShape="1">
          <a:blip r:embed="rId8">
            <a:alphaModFix/>
          </a:blip>
          <a:srcRect b="0" l="0" r="0" t="0"/>
          <a:stretch/>
        </p:blipFill>
        <p:spPr>
          <a:xfrm>
            <a:off x="2807478" y="30164"/>
            <a:ext cx="6063145" cy="4359192"/>
          </a:xfrm>
          <a:prstGeom prst="rect">
            <a:avLst/>
          </a:prstGeom>
          <a:noFill/>
          <a:ln>
            <a:noFill/>
          </a:ln>
        </p:spPr>
      </p:pic>
      <p:sp>
        <p:nvSpPr>
          <p:cNvPr id="689" name="Google Shape;689;p27"/>
          <p:cNvSpPr/>
          <p:nvPr/>
        </p:nvSpPr>
        <p:spPr>
          <a:xfrm>
            <a:off x="2669728" y="60565"/>
            <a:ext cx="46342" cy="441406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grpSp>
        <p:nvGrpSpPr>
          <p:cNvPr id="695" name="Google Shape;695;p28"/>
          <p:cNvGrpSpPr/>
          <p:nvPr/>
        </p:nvGrpSpPr>
        <p:grpSpPr>
          <a:xfrm>
            <a:off x="47230" y="606636"/>
            <a:ext cx="9049541" cy="4109295"/>
            <a:chOff x="14559" y="590937"/>
            <a:chExt cx="9049541" cy="4109295"/>
          </a:xfrm>
        </p:grpSpPr>
        <p:sp>
          <p:nvSpPr>
            <p:cNvPr id="696" name="Google Shape;696;p28"/>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697" name="Google Shape;697;p28"/>
            <p:cNvSpPr/>
            <p:nvPr/>
          </p:nvSpPr>
          <p:spPr>
            <a:xfrm>
              <a:off x="201366" y="590937"/>
              <a:ext cx="8528566"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698" name="Google Shape;698;p28"/>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grpSp>
        <p:nvGrpSpPr>
          <p:cNvPr id="699" name="Google Shape;699;p28"/>
          <p:cNvGrpSpPr/>
          <p:nvPr/>
        </p:nvGrpSpPr>
        <p:grpSpPr>
          <a:xfrm>
            <a:off x="727861" y="721816"/>
            <a:ext cx="7441935" cy="3850105"/>
            <a:chOff x="138418" y="1420043"/>
            <a:chExt cx="8179874" cy="4204902"/>
          </a:xfrm>
        </p:grpSpPr>
        <p:pic>
          <p:nvPicPr>
            <p:cNvPr id="700" name="Google Shape;700;p28"/>
            <p:cNvPicPr preferRelativeResize="0"/>
            <p:nvPr/>
          </p:nvPicPr>
          <p:blipFill rotWithShape="1">
            <a:blip r:embed="rId3">
              <a:alphaModFix/>
            </a:blip>
            <a:srcRect b="0" l="0" r="0" t="0"/>
            <a:stretch/>
          </p:blipFill>
          <p:spPr>
            <a:xfrm>
              <a:off x="2667771" y="1420043"/>
              <a:ext cx="5650521" cy="4204902"/>
            </a:xfrm>
            <a:prstGeom prst="rect">
              <a:avLst/>
            </a:prstGeom>
            <a:noFill/>
            <a:ln cap="flat" cmpd="sng" w="9525">
              <a:solidFill>
                <a:srgbClr val="268192"/>
              </a:solidFill>
              <a:prstDash val="solid"/>
              <a:round/>
              <a:headEnd len="sm" w="sm" type="none"/>
              <a:tailEnd len="sm" w="sm" type="none"/>
            </a:ln>
          </p:spPr>
        </p:pic>
        <p:sp>
          <p:nvSpPr>
            <p:cNvPr id="701" name="Google Shape;701;p28"/>
            <p:cNvSpPr txBox="1"/>
            <p:nvPr/>
          </p:nvSpPr>
          <p:spPr>
            <a:xfrm>
              <a:off x="138418" y="2499883"/>
              <a:ext cx="2503278" cy="571392"/>
            </a:xfrm>
            <a:prstGeom prst="rect">
              <a:avLst/>
            </a:prstGeom>
            <a:solidFill>
              <a:srgbClr val="A3E061"/>
            </a:solidFill>
            <a:ln>
              <a:noFill/>
            </a:ln>
            <a:effectLst>
              <a:outerShdw blurRad="40000" rotWithShape="0" dir="5400000" dist="20000">
                <a:srgbClr val="000000">
                  <a:alpha val="36862"/>
                </a:srgb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1" i="0" lang="en-US" sz="1400" u="none" cap="none" strike="noStrike">
                  <a:solidFill>
                    <a:schemeClr val="dk1"/>
                  </a:solidFill>
                  <a:latin typeface="Arial"/>
                  <a:ea typeface="Arial"/>
                  <a:cs typeface="Arial"/>
                  <a:sym typeface="Arial"/>
                </a:rPr>
                <a:t>Impacts stratégiques de l'atténuation</a:t>
              </a:r>
              <a:endParaRPr b="0" i="0" sz="2400" u="none" cap="none" strike="noStrike">
                <a:solidFill>
                  <a:srgbClr val="000000"/>
                </a:solidFill>
                <a:latin typeface="Arial"/>
                <a:ea typeface="Arial"/>
                <a:cs typeface="Arial"/>
                <a:sym typeface="Arial"/>
              </a:endParaRPr>
            </a:p>
          </p:txBody>
        </p:sp>
        <p:sp>
          <p:nvSpPr>
            <p:cNvPr id="702" name="Google Shape;702;p28"/>
            <p:cNvSpPr txBox="1"/>
            <p:nvPr/>
          </p:nvSpPr>
          <p:spPr>
            <a:xfrm>
              <a:off x="138418" y="4239113"/>
              <a:ext cx="2529352" cy="571392"/>
            </a:xfrm>
            <a:prstGeom prst="rect">
              <a:avLst/>
            </a:prstGeom>
            <a:solidFill>
              <a:schemeClr val="accent2"/>
            </a:solidFill>
            <a:ln>
              <a:noFill/>
            </a:ln>
            <a:effectLst>
              <a:outerShdw blurRad="40000" rotWithShape="0" dir="5400000" dist="20000">
                <a:srgbClr val="000000">
                  <a:alpha val="36862"/>
                </a:srgb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1" i="0" lang="en-US" sz="1400" u="none" cap="none" strike="noStrike">
                  <a:solidFill>
                    <a:schemeClr val="lt1"/>
                  </a:solidFill>
                  <a:latin typeface="Arial"/>
                  <a:ea typeface="Arial"/>
                  <a:cs typeface="Arial"/>
                  <a:sym typeface="Arial"/>
                </a:rPr>
                <a:t>Impacts stratégiques de l'adaptation</a:t>
              </a:r>
              <a:endParaRPr b="1" i="0" sz="1400" u="none" cap="none" strike="noStrike">
                <a:solidFill>
                  <a:schemeClr val="lt1"/>
                </a:solidFill>
                <a:latin typeface="Arial"/>
                <a:ea typeface="Arial"/>
                <a:cs typeface="Arial"/>
                <a:sym typeface="Arial"/>
              </a:endParaRPr>
            </a:p>
          </p:txBody>
        </p:sp>
      </p:grpSp>
      <p:sp>
        <p:nvSpPr>
          <p:cNvPr id="703" name="Google Shape;703;p28"/>
          <p:cNvSpPr txBox="1"/>
          <p:nvPr/>
        </p:nvSpPr>
        <p:spPr>
          <a:xfrm>
            <a:off x="1485901" y="63504"/>
            <a:ext cx="5582029" cy="609598"/>
          </a:xfrm>
          <a:prstGeom prst="rect">
            <a:avLst/>
          </a:prstGeom>
          <a:noFill/>
          <a:ln>
            <a:noFill/>
          </a:ln>
        </p:spPr>
        <p:txBody>
          <a:bodyPr anchorCtr="0" anchor="ctr" bIns="34275" lIns="68575" spcFirstLastPara="1" rIns="68575" wrap="square" tIns="34275">
            <a:normAutofit/>
          </a:bodyPr>
          <a:lstStyle/>
          <a:p>
            <a:pPr indent="0" lvl="0" marL="0" marR="0" rtl="0" algn="l">
              <a:lnSpc>
                <a:spcPct val="80000"/>
              </a:lnSpc>
              <a:spcBef>
                <a:spcPts val="0"/>
              </a:spcBef>
              <a:spcAft>
                <a:spcPts val="0"/>
              </a:spcAft>
              <a:buClr>
                <a:srgbClr val="000000"/>
              </a:buClr>
              <a:buSzPts val="3000"/>
              <a:buFont typeface="Arial"/>
              <a:buNone/>
            </a:pPr>
            <a:r>
              <a:rPr b="1" i="0" lang="en-US" sz="3000" u="none" cap="none" strike="noStrike">
                <a:solidFill>
                  <a:srgbClr val="126580"/>
                </a:solidFill>
                <a:latin typeface="Arial"/>
                <a:ea typeface="Arial"/>
                <a:cs typeface="Arial"/>
                <a:sym typeface="Arial"/>
              </a:rPr>
              <a:t>Que soutient le FVC ?</a:t>
            </a:r>
            <a:endParaRPr b="0" i="0" sz="1400" u="none" cap="none" strike="noStrike">
              <a:solidFill>
                <a:srgbClr val="000000"/>
              </a:solidFill>
              <a:latin typeface="Arial"/>
              <a:ea typeface="Arial"/>
              <a:cs typeface="Arial"/>
              <a:sym typeface="Arial"/>
            </a:endParaRPr>
          </a:p>
        </p:txBody>
      </p:sp>
      <p:grpSp>
        <p:nvGrpSpPr>
          <p:cNvPr id="704" name="Google Shape;704;p28"/>
          <p:cNvGrpSpPr/>
          <p:nvPr/>
        </p:nvGrpSpPr>
        <p:grpSpPr>
          <a:xfrm>
            <a:off x="6402380" y="4687688"/>
            <a:ext cx="2483968" cy="437150"/>
            <a:chOff x="8596525" y="6049452"/>
            <a:chExt cx="3311957" cy="582866"/>
          </a:xfrm>
        </p:grpSpPr>
        <p:grpSp>
          <p:nvGrpSpPr>
            <p:cNvPr id="705" name="Google Shape;705;p28"/>
            <p:cNvGrpSpPr/>
            <p:nvPr/>
          </p:nvGrpSpPr>
          <p:grpSpPr>
            <a:xfrm>
              <a:off x="8596525" y="6049452"/>
              <a:ext cx="2275048" cy="582866"/>
              <a:chOff x="2995571" y="4446283"/>
              <a:chExt cx="3220513" cy="825093"/>
            </a:xfrm>
          </p:grpSpPr>
          <p:sp>
            <p:nvSpPr>
              <p:cNvPr id="706" name="Google Shape;706;p2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07" name="Google Shape;707;p28"/>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08" name="Google Shape;708;p28"/>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709" name="Google Shape;709;p28"/>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pic>
        <p:nvPicPr>
          <p:cNvPr id="710" name="Google Shape;710;p28"/>
          <p:cNvPicPr preferRelativeResize="0"/>
          <p:nvPr/>
        </p:nvPicPr>
        <p:blipFill rotWithShape="1">
          <a:blip r:embed="rId8">
            <a:alphaModFix/>
          </a:blip>
          <a:srcRect b="14258" l="0" r="0" t="0"/>
          <a:stretch/>
        </p:blipFill>
        <p:spPr>
          <a:xfrm>
            <a:off x="14556" y="-18661"/>
            <a:ext cx="1379167" cy="6095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grpSp>
        <p:nvGrpSpPr>
          <p:cNvPr id="716" name="Google Shape;716;p29"/>
          <p:cNvGrpSpPr/>
          <p:nvPr/>
        </p:nvGrpSpPr>
        <p:grpSpPr>
          <a:xfrm>
            <a:off x="14559" y="131911"/>
            <a:ext cx="9049541" cy="4568322"/>
            <a:chOff x="14559" y="131911"/>
            <a:chExt cx="9049541" cy="4568322"/>
          </a:xfrm>
        </p:grpSpPr>
        <p:sp>
          <p:nvSpPr>
            <p:cNvPr id="717" name="Google Shape;717;p29"/>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18" name="Google Shape;718;p29"/>
            <p:cNvSpPr/>
            <p:nvPr/>
          </p:nvSpPr>
          <p:spPr>
            <a:xfrm>
              <a:off x="201366" y="131911"/>
              <a:ext cx="3623211" cy="4436409"/>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19" name="Google Shape;719;p29"/>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720" name="Google Shape;720;p29"/>
          <p:cNvSpPr txBox="1"/>
          <p:nvPr/>
        </p:nvSpPr>
        <p:spPr>
          <a:xfrm>
            <a:off x="1984407" y="1152793"/>
            <a:ext cx="3477785" cy="376791"/>
          </a:xfrm>
          <a:prstGeom prst="rect">
            <a:avLst/>
          </a:prstGeom>
          <a:noFill/>
          <a:ln>
            <a:noFill/>
          </a:ln>
        </p:spPr>
        <p:txBody>
          <a:bodyPr anchorCtr="0" anchor="ctr" bIns="25700" lIns="51425" spcFirstLastPara="1" rIns="51425" wrap="square" tIns="25700">
            <a:normAutofit/>
          </a:bodyPr>
          <a:lstStyle/>
          <a:p>
            <a:pPr indent="0" lvl="0" marL="0" marR="0" rtl="0" algn="l">
              <a:lnSpc>
                <a:spcPct val="80000"/>
              </a:lnSpc>
              <a:spcBef>
                <a:spcPts val="0"/>
              </a:spcBef>
              <a:spcAft>
                <a:spcPts val="0"/>
              </a:spcAft>
              <a:buClr>
                <a:srgbClr val="000000"/>
              </a:buClr>
              <a:buSzPts val="1013"/>
              <a:buFont typeface="Arial"/>
              <a:buNone/>
            </a:pPr>
            <a:r>
              <a:t/>
            </a:r>
            <a:endParaRPr b="1" i="0" sz="1013" u="none" cap="none" strike="noStrike">
              <a:solidFill>
                <a:srgbClr val="002060"/>
              </a:solidFill>
              <a:latin typeface="Arial"/>
              <a:ea typeface="Arial"/>
              <a:cs typeface="Arial"/>
              <a:sym typeface="Arial"/>
            </a:endParaRPr>
          </a:p>
        </p:txBody>
      </p:sp>
      <p:pic>
        <p:nvPicPr>
          <p:cNvPr id="721" name="Google Shape;721;p29"/>
          <p:cNvPicPr preferRelativeResize="0"/>
          <p:nvPr/>
        </p:nvPicPr>
        <p:blipFill rotWithShape="1">
          <a:blip r:embed="rId3">
            <a:alphaModFix/>
          </a:blip>
          <a:srcRect b="0" l="1739" r="910" t="0"/>
          <a:stretch/>
        </p:blipFill>
        <p:spPr>
          <a:xfrm>
            <a:off x="490806" y="1055803"/>
            <a:ext cx="3232493" cy="3143354"/>
          </a:xfrm>
          <a:prstGeom prst="rect">
            <a:avLst/>
          </a:prstGeom>
          <a:noFill/>
          <a:ln>
            <a:noFill/>
          </a:ln>
        </p:spPr>
      </p:pic>
      <p:sp>
        <p:nvSpPr>
          <p:cNvPr id="722" name="Google Shape;722;p29"/>
          <p:cNvSpPr/>
          <p:nvPr/>
        </p:nvSpPr>
        <p:spPr>
          <a:xfrm>
            <a:off x="4113562" y="1220854"/>
            <a:ext cx="4950535" cy="920997"/>
          </a:xfrm>
          <a:prstGeom prst="rect">
            <a:avLst/>
          </a:prstGeom>
          <a:solidFill>
            <a:srgbClr val="F2F2F2"/>
          </a:solidFill>
          <a:ln>
            <a:noFill/>
          </a:ln>
        </p:spPr>
        <p:txBody>
          <a:bodyPr anchorCtr="0" anchor="t" bIns="29325" lIns="58650" spcFirstLastPara="1" rIns="0" wrap="square" tIns="29325">
            <a:spAutoFit/>
          </a:bodyPr>
          <a:lstStyle/>
          <a:p>
            <a:pPr indent="-183296" lvl="0" marL="183296" marR="0" rtl="0" algn="l">
              <a:lnSpc>
                <a:spcPct val="100000"/>
              </a:lnSpc>
              <a:spcBef>
                <a:spcPts val="0"/>
              </a:spcBef>
              <a:spcAft>
                <a:spcPts val="0"/>
              </a:spcAft>
              <a:buClr>
                <a:srgbClr val="78206E"/>
              </a:buClr>
              <a:buSzPts val="1200"/>
              <a:buFont typeface="Arial"/>
              <a:buChar char="•"/>
            </a:pPr>
            <a:r>
              <a:rPr b="1" i="0" lang="en-US" sz="1400" u="none" cap="none" strike="noStrike">
                <a:solidFill>
                  <a:schemeClr val="accent2"/>
                </a:solidFill>
                <a:latin typeface="Arial"/>
                <a:ea typeface="Arial"/>
                <a:cs typeface="Arial"/>
                <a:sym typeface="Arial"/>
              </a:rPr>
              <a:t>Autorités Nationales Désignées (ANDs): </a:t>
            </a:r>
            <a:r>
              <a:rPr b="0" i="0" lang="en-US" sz="1400" u="none" cap="none" strike="noStrike">
                <a:solidFill>
                  <a:srgbClr val="000000"/>
                </a:solidFill>
                <a:latin typeface="Arial"/>
                <a:ea typeface="Arial"/>
                <a:cs typeface="Arial"/>
                <a:sym typeface="Arial"/>
              </a:rPr>
              <a:t>elles constituent l'interface principale entre leur pays et le FVC et jouent un rôle important dans la coordination des activités du FVC. Elles fournissent une lettre de « non-objection ». . </a:t>
            </a:r>
            <a:endParaRPr b="0" i="0" sz="1600" u="none" cap="none" strike="noStrike">
              <a:solidFill>
                <a:srgbClr val="000000"/>
              </a:solidFill>
              <a:latin typeface="Arial"/>
              <a:ea typeface="Arial"/>
              <a:cs typeface="Arial"/>
              <a:sym typeface="Arial"/>
            </a:endParaRPr>
          </a:p>
        </p:txBody>
      </p:sp>
      <p:sp>
        <p:nvSpPr>
          <p:cNvPr id="723" name="Google Shape;723;p29"/>
          <p:cNvSpPr/>
          <p:nvPr/>
        </p:nvSpPr>
        <p:spPr>
          <a:xfrm>
            <a:off x="4075120" y="2441211"/>
            <a:ext cx="4988977" cy="2031285"/>
          </a:xfrm>
          <a:prstGeom prst="rect">
            <a:avLst/>
          </a:prstGeom>
          <a:solidFill>
            <a:srgbClr val="F2F2F2">
              <a:alpha val="49019"/>
            </a:srgbClr>
          </a:solidFill>
          <a:ln>
            <a:noFill/>
          </a:ln>
        </p:spPr>
        <p:txBody>
          <a:bodyPr anchorCtr="0" anchor="t" bIns="45700" lIns="91425" spcFirstLastPara="1" rIns="91425" wrap="square" tIns="45700">
            <a:spAutoFit/>
          </a:bodyPr>
          <a:lstStyle/>
          <a:p>
            <a:pPr indent="-183296" lvl="0" marL="183296" marR="0" rtl="0" algn="l">
              <a:lnSpc>
                <a:spcPct val="100000"/>
              </a:lnSpc>
              <a:spcBef>
                <a:spcPts val="0"/>
              </a:spcBef>
              <a:spcAft>
                <a:spcPts val="0"/>
              </a:spcAft>
              <a:buClr>
                <a:schemeClr val="accent6"/>
              </a:buClr>
              <a:buSzPts val="1200"/>
              <a:buFont typeface="Arial"/>
              <a:buChar char="•"/>
            </a:pPr>
            <a:r>
              <a:rPr b="1" i="0" lang="en-US" sz="1400" u="none" cap="none" strike="noStrike">
                <a:solidFill>
                  <a:schemeClr val="accent6"/>
                </a:solidFill>
                <a:latin typeface="Arial"/>
                <a:ea typeface="Arial"/>
                <a:cs typeface="Arial"/>
                <a:sym typeface="Arial"/>
              </a:rPr>
              <a:t>Entités Accréditées (AEs)</a:t>
            </a:r>
            <a:r>
              <a:rPr b="0" i="0" lang="en-US" sz="1400" u="none" cap="none" strike="noStrike">
                <a:solidFill>
                  <a:schemeClr val="accent6"/>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le Fonds est accessible par l’intermédiaire d’AE (nationales, régionales et internationales) qui ont été approuvées/accréditées par le Conseil d’Administration du FVC.</a:t>
            </a:r>
            <a:endParaRPr/>
          </a:p>
          <a:p>
            <a:pPr indent="-107095" lvl="0" marL="183296" marR="0" rtl="0" algn="l">
              <a:lnSpc>
                <a:spcPct val="100000"/>
              </a:lnSpc>
              <a:spcBef>
                <a:spcPts val="0"/>
              </a:spcBef>
              <a:spcAft>
                <a:spcPts val="0"/>
              </a:spcAft>
              <a:buClr>
                <a:schemeClr val="accent6"/>
              </a:buClr>
              <a:buSzPts val="1200"/>
              <a:buFont typeface="Arial"/>
              <a:buNone/>
            </a:pPr>
            <a:r>
              <a:t/>
            </a:r>
            <a:endParaRPr b="0" i="0" sz="1400" u="none" cap="none" strike="noStrike">
              <a:solidFill>
                <a:srgbClr val="000000"/>
              </a:solidFill>
              <a:latin typeface="Arial"/>
              <a:ea typeface="Arial"/>
              <a:cs typeface="Arial"/>
              <a:sym typeface="Arial"/>
            </a:endParaRPr>
          </a:p>
          <a:p>
            <a:pPr indent="-183296" lvl="0" marL="183296" marR="0" rtl="0" algn="l">
              <a:lnSpc>
                <a:spcPct val="100000"/>
              </a:lnSpc>
              <a:spcBef>
                <a:spcPts val="0"/>
              </a:spcBef>
              <a:spcAft>
                <a:spcPts val="0"/>
              </a:spcAft>
              <a:buClr>
                <a:schemeClr val="accent6"/>
              </a:buClr>
              <a:buSzPts val="1200"/>
              <a:buFont typeface="Arial"/>
              <a:buChar char="•"/>
            </a:pPr>
            <a:r>
              <a:rPr b="1" i="0" lang="en-US" sz="1400" u="none" cap="none" strike="noStrike">
                <a:solidFill>
                  <a:schemeClr val="accent6"/>
                </a:solidFill>
                <a:latin typeface="Arial"/>
                <a:ea typeface="Arial"/>
                <a:cs typeface="Arial"/>
                <a:sym typeface="Arial"/>
              </a:rPr>
              <a:t>Entités d’Exécution (EEs): </a:t>
            </a:r>
            <a:r>
              <a:rPr b="0" i="0" lang="en-US" sz="1400" u="none" cap="none" strike="noStrike">
                <a:solidFill>
                  <a:srgbClr val="000000"/>
                </a:solidFill>
                <a:latin typeface="Arial"/>
                <a:ea typeface="Arial"/>
                <a:cs typeface="Arial"/>
                <a:sym typeface="Arial"/>
              </a:rPr>
              <a:t>il s'agit d'entités par lesquelles  les fonds sont acheminés aux fins d'une activité financée ; et/ou toute entité qui exécute ou met en œuvre une activité financée, ou une partie de celle-ci</a:t>
            </a:r>
            <a:endParaRPr b="0" i="0" sz="1600" u="none" cap="none" strike="noStrike">
              <a:solidFill>
                <a:srgbClr val="000000"/>
              </a:solidFill>
              <a:latin typeface="Arial"/>
              <a:ea typeface="Arial"/>
              <a:cs typeface="Arial"/>
              <a:sym typeface="Arial"/>
            </a:endParaRPr>
          </a:p>
        </p:txBody>
      </p:sp>
      <p:sp>
        <p:nvSpPr>
          <p:cNvPr id="724" name="Google Shape;724;p29"/>
          <p:cNvSpPr txBox="1"/>
          <p:nvPr/>
        </p:nvSpPr>
        <p:spPr>
          <a:xfrm>
            <a:off x="1542187" y="179358"/>
            <a:ext cx="7521910" cy="609598"/>
          </a:xfrm>
          <a:prstGeom prst="rect">
            <a:avLst/>
          </a:prstGeom>
          <a:no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rgbClr val="000000"/>
              </a:buClr>
              <a:buSzPts val="3200"/>
              <a:buFont typeface="Arial"/>
              <a:buNone/>
            </a:pPr>
            <a:r>
              <a:rPr b="1" i="0" lang="en-US" sz="3200" u="none" cap="none" strike="noStrike">
                <a:solidFill>
                  <a:srgbClr val="126580"/>
                </a:solidFill>
                <a:latin typeface="Arial"/>
                <a:ea typeface="Arial"/>
                <a:cs typeface="Arial"/>
                <a:sym typeface="Arial"/>
              </a:rPr>
              <a:t>Qui sont les principaux acteurs de l’architecture institutionnelle du FVC?</a:t>
            </a:r>
            <a:endParaRPr b="0" i="0" sz="1400" u="none" cap="none" strike="noStrike">
              <a:solidFill>
                <a:srgbClr val="000000"/>
              </a:solidFill>
              <a:latin typeface="Arial"/>
              <a:ea typeface="Arial"/>
              <a:cs typeface="Arial"/>
              <a:sym typeface="Arial"/>
            </a:endParaRPr>
          </a:p>
        </p:txBody>
      </p:sp>
      <p:grpSp>
        <p:nvGrpSpPr>
          <p:cNvPr id="725" name="Google Shape;725;p29"/>
          <p:cNvGrpSpPr/>
          <p:nvPr/>
        </p:nvGrpSpPr>
        <p:grpSpPr>
          <a:xfrm>
            <a:off x="6402380" y="4687688"/>
            <a:ext cx="2483968" cy="437150"/>
            <a:chOff x="8596525" y="6049452"/>
            <a:chExt cx="3311957" cy="582866"/>
          </a:xfrm>
        </p:grpSpPr>
        <p:grpSp>
          <p:nvGrpSpPr>
            <p:cNvPr id="726" name="Google Shape;726;p29"/>
            <p:cNvGrpSpPr/>
            <p:nvPr/>
          </p:nvGrpSpPr>
          <p:grpSpPr>
            <a:xfrm>
              <a:off x="8596525" y="6049452"/>
              <a:ext cx="2275048" cy="582866"/>
              <a:chOff x="2995571" y="4446283"/>
              <a:chExt cx="3220513" cy="825093"/>
            </a:xfrm>
          </p:grpSpPr>
          <p:sp>
            <p:nvSpPr>
              <p:cNvPr id="727" name="Google Shape;727;p29"/>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28" name="Google Shape;728;p29"/>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29" name="Google Shape;729;p29"/>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730" name="Google Shape;730;p29"/>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pic>
        <p:nvPicPr>
          <p:cNvPr id="731" name="Google Shape;731;p29"/>
          <p:cNvPicPr preferRelativeResize="0"/>
          <p:nvPr/>
        </p:nvPicPr>
        <p:blipFill rotWithShape="1">
          <a:blip r:embed="rId8">
            <a:alphaModFix/>
          </a:blip>
          <a:srcRect b="14258" l="0" r="0" t="0"/>
          <a:stretch/>
        </p:blipFill>
        <p:spPr>
          <a:xfrm>
            <a:off x="14558" y="21599"/>
            <a:ext cx="1379167" cy="6095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6" name="Shape 736"/>
        <p:cNvGrpSpPr/>
        <p:nvPr/>
      </p:nvGrpSpPr>
      <p:grpSpPr>
        <a:xfrm>
          <a:off x="0" y="0"/>
          <a:ext cx="0" cy="0"/>
          <a:chOff x="0" y="0"/>
          <a:chExt cx="0" cy="0"/>
        </a:xfrm>
      </p:grpSpPr>
      <p:sp>
        <p:nvSpPr>
          <p:cNvPr id="737" name="Google Shape;737;p30"/>
          <p:cNvSpPr/>
          <p:nvPr/>
        </p:nvSpPr>
        <p:spPr>
          <a:xfrm>
            <a:off x="1" y="0"/>
            <a:ext cx="9143999" cy="51430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nvGrpSpPr>
          <p:cNvPr id="738" name="Google Shape;738;p30"/>
          <p:cNvGrpSpPr/>
          <p:nvPr/>
        </p:nvGrpSpPr>
        <p:grpSpPr>
          <a:xfrm rot="-5400000">
            <a:off x="3953615" y="-239371"/>
            <a:ext cx="1005307" cy="8912537"/>
            <a:chOff x="329184" y="2"/>
            <a:chExt cx="524256" cy="5777807"/>
          </a:xfrm>
        </p:grpSpPr>
        <p:cxnSp>
          <p:nvCxnSpPr>
            <p:cNvPr id="739" name="Google Shape;739;p30"/>
            <p:cNvCxnSpPr/>
            <p:nvPr/>
          </p:nvCxnSpPr>
          <p:spPr>
            <a:xfrm rot="10800000">
              <a:off x="329184" y="5777809"/>
              <a:ext cx="521208" cy="0"/>
            </a:xfrm>
            <a:prstGeom prst="straightConnector1">
              <a:avLst/>
            </a:prstGeom>
            <a:noFill/>
            <a:ln cap="flat" cmpd="sng" w="152400">
              <a:solidFill>
                <a:srgbClr val="A3E061"/>
              </a:solidFill>
              <a:prstDash val="solid"/>
              <a:round/>
              <a:headEnd len="sm" w="sm" type="none"/>
              <a:tailEnd len="sm" w="sm" type="none"/>
            </a:ln>
          </p:spPr>
        </p:cxnSp>
        <p:sp>
          <p:nvSpPr>
            <p:cNvPr id="740" name="Google Shape;740;p30"/>
            <p:cNvSpPr/>
            <p:nvPr/>
          </p:nvSpPr>
          <p:spPr>
            <a:xfrm>
              <a:off x="329184" y="2"/>
              <a:ext cx="524256" cy="5666779"/>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sp>
        <p:nvSpPr>
          <p:cNvPr id="741" name="Google Shape;741;p30"/>
          <p:cNvSpPr/>
          <p:nvPr/>
        </p:nvSpPr>
        <p:spPr>
          <a:xfrm>
            <a:off x="516466" y="754911"/>
            <a:ext cx="7842523" cy="3527490"/>
          </a:xfrm>
          <a:prstGeom prst="rect">
            <a:avLst/>
          </a:prstGeom>
          <a:solidFill>
            <a:schemeClr val="lt1"/>
          </a:solidFill>
          <a:ln>
            <a:noFill/>
          </a:ln>
          <a:effectLst>
            <a:outerShdw blurRad="139700" rotWithShape="0" algn="t" dir="5400000" dist="127000">
              <a:srgbClr val="000000">
                <a:alpha val="1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742" name="Google Shape;742;p30"/>
          <p:cNvSpPr txBox="1"/>
          <p:nvPr>
            <p:ph type="title"/>
          </p:nvPr>
        </p:nvSpPr>
        <p:spPr>
          <a:xfrm>
            <a:off x="459597" y="1616404"/>
            <a:ext cx="7956262" cy="1958139"/>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SzPts val="2667"/>
              <a:buNone/>
            </a:pPr>
            <a:r>
              <a:rPr b="1" i="0" lang="en-US" sz="4000" u="none" cap="none" strike="noStrike">
                <a:solidFill>
                  <a:srgbClr val="0F6C83"/>
                </a:solidFill>
                <a:latin typeface="Arial"/>
                <a:ea typeface="Arial"/>
                <a:cs typeface="Arial"/>
                <a:sym typeface="Arial"/>
              </a:rPr>
              <a:t>APERÇU DU CYCLE DE PROJET DU FVC</a:t>
            </a:r>
            <a:endParaRPr b="1" sz="4000">
              <a:solidFill>
                <a:srgbClr val="0F6C83"/>
              </a:solidFill>
              <a:latin typeface="Arial"/>
              <a:ea typeface="Arial"/>
              <a:cs typeface="Arial"/>
              <a:sym typeface="Arial"/>
            </a:endParaRPr>
          </a:p>
        </p:txBody>
      </p:sp>
      <p:grpSp>
        <p:nvGrpSpPr>
          <p:cNvPr id="743" name="Google Shape;743;p30"/>
          <p:cNvGrpSpPr/>
          <p:nvPr/>
        </p:nvGrpSpPr>
        <p:grpSpPr>
          <a:xfrm>
            <a:off x="6402380" y="4687688"/>
            <a:ext cx="2483968" cy="437150"/>
            <a:chOff x="8596525" y="6049452"/>
            <a:chExt cx="3311957" cy="582866"/>
          </a:xfrm>
        </p:grpSpPr>
        <p:grpSp>
          <p:nvGrpSpPr>
            <p:cNvPr id="744" name="Google Shape;744;p30"/>
            <p:cNvGrpSpPr/>
            <p:nvPr/>
          </p:nvGrpSpPr>
          <p:grpSpPr>
            <a:xfrm>
              <a:off x="8596525" y="6049452"/>
              <a:ext cx="2275048" cy="582866"/>
              <a:chOff x="2995571" y="4446283"/>
              <a:chExt cx="3220513" cy="825093"/>
            </a:xfrm>
          </p:grpSpPr>
          <p:sp>
            <p:nvSpPr>
              <p:cNvPr id="745" name="Google Shape;745;p30"/>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46" name="Google Shape;746;p30"/>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47" name="Google Shape;747;p30"/>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748" name="Google Shape;748;p30"/>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749" name="Google Shape;749;p30"/>
          <p:cNvPicPr preferRelativeResize="0"/>
          <p:nvPr/>
        </p:nvPicPr>
        <p:blipFill rotWithShape="1">
          <a:blip r:embed="rId7">
            <a:alphaModFix/>
          </a:blip>
          <a:srcRect b="14258" l="0" r="0" t="0"/>
          <a:stretch/>
        </p:blipFill>
        <p:spPr>
          <a:xfrm>
            <a:off x="5225" y="1"/>
            <a:ext cx="1379167" cy="6095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grpSp>
        <p:nvGrpSpPr>
          <p:cNvPr id="329" name="Google Shape;329;p13"/>
          <p:cNvGrpSpPr/>
          <p:nvPr/>
        </p:nvGrpSpPr>
        <p:grpSpPr>
          <a:xfrm>
            <a:off x="0" y="979191"/>
            <a:ext cx="9186980" cy="4116181"/>
            <a:chOff x="0" y="1027319"/>
            <a:chExt cx="9186980" cy="4116181"/>
          </a:xfrm>
        </p:grpSpPr>
        <p:sp>
          <p:nvSpPr>
            <p:cNvPr id="330" name="Google Shape;330;p13"/>
            <p:cNvSpPr/>
            <p:nvPr/>
          </p:nvSpPr>
          <p:spPr>
            <a:xfrm>
              <a:off x="0" y="1040243"/>
              <a:ext cx="9141713" cy="359830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331" name="Google Shape;331;p13"/>
            <p:cNvSpPr/>
            <p:nvPr/>
          </p:nvSpPr>
          <p:spPr>
            <a:xfrm rot="10800000">
              <a:off x="1001957" y="2398627"/>
              <a:ext cx="8185023" cy="346249"/>
            </a:xfrm>
            <a:prstGeom prst="rect">
              <a:avLst/>
            </a:prstGeom>
            <a:solidFill>
              <a:srgbClr val="F2F2F2"/>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250"/>
                <a:buFont typeface="Arial"/>
                <a:buNone/>
              </a:pPr>
              <a:r>
                <a:t/>
              </a:r>
              <a:endParaRPr b="0" i="0" sz="2250" u="none" cap="none" strike="noStrike">
                <a:solidFill>
                  <a:srgbClr val="000000"/>
                </a:solidFill>
                <a:latin typeface="Helvetica Neue"/>
                <a:ea typeface="Helvetica Neue"/>
                <a:cs typeface="Helvetica Neue"/>
                <a:sym typeface="Helvetica Neue"/>
              </a:endParaRPr>
            </a:p>
          </p:txBody>
        </p:sp>
        <p:sp>
          <p:nvSpPr>
            <p:cNvPr id="332" name="Google Shape;332;p13"/>
            <p:cNvSpPr/>
            <p:nvPr/>
          </p:nvSpPr>
          <p:spPr>
            <a:xfrm>
              <a:off x="8997403" y="4181167"/>
              <a:ext cx="146597" cy="96233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333" name="Google Shape;333;p13"/>
            <p:cNvSpPr/>
            <p:nvPr/>
          </p:nvSpPr>
          <p:spPr>
            <a:xfrm rot="10800000">
              <a:off x="59515" y="1027319"/>
              <a:ext cx="8955042" cy="3776494"/>
            </a:xfrm>
            <a:prstGeom prst="rect">
              <a:avLst/>
            </a:prstGeom>
            <a:solidFill>
              <a:srgbClr val="F2F2F2"/>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000"/>
                <a:buFont typeface="Arial"/>
                <a:buNone/>
              </a:pPr>
              <a:r>
                <a:t/>
              </a:r>
              <a:endParaRPr b="0" i="0" sz="3000" u="none" cap="none" strike="noStrike">
                <a:solidFill>
                  <a:srgbClr val="000000"/>
                </a:solidFill>
                <a:latin typeface="Helvetica Neue"/>
                <a:ea typeface="Helvetica Neue"/>
                <a:cs typeface="Helvetica Neue"/>
                <a:sym typeface="Helvetica Neue"/>
              </a:endParaRPr>
            </a:p>
          </p:txBody>
        </p:sp>
        <p:sp>
          <p:nvSpPr>
            <p:cNvPr id="334" name="Google Shape;334;p13"/>
            <p:cNvSpPr txBox="1"/>
            <p:nvPr/>
          </p:nvSpPr>
          <p:spPr>
            <a:xfrm>
              <a:off x="462013" y="1422136"/>
              <a:ext cx="8066689" cy="3221257"/>
            </a:xfrm>
            <a:prstGeom prst="rect">
              <a:avLst/>
            </a:prstGeom>
            <a:noFill/>
            <a:ln>
              <a:noFill/>
            </a:ln>
          </p:spPr>
          <p:txBody>
            <a:bodyPr anchorCtr="0" anchor="ctr" bIns="34275" lIns="68550" spcFirstLastPara="1" rIns="68550" wrap="square" tIns="34275">
              <a:noAutofit/>
            </a:bodyPr>
            <a:lstStyle/>
            <a:p>
              <a:pPr indent="0" lvl="0" marL="0" marR="0" rtl="0" algn="just">
                <a:lnSpc>
                  <a:spcPct val="100000"/>
                </a:lnSpc>
                <a:spcBef>
                  <a:spcPts val="0"/>
                </a:spcBef>
                <a:spcAft>
                  <a:spcPts val="0"/>
                </a:spcAft>
                <a:buClr>
                  <a:srgbClr val="000000"/>
                </a:buClr>
                <a:buSzPts val="2400"/>
                <a:buFont typeface="Arial"/>
                <a:buNone/>
              </a:pPr>
              <a:r>
                <a:t/>
              </a:r>
              <a:endParaRPr b="0" i="0" sz="2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Le cours </a:t>
              </a:r>
              <a:r>
                <a:rPr b="1" i="1" lang="en-US" sz="2200" u="none" cap="none" strike="noStrike">
                  <a:solidFill>
                    <a:schemeClr val="dk1"/>
                  </a:solidFill>
                  <a:latin typeface="Calibri"/>
                  <a:ea typeface="Calibri"/>
                  <a:cs typeface="Calibri"/>
                  <a:sym typeface="Calibri"/>
                </a:rPr>
                <a:t>Élaboration de notes conceptuelles et de propositions de financement pour les mécanismes de financement climatique existants</a:t>
              </a:r>
              <a:r>
                <a:rPr b="0" i="0" lang="en-US" sz="2200" u="none" cap="none" strike="noStrike">
                  <a:solidFill>
                    <a:schemeClr val="dk1"/>
                  </a:solidFill>
                  <a:latin typeface="Calibri"/>
                  <a:ea typeface="Calibri"/>
                  <a:cs typeface="Calibri"/>
                  <a:sym typeface="Calibri"/>
                </a:rPr>
                <a:t> propose une approche pratique qui fournit aux participants les outils et les connaissances nécessaires pour élaborer des notes conceptuelles et comprendre comment ces processus alimentent les propositions. Il examine le processus de préparation des projets, l'accès aux principaux fonds climatiques de la CCNUCC en termes de domaines d'investissement, les critères d'investissement et les instruments financiers, en mettant l'accent sur le Fonds Vert Climat.</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p:txBody>
        </p:sp>
      </p:grpSp>
      <p:pic>
        <p:nvPicPr>
          <p:cNvPr id="335" name="Google Shape;335;p13"/>
          <p:cNvPicPr preferRelativeResize="0"/>
          <p:nvPr/>
        </p:nvPicPr>
        <p:blipFill rotWithShape="1">
          <a:blip r:embed="rId3">
            <a:alphaModFix/>
          </a:blip>
          <a:srcRect b="14258" l="0" r="0" t="0"/>
          <a:stretch/>
        </p:blipFill>
        <p:spPr>
          <a:xfrm>
            <a:off x="14556" y="1"/>
            <a:ext cx="1379167" cy="509648"/>
          </a:xfrm>
          <a:prstGeom prst="rect">
            <a:avLst/>
          </a:prstGeom>
          <a:noFill/>
          <a:ln>
            <a:noFill/>
          </a:ln>
        </p:spPr>
      </p:pic>
      <p:grpSp>
        <p:nvGrpSpPr>
          <p:cNvPr id="336" name="Google Shape;336;p13"/>
          <p:cNvGrpSpPr/>
          <p:nvPr/>
        </p:nvGrpSpPr>
        <p:grpSpPr>
          <a:xfrm>
            <a:off x="6402380" y="4706350"/>
            <a:ext cx="2483968" cy="437150"/>
            <a:chOff x="8596525" y="6049452"/>
            <a:chExt cx="3311957" cy="582866"/>
          </a:xfrm>
        </p:grpSpPr>
        <p:grpSp>
          <p:nvGrpSpPr>
            <p:cNvPr id="337" name="Google Shape;337;p13"/>
            <p:cNvGrpSpPr/>
            <p:nvPr/>
          </p:nvGrpSpPr>
          <p:grpSpPr>
            <a:xfrm>
              <a:off x="8596525" y="6049452"/>
              <a:ext cx="2275048" cy="582866"/>
              <a:chOff x="2995571" y="4446283"/>
              <a:chExt cx="3220513" cy="825093"/>
            </a:xfrm>
          </p:grpSpPr>
          <p:sp>
            <p:nvSpPr>
              <p:cNvPr id="338" name="Google Shape;338;p13"/>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339" name="Google Shape;339;p13"/>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340" name="Google Shape;340;p13"/>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341" name="Google Shape;341;p13"/>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
        <p:nvSpPr>
          <p:cNvPr id="342" name="Google Shape;342;p13"/>
          <p:cNvSpPr txBox="1"/>
          <p:nvPr/>
        </p:nvSpPr>
        <p:spPr>
          <a:xfrm>
            <a:off x="1712872" y="167824"/>
            <a:ext cx="5197646" cy="70626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26580"/>
              </a:buClr>
              <a:buSzPts val="3200"/>
              <a:buFont typeface="Arial"/>
              <a:buNone/>
            </a:pPr>
            <a:r>
              <a:rPr b="1" i="0" lang="en-US" sz="3200" u="none" cap="none" strike="noStrike">
                <a:solidFill>
                  <a:srgbClr val="126580"/>
                </a:solidFill>
                <a:latin typeface="Arial"/>
                <a:ea typeface="Arial"/>
                <a:cs typeface="Arial"/>
                <a:sym typeface="Arial"/>
              </a:rPr>
              <a:t>À propos de ce Cours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33"/>
          <p:cNvGrpSpPr/>
          <p:nvPr/>
        </p:nvGrpSpPr>
        <p:grpSpPr>
          <a:xfrm>
            <a:off x="14559" y="131911"/>
            <a:ext cx="9049541" cy="4568322"/>
            <a:chOff x="14559" y="131911"/>
            <a:chExt cx="9049541" cy="4568322"/>
          </a:xfrm>
        </p:grpSpPr>
        <p:sp>
          <p:nvSpPr>
            <p:cNvPr id="755" name="Google Shape;755;p33"/>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56" name="Google Shape;756;p33"/>
            <p:cNvSpPr/>
            <p:nvPr/>
          </p:nvSpPr>
          <p:spPr>
            <a:xfrm>
              <a:off x="201366" y="131911"/>
              <a:ext cx="3623211" cy="4436409"/>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57" name="Google Shape;757;p33"/>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758" name="Google Shape;758;p33"/>
          <p:cNvSpPr txBox="1"/>
          <p:nvPr>
            <p:ph type="title"/>
          </p:nvPr>
        </p:nvSpPr>
        <p:spPr>
          <a:xfrm>
            <a:off x="1501225" y="-94850"/>
            <a:ext cx="49011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3200">
                <a:solidFill>
                  <a:srgbClr val="0F6C83"/>
                </a:solidFill>
                <a:latin typeface="Arial"/>
                <a:ea typeface="Arial"/>
                <a:cs typeface="Arial"/>
                <a:sym typeface="Arial"/>
              </a:rPr>
              <a:t>Cycle de projet du FVC</a:t>
            </a:r>
            <a:endParaRPr/>
          </a:p>
        </p:txBody>
      </p:sp>
      <p:sp>
        <p:nvSpPr>
          <p:cNvPr id="759" name="Google Shape;759;p33"/>
          <p:cNvSpPr txBox="1"/>
          <p:nvPr>
            <p:ph idx="1" type="body"/>
          </p:nvPr>
        </p:nvSpPr>
        <p:spPr>
          <a:xfrm>
            <a:off x="3955099" y="945266"/>
            <a:ext cx="4931249" cy="3190161"/>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750"/>
              </a:spcBef>
              <a:spcAft>
                <a:spcPts val="0"/>
              </a:spcAft>
              <a:buSzPts val="1800"/>
              <a:buNone/>
            </a:pPr>
            <a:r>
              <a:rPr lang="en-US" sz="1800"/>
              <a:t>Selon les procédures du FVC, il existe deux cycles indépendants pour la soumission des propositions de financement :</a:t>
            </a:r>
            <a:endParaRPr/>
          </a:p>
          <a:p>
            <a:pPr indent="0" lvl="0" marL="0" rtl="0" algn="just">
              <a:lnSpc>
                <a:spcPct val="90000"/>
              </a:lnSpc>
              <a:spcBef>
                <a:spcPts val="750"/>
              </a:spcBef>
              <a:spcAft>
                <a:spcPts val="0"/>
              </a:spcAft>
              <a:buSzPts val="1800"/>
              <a:buNone/>
            </a:pPr>
            <a:r>
              <a:t/>
            </a:r>
            <a:endParaRPr sz="1800"/>
          </a:p>
          <a:p>
            <a:pPr indent="-330200" lvl="0" marL="457200" rtl="0" algn="just">
              <a:lnSpc>
                <a:spcPct val="90000"/>
              </a:lnSpc>
              <a:spcBef>
                <a:spcPts val="750"/>
              </a:spcBef>
              <a:spcAft>
                <a:spcPts val="0"/>
              </a:spcAft>
              <a:buSzPts val="1600"/>
              <a:buChar char="•"/>
            </a:pPr>
            <a:r>
              <a:rPr b="1" lang="en-US" sz="1600">
                <a:solidFill>
                  <a:srgbClr val="2594A6"/>
                </a:solidFill>
              </a:rPr>
              <a:t>Le cycle court </a:t>
            </a:r>
            <a:r>
              <a:rPr lang="en-US" sz="1600"/>
              <a:t>se produit lorsqu'une proposition de projet complète est directement soumise au FVC.  </a:t>
            </a:r>
            <a:endParaRPr sz="2600"/>
          </a:p>
          <a:p>
            <a:pPr indent="-330200" lvl="0" marL="457200" rtl="0" algn="just">
              <a:lnSpc>
                <a:spcPct val="90000"/>
              </a:lnSpc>
              <a:spcBef>
                <a:spcPts val="750"/>
              </a:spcBef>
              <a:spcAft>
                <a:spcPts val="0"/>
              </a:spcAft>
              <a:buSzPts val="1600"/>
              <a:buChar char="•"/>
            </a:pPr>
            <a:r>
              <a:rPr b="1" lang="en-US" sz="1600">
                <a:solidFill>
                  <a:srgbClr val="2594A6"/>
                </a:solidFill>
              </a:rPr>
              <a:t>Le cycle long </a:t>
            </a:r>
            <a:r>
              <a:rPr lang="en-US" sz="1600"/>
              <a:t>se produit lorsqu'une note conceptuelle de projet est d'abord soumise au FVC pour examen et approbation avant de passer à l'étape de la proposition complète. Il s'agit du cycle recommandé par le FVC.</a:t>
            </a:r>
            <a:endParaRPr sz="1600"/>
          </a:p>
        </p:txBody>
      </p:sp>
      <p:pic>
        <p:nvPicPr>
          <p:cNvPr descr="Loupe montrant des performances en baisse" id="760" name="Google Shape;760;p33"/>
          <p:cNvPicPr preferRelativeResize="0"/>
          <p:nvPr/>
        </p:nvPicPr>
        <p:blipFill rotWithShape="1">
          <a:blip r:embed="rId3">
            <a:alphaModFix/>
          </a:blip>
          <a:srcRect b="-1" l="8800" r="39363" t="0"/>
          <a:stretch/>
        </p:blipFill>
        <p:spPr>
          <a:xfrm>
            <a:off x="440025" y="622340"/>
            <a:ext cx="3027724" cy="3898819"/>
          </a:xfrm>
          <a:prstGeom prst="rect">
            <a:avLst/>
          </a:prstGeom>
          <a:noFill/>
          <a:ln>
            <a:noFill/>
          </a:ln>
          <a:effectLst>
            <a:outerShdw blurRad="127000" sx="99000" rotWithShape="0" algn="r" dir="10800000" dist="50800" sy="99000">
              <a:srgbClr val="000000">
                <a:alpha val="40000"/>
              </a:srgbClr>
            </a:outerShdw>
          </a:effectLst>
        </p:spPr>
      </p:pic>
      <p:grpSp>
        <p:nvGrpSpPr>
          <p:cNvPr id="761" name="Google Shape;761;p33"/>
          <p:cNvGrpSpPr/>
          <p:nvPr/>
        </p:nvGrpSpPr>
        <p:grpSpPr>
          <a:xfrm>
            <a:off x="6402380" y="4687688"/>
            <a:ext cx="2483968" cy="437150"/>
            <a:chOff x="8596525" y="6049452"/>
            <a:chExt cx="3311957" cy="582866"/>
          </a:xfrm>
        </p:grpSpPr>
        <p:grpSp>
          <p:nvGrpSpPr>
            <p:cNvPr id="762" name="Google Shape;762;p33"/>
            <p:cNvGrpSpPr/>
            <p:nvPr/>
          </p:nvGrpSpPr>
          <p:grpSpPr>
            <a:xfrm>
              <a:off x="8596525" y="6049452"/>
              <a:ext cx="2275048" cy="582866"/>
              <a:chOff x="2995571" y="4446283"/>
              <a:chExt cx="3220513" cy="825093"/>
            </a:xfrm>
          </p:grpSpPr>
          <p:sp>
            <p:nvSpPr>
              <p:cNvPr id="763" name="Google Shape;763;p33"/>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64" name="Google Shape;764;p33"/>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65" name="Google Shape;765;p33"/>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766" name="Google Shape;766;p33"/>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pic>
        <p:nvPicPr>
          <p:cNvPr id="767" name="Google Shape;767;p33"/>
          <p:cNvPicPr preferRelativeResize="0"/>
          <p:nvPr/>
        </p:nvPicPr>
        <p:blipFill rotWithShape="1">
          <a:blip r:embed="rId8">
            <a:alphaModFix/>
          </a:blip>
          <a:srcRect b="14258" l="0" r="0" t="0"/>
          <a:stretch/>
        </p:blipFill>
        <p:spPr>
          <a:xfrm>
            <a:off x="14556" y="-18661"/>
            <a:ext cx="1379167" cy="6095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grpSp>
        <p:nvGrpSpPr>
          <p:cNvPr id="772" name="Google Shape;772;p1"/>
          <p:cNvGrpSpPr/>
          <p:nvPr/>
        </p:nvGrpSpPr>
        <p:grpSpPr>
          <a:xfrm>
            <a:off x="14557" y="99601"/>
            <a:ext cx="9049541" cy="4524755"/>
            <a:chOff x="14559" y="175478"/>
            <a:chExt cx="9049541" cy="4524755"/>
          </a:xfrm>
        </p:grpSpPr>
        <p:sp>
          <p:nvSpPr>
            <p:cNvPr id="773" name="Google Shape;773;p1"/>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774" name="Google Shape;774;p1"/>
            <p:cNvSpPr/>
            <p:nvPr/>
          </p:nvSpPr>
          <p:spPr>
            <a:xfrm>
              <a:off x="109626" y="175478"/>
              <a:ext cx="8684982" cy="4436409"/>
            </a:xfrm>
            <a:prstGeom prst="rect">
              <a:avLst/>
            </a:prstGeom>
            <a:solidFill>
              <a:schemeClr val="lt1"/>
            </a:solidFill>
            <a:ln>
              <a:noFill/>
            </a:ln>
            <a:effectLst>
              <a:outerShdw blurRad="139700" rotWithShape="0" algn="t" dir="5400000" dist="127000">
                <a:srgbClr val="000000">
                  <a:alpha val="13725"/>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775" name="Google Shape;775;p1"/>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sp>
        <p:nvSpPr>
          <p:cNvPr id="776" name="Google Shape;776;p1"/>
          <p:cNvSpPr txBox="1"/>
          <p:nvPr>
            <p:ph type="title"/>
          </p:nvPr>
        </p:nvSpPr>
        <p:spPr>
          <a:xfrm>
            <a:off x="1393724" y="-63332"/>
            <a:ext cx="7870592" cy="6253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0F6C83"/>
                </a:solidFill>
                <a:latin typeface="Arial"/>
                <a:ea typeface="Arial"/>
                <a:cs typeface="Arial"/>
                <a:sym typeface="Arial"/>
              </a:rPr>
              <a:t>Processus d'approbation du projet (1/2)</a:t>
            </a:r>
            <a:endParaRPr sz="3200">
              <a:latin typeface="Arial"/>
              <a:ea typeface="Arial"/>
              <a:cs typeface="Arial"/>
              <a:sym typeface="Arial"/>
            </a:endParaRPr>
          </a:p>
        </p:txBody>
      </p:sp>
      <p:sp>
        <p:nvSpPr>
          <p:cNvPr id="777" name="Google Shape;777;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pic>
        <p:nvPicPr>
          <p:cNvPr id="778" name="Google Shape;778;p1"/>
          <p:cNvPicPr preferRelativeResize="0"/>
          <p:nvPr/>
        </p:nvPicPr>
        <p:blipFill rotWithShape="1">
          <a:blip r:embed="rId3">
            <a:alphaModFix/>
          </a:blip>
          <a:srcRect b="0" l="0" r="0" t="0"/>
          <a:stretch/>
        </p:blipFill>
        <p:spPr>
          <a:xfrm>
            <a:off x="614855" y="625365"/>
            <a:ext cx="7493811" cy="3830539"/>
          </a:xfrm>
          <a:prstGeom prst="rect">
            <a:avLst/>
          </a:prstGeom>
          <a:noFill/>
          <a:ln>
            <a:noFill/>
          </a:ln>
        </p:spPr>
      </p:pic>
      <p:grpSp>
        <p:nvGrpSpPr>
          <p:cNvPr id="779" name="Google Shape;779;p1"/>
          <p:cNvGrpSpPr/>
          <p:nvPr/>
        </p:nvGrpSpPr>
        <p:grpSpPr>
          <a:xfrm>
            <a:off x="6402381" y="4687689"/>
            <a:ext cx="2483968" cy="437150"/>
            <a:chOff x="8596525" y="6049452"/>
            <a:chExt cx="3311957" cy="582866"/>
          </a:xfrm>
        </p:grpSpPr>
        <p:grpSp>
          <p:nvGrpSpPr>
            <p:cNvPr id="780" name="Google Shape;780;p1"/>
            <p:cNvGrpSpPr/>
            <p:nvPr/>
          </p:nvGrpSpPr>
          <p:grpSpPr>
            <a:xfrm>
              <a:off x="8596525" y="6049452"/>
              <a:ext cx="2275048" cy="582866"/>
              <a:chOff x="2995571" y="4446283"/>
              <a:chExt cx="3220513" cy="825093"/>
            </a:xfrm>
          </p:grpSpPr>
          <p:sp>
            <p:nvSpPr>
              <p:cNvPr id="781" name="Google Shape;781;p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2"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82" name="Google Shape;782;p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783" name="Google Shape;783;p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784" name="Google Shape;784;p1"/>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pic>
        <p:nvPicPr>
          <p:cNvPr id="785" name="Google Shape;785;p1"/>
          <p:cNvPicPr preferRelativeResize="0"/>
          <p:nvPr/>
        </p:nvPicPr>
        <p:blipFill rotWithShape="1">
          <a:blip r:embed="rId8">
            <a:alphaModFix/>
          </a:blip>
          <a:srcRect b="14258" l="0" r="0" t="0"/>
          <a:stretch/>
        </p:blipFill>
        <p:spPr>
          <a:xfrm>
            <a:off x="14557" y="2"/>
            <a:ext cx="1379167" cy="6095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grpSp>
        <p:nvGrpSpPr>
          <p:cNvPr id="790" name="Google Shape;790;p2"/>
          <p:cNvGrpSpPr/>
          <p:nvPr/>
        </p:nvGrpSpPr>
        <p:grpSpPr>
          <a:xfrm>
            <a:off x="79904" y="4195895"/>
            <a:ext cx="9049541" cy="555498"/>
            <a:chOff x="14559" y="4144735"/>
            <a:chExt cx="9049541" cy="555498"/>
          </a:xfrm>
        </p:grpSpPr>
        <p:sp>
          <p:nvSpPr>
            <p:cNvPr id="791" name="Google Shape;791;p2"/>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792" name="Google Shape;792;p2"/>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sp>
        <p:nvSpPr>
          <p:cNvPr id="793" name="Google Shape;793;p2"/>
          <p:cNvSpPr txBox="1"/>
          <p:nvPr>
            <p:ph type="title"/>
          </p:nvPr>
        </p:nvSpPr>
        <p:spPr>
          <a:xfrm>
            <a:off x="1299411" y="87134"/>
            <a:ext cx="7830032" cy="5518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0F6C83"/>
                </a:solidFill>
                <a:latin typeface="Arial"/>
                <a:ea typeface="Arial"/>
                <a:cs typeface="Arial"/>
                <a:sym typeface="Arial"/>
              </a:rPr>
              <a:t>Processus d'approbation du projet (2/2)</a:t>
            </a:r>
            <a:endParaRPr sz="3200">
              <a:latin typeface="Arial"/>
              <a:ea typeface="Arial"/>
              <a:cs typeface="Arial"/>
              <a:sym typeface="Arial"/>
            </a:endParaRPr>
          </a:p>
        </p:txBody>
      </p:sp>
      <p:sp>
        <p:nvSpPr>
          <p:cNvPr id="794" name="Google Shape;794;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grpSp>
        <p:nvGrpSpPr>
          <p:cNvPr id="795" name="Google Shape;795;p2"/>
          <p:cNvGrpSpPr/>
          <p:nvPr/>
        </p:nvGrpSpPr>
        <p:grpSpPr>
          <a:xfrm>
            <a:off x="704140" y="634241"/>
            <a:ext cx="7738295" cy="3685511"/>
            <a:chOff x="693215" y="2085645"/>
            <a:chExt cx="8755564" cy="4981303"/>
          </a:xfrm>
        </p:grpSpPr>
        <p:sp>
          <p:nvSpPr>
            <p:cNvPr id="796" name="Google Shape;796;p2"/>
            <p:cNvSpPr/>
            <p:nvPr/>
          </p:nvSpPr>
          <p:spPr>
            <a:xfrm>
              <a:off x="8966835" y="2929177"/>
              <a:ext cx="481944" cy="2670377"/>
            </a:xfrm>
            <a:prstGeom prst="roundRect">
              <a:avLst>
                <a:gd fmla="val 16667" name="adj"/>
              </a:avLst>
            </a:prstGeom>
            <a:solidFill>
              <a:srgbClr val="2594A6"/>
            </a:solidFill>
            <a:ln cap="flat" cmpd="sng" w="9525">
              <a:solidFill>
                <a:srgbClr val="115D8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
            <p:cNvSpPr txBox="1"/>
            <p:nvPr/>
          </p:nvSpPr>
          <p:spPr>
            <a:xfrm rot="-5400000">
              <a:off x="7896135" y="4046918"/>
              <a:ext cx="2623324" cy="43489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 Dispositions juridiques </a:t>
              </a:r>
              <a:endParaRPr b="0" i="0" sz="1400" u="none" cap="none" strike="noStrike">
                <a:solidFill>
                  <a:srgbClr val="000000"/>
                </a:solidFill>
                <a:latin typeface="Arial"/>
                <a:ea typeface="Arial"/>
                <a:cs typeface="Arial"/>
                <a:sym typeface="Arial"/>
              </a:endParaRPr>
            </a:p>
          </p:txBody>
        </p:sp>
        <p:sp>
          <p:nvSpPr>
            <p:cNvPr id="798" name="Google Shape;798;p2"/>
            <p:cNvSpPr/>
            <p:nvPr/>
          </p:nvSpPr>
          <p:spPr>
            <a:xfrm>
              <a:off x="693215" y="3352817"/>
              <a:ext cx="1755036" cy="753806"/>
            </a:xfrm>
            <a:prstGeom prst="roundRect">
              <a:avLst>
                <a:gd fmla="val 16667" name="adj"/>
              </a:avLst>
            </a:prstGeom>
            <a:solidFill>
              <a:srgbClr val="CBE8B6"/>
            </a:solidFill>
            <a:ln cap="flat" cmpd="sng" w="9525">
              <a:solidFill>
                <a:srgbClr val="008000"/>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4B4B4B"/>
                  </a:solidFill>
                  <a:latin typeface="Arial"/>
                  <a:ea typeface="Arial"/>
                  <a:cs typeface="Arial"/>
                  <a:sym typeface="Arial"/>
                </a:rPr>
                <a:t>Entité accréditée</a:t>
              </a:r>
              <a:endParaRPr b="0" i="0" sz="1400" u="none" cap="none" strike="noStrike">
                <a:solidFill>
                  <a:srgbClr val="000000"/>
                </a:solidFill>
                <a:latin typeface="Arial"/>
                <a:ea typeface="Arial"/>
                <a:cs typeface="Arial"/>
                <a:sym typeface="Arial"/>
              </a:endParaRPr>
            </a:p>
          </p:txBody>
        </p:sp>
        <p:sp>
          <p:nvSpPr>
            <p:cNvPr id="799" name="Google Shape;799;p2"/>
            <p:cNvSpPr/>
            <p:nvPr/>
          </p:nvSpPr>
          <p:spPr>
            <a:xfrm>
              <a:off x="693215" y="4801553"/>
              <a:ext cx="1755035" cy="798001"/>
            </a:xfrm>
            <a:prstGeom prst="roundRect">
              <a:avLst>
                <a:gd fmla="val 16667" name="adj"/>
              </a:avLst>
            </a:prstGeom>
            <a:solidFill>
              <a:srgbClr val="CBE8B6"/>
            </a:solidFill>
            <a:ln cap="flat" cmpd="sng" w="9525">
              <a:solidFill>
                <a:srgbClr val="008000"/>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4B4B4B"/>
                  </a:solidFill>
                  <a:latin typeface="Arial"/>
                  <a:ea typeface="Arial"/>
                  <a:cs typeface="Arial"/>
                  <a:sym typeface="Arial"/>
                </a:rPr>
                <a:t>Secrétariat</a:t>
              </a:r>
              <a:endParaRPr b="0" i="0" sz="1400" u="none" cap="none" strike="noStrike">
                <a:solidFill>
                  <a:srgbClr val="000000"/>
                </a:solidFill>
                <a:latin typeface="Arial"/>
                <a:ea typeface="Arial"/>
                <a:cs typeface="Arial"/>
                <a:sym typeface="Arial"/>
              </a:endParaRPr>
            </a:p>
          </p:txBody>
        </p:sp>
        <p:sp>
          <p:nvSpPr>
            <p:cNvPr id="800" name="Google Shape;800;p2"/>
            <p:cNvSpPr/>
            <p:nvPr/>
          </p:nvSpPr>
          <p:spPr>
            <a:xfrm>
              <a:off x="693216" y="6265609"/>
              <a:ext cx="1755034" cy="801339"/>
            </a:xfrm>
            <a:prstGeom prst="roundRect">
              <a:avLst>
                <a:gd fmla="val 16667" name="adj"/>
              </a:avLst>
            </a:prstGeom>
            <a:solidFill>
              <a:srgbClr val="CBE8B6"/>
            </a:solidFill>
            <a:ln cap="flat" cmpd="sng" w="9525">
              <a:solidFill>
                <a:srgbClr val="008000"/>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4B4B4B"/>
                  </a:solidFill>
                  <a:latin typeface="Arial"/>
                  <a:ea typeface="Arial"/>
                  <a:cs typeface="Arial"/>
                  <a:sym typeface="Arial"/>
                </a:rPr>
                <a:t>CA</a:t>
              </a:r>
              <a:endParaRPr b="0" i="0" sz="1400" u="none" cap="none" strike="noStrike">
                <a:solidFill>
                  <a:srgbClr val="000000"/>
                </a:solidFill>
                <a:latin typeface="Arial"/>
                <a:ea typeface="Arial"/>
                <a:cs typeface="Arial"/>
                <a:sym typeface="Arial"/>
              </a:endParaRPr>
            </a:p>
          </p:txBody>
        </p:sp>
        <p:sp>
          <p:nvSpPr>
            <p:cNvPr id="801" name="Google Shape;801;p2"/>
            <p:cNvSpPr/>
            <p:nvPr/>
          </p:nvSpPr>
          <p:spPr>
            <a:xfrm>
              <a:off x="3788551" y="3315628"/>
              <a:ext cx="1525740" cy="834909"/>
            </a:xfrm>
            <a:prstGeom prst="homePlate">
              <a:avLst>
                <a:gd fmla="val 27135" name="adj"/>
              </a:avLst>
            </a:prstGeom>
            <a:solidFill>
              <a:srgbClr val="2594A6"/>
            </a:solidFill>
            <a:ln cap="flat" cmpd="sng" w="9525">
              <a:solidFill>
                <a:srgbClr val="115D8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rPr b="0" i="0" lang="en-US" sz="788" u="none" cap="none" strike="noStrike">
                  <a:solidFill>
                    <a:srgbClr val="FFFFFF"/>
                  </a:solidFill>
                  <a:latin typeface="Arial"/>
                  <a:ea typeface="Arial"/>
                  <a:cs typeface="Arial"/>
                  <a:sym typeface="Arial"/>
                </a:rPr>
                <a:t>Élaborer une note conceptuelle (volontaire)</a:t>
              </a:r>
              <a:endParaRPr b="0" i="0" sz="1400" u="none" cap="none" strike="noStrike">
                <a:solidFill>
                  <a:srgbClr val="000000"/>
                </a:solidFill>
                <a:latin typeface="Arial"/>
                <a:ea typeface="Arial"/>
                <a:cs typeface="Arial"/>
                <a:sym typeface="Arial"/>
              </a:endParaRPr>
            </a:p>
          </p:txBody>
        </p:sp>
        <p:sp>
          <p:nvSpPr>
            <p:cNvPr id="802" name="Google Shape;802;p2"/>
            <p:cNvSpPr/>
            <p:nvPr/>
          </p:nvSpPr>
          <p:spPr>
            <a:xfrm>
              <a:off x="2522759" y="4134821"/>
              <a:ext cx="1330570" cy="915324"/>
            </a:xfrm>
            <a:prstGeom prst="homePlate">
              <a:avLst>
                <a:gd fmla="val 25149" name="adj"/>
              </a:avLst>
            </a:prstGeom>
            <a:solidFill>
              <a:srgbClr val="2594A6"/>
            </a:solidFill>
            <a:ln cap="flat" cmpd="sng" w="9525">
              <a:solidFill>
                <a:srgbClr val="115D8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Générer le projet</a:t>
              </a:r>
              <a:endParaRPr b="0" i="0" sz="1400" u="none" cap="none" strike="noStrike">
                <a:solidFill>
                  <a:srgbClr val="000000"/>
                </a:solidFill>
                <a:latin typeface="Arial"/>
                <a:ea typeface="Arial"/>
                <a:cs typeface="Arial"/>
                <a:sym typeface="Arial"/>
              </a:endParaRPr>
            </a:p>
          </p:txBody>
        </p:sp>
        <p:sp>
          <p:nvSpPr>
            <p:cNvPr id="803" name="Google Shape;803;p2"/>
            <p:cNvSpPr/>
            <p:nvPr/>
          </p:nvSpPr>
          <p:spPr>
            <a:xfrm>
              <a:off x="5405490" y="3357824"/>
              <a:ext cx="1579821" cy="819282"/>
            </a:xfrm>
            <a:prstGeom prst="homePlate">
              <a:avLst>
                <a:gd fmla="val 25400" name="adj"/>
              </a:avLst>
            </a:prstGeom>
            <a:solidFill>
              <a:srgbClr val="2594A6"/>
            </a:solidFill>
            <a:ln cap="flat" cmpd="sng" w="9525">
              <a:solidFill>
                <a:srgbClr val="115D8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rPr b="0" i="0" lang="en-US" sz="788" u="none" cap="none" strike="noStrike">
                  <a:solidFill>
                    <a:srgbClr val="FFFFFF"/>
                  </a:solidFill>
                  <a:latin typeface="Arial"/>
                  <a:ea typeface="Arial"/>
                  <a:cs typeface="Arial"/>
                  <a:sym typeface="Arial"/>
                </a:rPr>
                <a:t>Soumission d'une proposition de financement</a:t>
              </a:r>
              <a:endParaRPr b="0" i="0" sz="1400" u="none" cap="none" strike="noStrike">
                <a:solidFill>
                  <a:srgbClr val="000000"/>
                </a:solidFill>
                <a:latin typeface="Arial"/>
                <a:ea typeface="Arial"/>
                <a:cs typeface="Arial"/>
                <a:sym typeface="Arial"/>
              </a:endParaRPr>
            </a:p>
          </p:txBody>
        </p:sp>
        <p:sp>
          <p:nvSpPr>
            <p:cNvPr id="804" name="Google Shape;804;p2"/>
            <p:cNvSpPr/>
            <p:nvPr/>
          </p:nvSpPr>
          <p:spPr>
            <a:xfrm>
              <a:off x="5387119" y="2740870"/>
              <a:ext cx="1427347" cy="421230"/>
            </a:xfrm>
            <a:prstGeom prst="roundRect">
              <a:avLst>
                <a:gd fmla="val 16667" name="adj"/>
              </a:avLst>
            </a:prstGeom>
            <a:gradFill>
              <a:gsLst>
                <a:gs pos="0">
                  <a:srgbClr val="0C771B"/>
                </a:gs>
                <a:gs pos="100000">
                  <a:srgbClr val="ADD3AD"/>
                </a:gs>
              </a:gsLst>
              <a:lin ang="16200000" scaled="0"/>
            </a:gradFill>
            <a:ln cap="flat" cmpd="sng" w="9525">
              <a:solidFill>
                <a:srgbClr val="156A2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4B4B4B"/>
                  </a:solidFill>
                  <a:latin typeface="Arial"/>
                  <a:ea typeface="Arial"/>
                  <a:cs typeface="Arial"/>
                  <a:sym typeface="Arial"/>
                </a:rPr>
                <a:t>No-objection</a:t>
              </a:r>
              <a:endParaRPr b="0" i="0" sz="1400" u="none" cap="none" strike="noStrike">
                <a:solidFill>
                  <a:srgbClr val="000000"/>
                </a:solidFill>
                <a:latin typeface="Arial"/>
                <a:ea typeface="Arial"/>
                <a:cs typeface="Arial"/>
                <a:sym typeface="Arial"/>
              </a:endParaRPr>
            </a:p>
          </p:txBody>
        </p:sp>
        <p:sp>
          <p:nvSpPr>
            <p:cNvPr id="805" name="Google Shape;805;p2"/>
            <p:cNvSpPr/>
            <p:nvPr/>
          </p:nvSpPr>
          <p:spPr>
            <a:xfrm>
              <a:off x="6522787" y="4691142"/>
              <a:ext cx="1769363" cy="798001"/>
            </a:xfrm>
            <a:prstGeom prst="homePlate">
              <a:avLst>
                <a:gd fmla="val 33356" name="adj"/>
              </a:avLst>
            </a:prstGeom>
            <a:solidFill>
              <a:srgbClr val="2594A6"/>
            </a:solidFill>
            <a:ln cap="flat" cmpd="sng" w="9525">
              <a:solidFill>
                <a:srgbClr val="115D8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rPr b="0" i="0" lang="en-US" sz="788" u="none" cap="none" strike="noStrike">
                  <a:solidFill>
                    <a:srgbClr val="FFFFFF"/>
                  </a:solidFill>
                  <a:latin typeface="Arial"/>
                  <a:ea typeface="Arial"/>
                  <a:cs typeface="Arial"/>
                  <a:sym typeface="Arial"/>
                </a:rPr>
                <a:t>Analyse et recommandations</a:t>
              </a:r>
              <a:endParaRPr b="0" i="0" sz="1400" u="none" cap="none" strike="noStrike">
                <a:solidFill>
                  <a:srgbClr val="000000"/>
                </a:solidFill>
                <a:latin typeface="Arial"/>
                <a:ea typeface="Arial"/>
                <a:cs typeface="Arial"/>
                <a:sym typeface="Arial"/>
              </a:endParaRPr>
            </a:p>
          </p:txBody>
        </p:sp>
        <p:sp>
          <p:nvSpPr>
            <p:cNvPr id="806" name="Google Shape;806;p2"/>
            <p:cNvSpPr/>
            <p:nvPr/>
          </p:nvSpPr>
          <p:spPr>
            <a:xfrm>
              <a:off x="7683535" y="6265607"/>
              <a:ext cx="1387598" cy="801339"/>
            </a:xfrm>
            <a:prstGeom prst="homePlate">
              <a:avLst>
                <a:gd fmla="val 33284" name="adj"/>
              </a:avLst>
            </a:prstGeom>
            <a:solidFill>
              <a:srgbClr val="2594A6"/>
            </a:solidFill>
            <a:ln cap="flat" cmpd="sng" w="9525">
              <a:solidFill>
                <a:srgbClr val="115D8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Décision du conseil d'administration</a:t>
              </a:r>
              <a:endParaRPr b="0" i="0" sz="1400" u="none" cap="none" strike="noStrike">
                <a:solidFill>
                  <a:srgbClr val="000000"/>
                </a:solidFill>
                <a:latin typeface="Arial"/>
                <a:ea typeface="Arial"/>
                <a:cs typeface="Arial"/>
                <a:sym typeface="Arial"/>
              </a:endParaRPr>
            </a:p>
          </p:txBody>
        </p:sp>
        <p:sp>
          <p:nvSpPr>
            <p:cNvPr id="807" name="Google Shape;807;p2"/>
            <p:cNvSpPr/>
            <p:nvPr/>
          </p:nvSpPr>
          <p:spPr>
            <a:xfrm>
              <a:off x="2410302" y="3926059"/>
              <a:ext cx="269209" cy="286582"/>
            </a:xfrm>
            <a:prstGeom prst="ellipse">
              <a:avLst/>
            </a:prstGeom>
            <a:gradFill>
              <a:gsLst>
                <a:gs pos="0">
                  <a:srgbClr val="45B91B"/>
                </a:gs>
                <a:gs pos="100000">
                  <a:srgbClr val="A7FA99"/>
                </a:gs>
              </a:gsLst>
              <a:lin ang="16200000" scaled="0"/>
            </a:gradFill>
            <a:ln cap="flat" cmpd="sng" w="9525">
              <a:solidFill>
                <a:srgbClr val="4AA529"/>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808" name="Google Shape;808;p2"/>
            <p:cNvSpPr/>
            <p:nvPr/>
          </p:nvSpPr>
          <p:spPr>
            <a:xfrm>
              <a:off x="3632552" y="3239351"/>
              <a:ext cx="269209" cy="286582"/>
            </a:xfrm>
            <a:prstGeom prst="ellipse">
              <a:avLst/>
            </a:prstGeom>
            <a:gradFill>
              <a:gsLst>
                <a:gs pos="0">
                  <a:srgbClr val="45B91B"/>
                </a:gs>
                <a:gs pos="100000">
                  <a:srgbClr val="A7FA99"/>
                </a:gs>
              </a:gsLst>
              <a:lin ang="16200000" scaled="0"/>
            </a:gradFill>
            <a:ln cap="flat" cmpd="sng" w="9525">
              <a:solidFill>
                <a:srgbClr val="4AA529"/>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809" name="Google Shape;809;p2"/>
            <p:cNvSpPr/>
            <p:nvPr/>
          </p:nvSpPr>
          <p:spPr>
            <a:xfrm>
              <a:off x="5211875" y="3239351"/>
              <a:ext cx="269209" cy="286582"/>
            </a:xfrm>
            <a:prstGeom prst="ellipse">
              <a:avLst/>
            </a:prstGeom>
            <a:gradFill>
              <a:gsLst>
                <a:gs pos="0">
                  <a:srgbClr val="45B91B"/>
                </a:gs>
                <a:gs pos="100000">
                  <a:srgbClr val="A7FA99"/>
                </a:gs>
              </a:gsLst>
              <a:lin ang="16200000" scaled="0"/>
            </a:gradFill>
            <a:ln cap="flat" cmpd="sng" w="9525">
              <a:solidFill>
                <a:srgbClr val="4AA529"/>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810" name="Google Shape;810;p2"/>
            <p:cNvSpPr/>
            <p:nvPr/>
          </p:nvSpPr>
          <p:spPr>
            <a:xfrm>
              <a:off x="6377454" y="4606169"/>
              <a:ext cx="269209" cy="286582"/>
            </a:xfrm>
            <a:prstGeom prst="ellipse">
              <a:avLst/>
            </a:prstGeom>
            <a:gradFill>
              <a:gsLst>
                <a:gs pos="0">
                  <a:srgbClr val="45B91B"/>
                </a:gs>
                <a:gs pos="100000">
                  <a:srgbClr val="A7FA99"/>
                </a:gs>
              </a:gsLst>
              <a:lin ang="16200000" scaled="0"/>
            </a:gradFill>
            <a:ln cap="flat" cmpd="sng" w="9525">
              <a:solidFill>
                <a:srgbClr val="4AA529"/>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811" name="Google Shape;811;p2"/>
            <p:cNvSpPr/>
            <p:nvPr/>
          </p:nvSpPr>
          <p:spPr>
            <a:xfrm>
              <a:off x="7548931" y="6172228"/>
              <a:ext cx="269209" cy="286582"/>
            </a:xfrm>
            <a:prstGeom prst="ellipse">
              <a:avLst/>
            </a:prstGeom>
            <a:gradFill>
              <a:gsLst>
                <a:gs pos="0">
                  <a:srgbClr val="45B91B"/>
                </a:gs>
                <a:gs pos="100000">
                  <a:srgbClr val="A7FA99"/>
                </a:gs>
              </a:gsLst>
              <a:lin ang="16200000" scaled="0"/>
            </a:gradFill>
            <a:ln cap="flat" cmpd="sng" w="9525">
              <a:solidFill>
                <a:srgbClr val="4AA529"/>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812" name="Google Shape;812;p2"/>
            <p:cNvSpPr/>
            <p:nvPr/>
          </p:nvSpPr>
          <p:spPr>
            <a:xfrm>
              <a:off x="2448249" y="2085645"/>
              <a:ext cx="4537061" cy="540055"/>
            </a:xfrm>
            <a:prstGeom prst="roundRect">
              <a:avLst>
                <a:gd fmla="val 16667" name="adj"/>
              </a:avLst>
            </a:prstGeom>
            <a:solidFill>
              <a:srgbClr val="A3E061"/>
            </a:solidFill>
            <a:ln cap="flat" cmpd="sng" w="9525">
              <a:solidFill>
                <a:srgbClr val="008000"/>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4B4B4B"/>
                  </a:solidFill>
                  <a:latin typeface="Arial"/>
                  <a:ea typeface="Arial"/>
                  <a:cs typeface="Arial"/>
                  <a:sym typeface="Arial"/>
                </a:rPr>
                <a:t>AND</a:t>
              </a:r>
              <a:endParaRPr b="0" i="0" sz="1400" u="none" cap="none" strike="noStrike">
                <a:solidFill>
                  <a:srgbClr val="000000"/>
                </a:solidFill>
                <a:latin typeface="Arial"/>
                <a:ea typeface="Arial"/>
                <a:cs typeface="Arial"/>
                <a:sym typeface="Arial"/>
              </a:endParaRPr>
            </a:p>
          </p:txBody>
        </p:sp>
        <p:sp>
          <p:nvSpPr>
            <p:cNvPr id="813" name="Google Shape;813;p2"/>
            <p:cNvSpPr/>
            <p:nvPr/>
          </p:nvSpPr>
          <p:spPr>
            <a:xfrm>
              <a:off x="8833903" y="2843466"/>
              <a:ext cx="269209" cy="286582"/>
            </a:xfrm>
            <a:prstGeom prst="ellipse">
              <a:avLst/>
            </a:prstGeom>
            <a:gradFill>
              <a:gsLst>
                <a:gs pos="0">
                  <a:srgbClr val="45B91B"/>
                </a:gs>
                <a:gs pos="100000">
                  <a:srgbClr val="A7FA99"/>
                </a:gs>
              </a:gsLst>
              <a:lin ang="16200000" scaled="0"/>
            </a:gradFill>
            <a:ln cap="flat" cmpd="sng" w="9525">
              <a:solidFill>
                <a:srgbClr val="4AA529"/>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cxnSp>
          <p:nvCxnSpPr>
            <p:cNvPr id="814" name="Google Shape;814;p2"/>
            <p:cNvCxnSpPr>
              <a:stCxn id="802" idx="0"/>
              <a:endCxn id="801" idx="1"/>
            </p:cNvCxnSpPr>
            <p:nvPr/>
          </p:nvCxnSpPr>
          <p:spPr>
            <a:xfrm rot="-5400000">
              <a:off x="3239292" y="3585521"/>
              <a:ext cx="401700" cy="696900"/>
            </a:xfrm>
            <a:prstGeom prst="bentConnector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815" name="Google Shape;815;p2"/>
            <p:cNvCxnSpPr>
              <a:stCxn id="803" idx="2"/>
              <a:endCxn id="805" idx="1"/>
            </p:cNvCxnSpPr>
            <p:nvPr/>
          </p:nvCxnSpPr>
          <p:spPr>
            <a:xfrm flipH="1" rot="-5400000">
              <a:off x="5859148" y="4426256"/>
              <a:ext cx="912900" cy="414600"/>
            </a:xfrm>
            <a:prstGeom prst="bentConnector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816" name="Google Shape;816;p2"/>
            <p:cNvCxnSpPr>
              <a:stCxn id="805" idx="2"/>
              <a:endCxn id="806" idx="1"/>
            </p:cNvCxnSpPr>
            <p:nvPr/>
          </p:nvCxnSpPr>
          <p:spPr>
            <a:xfrm flipH="1" rot="-5400000">
              <a:off x="6901254" y="5883943"/>
              <a:ext cx="1177200" cy="387600"/>
            </a:xfrm>
            <a:prstGeom prst="bentConnector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sp>
          <p:nvSpPr>
            <p:cNvPr id="817" name="Google Shape;817;p2"/>
            <p:cNvSpPr/>
            <p:nvPr/>
          </p:nvSpPr>
          <p:spPr>
            <a:xfrm>
              <a:off x="6377454" y="5445613"/>
              <a:ext cx="1914696" cy="597284"/>
            </a:xfrm>
            <a:prstGeom prst="roundRect">
              <a:avLst>
                <a:gd fmla="val 16667" name="adj"/>
              </a:avLst>
            </a:prstGeom>
            <a:solidFill>
              <a:srgbClr val="CBE8B6"/>
            </a:solidFill>
            <a:ln cap="flat" cmpd="sng" w="9525">
              <a:solidFill>
                <a:srgbClr val="008000"/>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1" i="0" lang="en-US" sz="750" u="none" cap="none" strike="noStrike">
                  <a:solidFill>
                    <a:srgbClr val="4B4B4B"/>
                  </a:solidFill>
                  <a:latin typeface="Arial"/>
                  <a:ea typeface="Arial"/>
                  <a:cs typeface="Arial"/>
                  <a:sym typeface="Arial"/>
                </a:rPr>
                <a:t>Groupe consultatif technique indépendant</a:t>
              </a:r>
              <a:endParaRPr b="0" i="0" sz="1400" u="none" cap="none" strike="noStrike">
                <a:solidFill>
                  <a:srgbClr val="000000"/>
                </a:solidFill>
                <a:latin typeface="Arial"/>
                <a:ea typeface="Arial"/>
                <a:cs typeface="Arial"/>
                <a:sym typeface="Arial"/>
              </a:endParaRPr>
            </a:p>
          </p:txBody>
        </p:sp>
        <p:cxnSp>
          <p:nvCxnSpPr>
            <p:cNvPr id="818" name="Google Shape;818;p2"/>
            <p:cNvCxnSpPr>
              <a:stCxn id="801" idx="3"/>
              <a:endCxn id="803" idx="1"/>
            </p:cNvCxnSpPr>
            <p:nvPr/>
          </p:nvCxnSpPr>
          <p:spPr>
            <a:xfrm>
              <a:off x="5314291" y="3733082"/>
              <a:ext cx="91200" cy="34500"/>
            </a:xfrm>
            <a:prstGeom prst="bentConnector3">
              <a:avLst>
                <a:gd fmla="val 1056468"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sp>
          <p:nvSpPr>
            <p:cNvPr id="819" name="Google Shape;819;p2"/>
            <p:cNvSpPr/>
            <p:nvPr/>
          </p:nvSpPr>
          <p:spPr>
            <a:xfrm rot="-5400000">
              <a:off x="7942588" y="4038421"/>
              <a:ext cx="1697328" cy="326119"/>
            </a:xfrm>
            <a:prstGeom prst="roundRect">
              <a:avLst>
                <a:gd fmla="val 16667" name="adj"/>
              </a:avLst>
            </a:prstGeom>
            <a:solidFill>
              <a:srgbClr val="CBE8B6"/>
            </a:solidFill>
            <a:ln cap="flat" cmpd="sng" w="9525">
              <a:solidFill>
                <a:srgbClr val="008000"/>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lang="en-US" sz="900">
                  <a:solidFill>
                    <a:srgbClr val="4B4B4B"/>
                  </a:solidFill>
                </a:rPr>
                <a:t>Dépositaire</a:t>
              </a:r>
              <a:endParaRPr b="0" i="0" sz="1400" u="none" cap="none" strike="noStrike">
                <a:solidFill>
                  <a:srgbClr val="000000"/>
                </a:solidFill>
                <a:latin typeface="Arial"/>
                <a:ea typeface="Arial"/>
                <a:cs typeface="Arial"/>
                <a:sym typeface="Arial"/>
              </a:endParaRPr>
            </a:p>
          </p:txBody>
        </p:sp>
        <p:cxnSp>
          <p:nvCxnSpPr>
            <p:cNvPr id="820" name="Google Shape;820;p2"/>
            <p:cNvCxnSpPr/>
            <p:nvPr/>
          </p:nvCxnSpPr>
          <p:spPr>
            <a:xfrm rot="-5400000">
              <a:off x="8520463" y="5968856"/>
              <a:ext cx="1056646" cy="318042"/>
            </a:xfrm>
            <a:prstGeom prst="bentConnector3">
              <a:avLst>
                <a:gd fmla="val -795092"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821" name="Google Shape;821;p2"/>
            <p:cNvCxnSpPr>
              <a:stCxn id="804" idx="2"/>
              <a:endCxn id="803" idx="0"/>
            </p:cNvCxnSpPr>
            <p:nvPr/>
          </p:nvCxnSpPr>
          <p:spPr>
            <a:xfrm flipH="1" rot="-5400000">
              <a:off x="6006743" y="3256150"/>
              <a:ext cx="195600" cy="7500"/>
            </a:xfrm>
            <a:prstGeom prst="bentConnector3">
              <a:avLst>
                <a:gd fmla="val 2903781"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822" name="Google Shape;822;p2"/>
            <p:cNvCxnSpPr/>
            <p:nvPr/>
          </p:nvCxnSpPr>
          <p:spPr>
            <a:xfrm>
              <a:off x="693215" y="4274548"/>
              <a:ext cx="7714700" cy="0"/>
            </a:xfrm>
            <a:prstGeom prst="straightConnector1">
              <a:avLst/>
            </a:prstGeom>
            <a:noFill/>
            <a:ln cap="flat" cmpd="sng" w="15875">
              <a:solidFill>
                <a:srgbClr val="D86CCC"/>
              </a:solidFill>
              <a:prstDash val="dash"/>
              <a:round/>
              <a:headEnd len="sm" w="sm" type="none"/>
              <a:tailEnd len="sm" w="sm" type="none"/>
            </a:ln>
            <a:effectLst>
              <a:outerShdw blurRad="40000" rotWithShape="0" dir="5400000" dist="20000">
                <a:srgbClr val="000000">
                  <a:alpha val="37254"/>
                </a:srgbClr>
              </a:outerShdw>
            </a:effectLst>
          </p:spPr>
        </p:cxnSp>
        <p:cxnSp>
          <p:nvCxnSpPr>
            <p:cNvPr id="823" name="Google Shape;823;p2"/>
            <p:cNvCxnSpPr/>
            <p:nvPr/>
          </p:nvCxnSpPr>
          <p:spPr>
            <a:xfrm>
              <a:off x="693216" y="6105149"/>
              <a:ext cx="7724859" cy="0"/>
            </a:xfrm>
            <a:prstGeom prst="straightConnector1">
              <a:avLst/>
            </a:prstGeom>
            <a:noFill/>
            <a:ln cap="flat" cmpd="sng" w="15875">
              <a:solidFill>
                <a:srgbClr val="D86CCC"/>
              </a:solidFill>
              <a:prstDash val="dash"/>
              <a:round/>
              <a:headEnd len="sm" w="sm" type="none"/>
              <a:tailEnd len="sm" w="sm" type="none"/>
            </a:ln>
            <a:effectLst>
              <a:outerShdw blurRad="40000" rotWithShape="0" dir="5400000" dist="20000">
                <a:srgbClr val="000000">
                  <a:alpha val="37254"/>
                </a:srgbClr>
              </a:outerShdw>
            </a:effectLst>
          </p:spPr>
        </p:cxnSp>
      </p:grpSp>
      <p:grpSp>
        <p:nvGrpSpPr>
          <p:cNvPr id="824" name="Google Shape;824;p2"/>
          <p:cNvGrpSpPr/>
          <p:nvPr/>
        </p:nvGrpSpPr>
        <p:grpSpPr>
          <a:xfrm>
            <a:off x="6402381" y="4687689"/>
            <a:ext cx="2483968" cy="437150"/>
            <a:chOff x="8596525" y="6049452"/>
            <a:chExt cx="3311957" cy="582866"/>
          </a:xfrm>
        </p:grpSpPr>
        <p:grpSp>
          <p:nvGrpSpPr>
            <p:cNvPr id="825" name="Google Shape;825;p2"/>
            <p:cNvGrpSpPr/>
            <p:nvPr/>
          </p:nvGrpSpPr>
          <p:grpSpPr>
            <a:xfrm>
              <a:off x="8596525" y="6049452"/>
              <a:ext cx="2275048" cy="582866"/>
              <a:chOff x="2995571" y="4446283"/>
              <a:chExt cx="3220513" cy="825093"/>
            </a:xfrm>
          </p:grpSpPr>
          <p:sp>
            <p:nvSpPr>
              <p:cNvPr id="826" name="Google Shape;826;p2"/>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22"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827" name="Google Shape;827;p2"/>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828" name="Google Shape;828;p2"/>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829" name="Google Shape;829;p2"/>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830" name="Google Shape;830;p2"/>
          <p:cNvPicPr preferRelativeResize="0"/>
          <p:nvPr/>
        </p:nvPicPr>
        <p:blipFill rotWithShape="1">
          <a:blip r:embed="rId7">
            <a:alphaModFix/>
          </a:blip>
          <a:srcRect b="14258" l="0" r="0" t="0"/>
          <a:stretch/>
        </p:blipFill>
        <p:spPr>
          <a:xfrm>
            <a:off x="14557" y="2"/>
            <a:ext cx="1379167" cy="6095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4" name="Shape 834"/>
        <p:cNvGrpSpPr/>
        <p:nvPr/>
      </p:nvGrpSpPr>
      <p:grpSpPr>
        <a:xfrm>
          <a:off x="0" y="0"/>
          <a:ext cx="0" cy="0"/>
          <a:chOff x="0" y="0"/>
          <a:chExt cx="0" cy="0"/>
        </a:xfrm>
      </p:grpSpPr>
      <p:sp>
        <p:nvSpPr>
          <p:cNvPr id="835" name="Google Shape;835;p78"/>
          <p:cNvSpPr/>
          <p:nvPr/>
        </p:nvSpPr>
        <p:spPr>
          <a:xfrm>
            <a:off x="2" y="0"/>
            <a:ext cx="9143999" cy="5143024"/>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36" name="Google Shape;836;p78"/>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37" name="Google Shape;837;p78"/>
          <p:cNvSpPr/>
          <p:nvPr/>
        </p:nvSpPr>
        <p:spPr>
          <a:xfrm>
            <a:off x="129896" y="678405"/>
            <a:ext cx="8818610" cy="3952892"/>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38" name="Google Shape;838;p78"/>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39" name="Google Shape;839;p78"/>
          <p:cNvSpPr txBox="1"/>
          <p:nvPr>
            <p:ph type="title"/>
          </p:nvPr>
        </p:nvSpPr>
        <p:spPr>
          <a:xfrm>
            <a:off x="1423503" y="-38165"/>
            <a:ext cx="7049891" cy="707457"/>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SzPts val="4400"/>
              <a:buNone/>
            </a:pPr>
            <a:r>
              <a:rPr b="1" lang="en-US" sz="3200">
                <a:solidFill>
                  <a:srgbClr val="126580"/>
                </a:solidFill>
                <a:latin typeface="Arial"/>
                <a:ea typeface="Arial"/>
                <a:cs typeface="Arial"/>
                <a:sym typeface="Arial"/>
              </a:rPr>
              <a:t>La Note Conceptuelle</a:t>
            </a:r>
            <a:endParaRPr sz="3200"/>
          </a:p>
        </p:txBody>
      </p:sp>
      <p:pic>
        <p:nvPicPr>
          <p:cNvPr id="840" name="Google Shape;840;p78"/>
          <p:cNvPicPr preferRelativeResize="0"/>
          <p:nvPr/>
        </p:nvPicPr>
        <p:blipFill rotWithShape="1">
          <a:blip r:embed="rId3">
            <a:alphaModFix/>
          </a:blip>
          <a:srcRect b="14258" l="0" r="0" t="0"/>
          <a:stretch/>
        </p:blipFill>
        <p:spPr>
          <a:xfrm>
            <a:off x="14557" y="1"/>
            <a:ext cx="1379167" cy="509648"/>
          </a:xfrm>
          <a:prstGeom prst="rect">
            <a:avLst/>
          </a:prstGeom>
          <a:noFill/>
          <a:ln>
            <a:noFill/>
          </a:ln>
        </p:spPr>
      </p:pic>
      <p:grpSp>
        <p:nvGrpSpPr>
          <p:cNvPr id="841" name="Google Shape;841;p78"/>
          <p:cNvGrpSpPr/>
          <p:nvPr/>
        </p:nvGrpSpPr>
        <p:grpSpPr>
          <a:xfrm>
            <a:off x="6402381" y="4706350"/>
            <a:ext cx="2483968" cy="437150"/>
            <a:chOff x="8596525" y="6049452"/>
            <a:chExt cx="3311957" cy="582866"/>
          </a:xfrm>
        </p:grpSpPr>
        <p:grpSp>
          <p:nvGrpSpPr>
            <p:cNvPr id="842" name="Google Shape;842;p78"/>
            <p:cNvGrpSpPr/>
            <p:nvPr/>
          </p:nvGrpSpPr>
          <p:grpSpPr>
            <a:xfrm>
              <a:off x="8596525" y="6049452"/>
              <a:ext cx="2275048" cy="582866"/>
              <a:chOff x="2995571" y="4446283"/>
              <a:chExt cx="3220513" cy="825093"/>
            </a:xfrm>
          </p:grpSpPr>
          <p:sp>
            <p:nvSpPr>
              <p:cNvPr id="843" name="Google Shape;843;p7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2"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844" name="Google Shape;844;p78"/>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845" name="Google Shape;845;p78"/>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846" name="Google Shape;846;p78"/>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grpSp>
        <p:nvGrpSpPr>
          <p:cNvPr id="847" name="Google Shape;847;p78"/>
          <p:cNvGrpSpPr/>
          <p:nvPr/>
        </p:nvGrpSpPr>
        <p:grpSpPr>
          <a:xfrm>
            <a:off x="298252" y="880582"/>
            <a:ext cx="8307729" cy="722504"/>
            <a:chOff x="474562" y="1599206"/>
            <a:chExt cx="11076972" cy="963338"/>
          </a:xfrm>
        </p:grpSpPr>
        <p:sp>
          <p:nvSpPr>
            <p:cNvPr id="848" name="Google Shape;848;p78"/>
            <p:cNvSpPr/>
            <p:nvPr/>
          </p:nvSpPr>
          <p:spPr>
            <a:xfrm>
              <a:off x="474562" y="1599206"/>
              <a:ext cx="11076972" cy="963338"/>
            </a:xfrm>
            <a:prstGeom prst="roundRect">
              <a:avLst>
                <a:gd fmla="val 10000" name="adj"/>
              </a:avLst>
            </a:prstGeom>
            <a:solidFill>
              <a:srgbClr val="F6C5A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descr="Open Quotation Mark" id="849" name="Google Shape;849;p78"/>
            <p:cNvSpPr/>
            <p:nvPr/>
          </p:nvSpPr>
          <p:spPr>
            <a:xfrm>
              <a:off x="765971" y="1815957"/>
              <a:ext cx="529835" cy="529835"/>
            </a:xfrm>
            <a:prstGeom prst="rect">
              <a:avLst/>
            </a:prstGeom>
            <a:blipFill rotWithShape="1">
              <a:blip r:embed="rId8">
                <a:alphaModFix/>
              </a:blip>
              <a:stretch>
                <a:fillRect b="0" l="0" r="0" t="0"/>
              </a:stretch>
            </a:blip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850" name="Google Shape;850;p78"/>
            <p:cNvSpPr/>
            <p:nvPr/>
          </p:nvSpPr>
          <p:spPr>
            <a:xfrm>
              <a:off x="1587217" y="1599206"/>
              <a:ext cx="9964316" cy="963338"/>
            </a:xfrm>
            <a:custGeom>
              <a:rect b="b" l="l" r="r" t="t"/>
              <a:pathLst>
                <a:path extrusionOk="0" h="963338" w="9964316">
                  <a:moveTo>
                    <a:pt x="0" y="0"/>
                  </a:moveTo>
                  <a:lnTo>
                    <a:pt x="9964316" y="0"/>
                  </a:lnTo>
                  <a:lnTo>
                    <a:pt x="9964316" y="963338"/>
                  </a:lnTo>
                  <a:lnTo>
                    <a:pt x="0" y="963338"/>
                  </a:lnTo>
                  <a:lnTo>
                    <a:pt x="0" y="0"/>
                  </a:lnTo>
                  <a:close/>
                </a:path>
              </a:pathLst>
            </a:custGeom>
            <a:noFill/>
            <a:ln>
              <a:noFill/>
            </a:ln>
          </p:spPr>
          <p:txBody>
            <a:bodyPr anchorCtr="0" anchor="ctr" bIns="76450" lIns="76450" spcFirstLastPara="1" rIns="76450" wrap="square" tIns="76450">
              <a:noAutofit/>
            </a:bodyPr>
            <a:lstStyle/>
            <a:p>
              <a:pPr indent="0" lvl="0" marL="0" marR="0" rtl="0" algn="l">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Arial"/>
                  <a:ea typeface="Arial"/>
                  <a:cs typeface="Arial"/>
                  <a:sym typeface="Arial"/>
                </a:rPr>
                <a:t>La note conceptuelle (NC) </a:t>
              </a:r>
              <a:r>
                <a:rPr b="0" i="0" lang="en-US" sz="1400" u="none" cap="none" strike="noStrike">
                  <a:solidFill>
                    <a:schemeClr val="dk1"/>
                  </a:solidFill>
                  <a:latin typeface="Arial"/>
                  <a:ea typeface="Arial"/>
                  <a:cs typeface="Arial"/>
                  <a:sym typeface="Arial"/>
                </a:rPr>
                <a:t>fournit une description sommaire de la proposition de projet et aborde la justification nécessaire de la pertinence du projet par rapport aux objectifs d'atténuation et/ou d'adaptation du pays et aux critères d'éligibilité du FVC.</a:t>
              </a:r>
              <a:endParaRPr b="0" i="0" sz="1600" u="none" cap="none" strike="noStrike">
                <a:solidFill>
                  <a:srgbClr val="000000"/>
                </a:solidFill>
                <a:latin typeface="Arial"/>
                <a:ea typeface="Arial"/>
                <a:cs typeface="Arial"/>
                <a:sym typeface="Arial"/>
              </a:endParaRPr>
            </a:p>
          </p:txBody>
        </p:sp>
      </p:grpSp>
      <p:grpSp>
        <p:nvGrpSpPr>
          <p:cNvPr id="851" name="Google Shape;851;p78"/>
          <p:cNvGrpSpPr/>
          <p:nvPr/>
        </p:nvGrpSpPr>
        <p:grpSpPr>
          <a:xfrm>
            <a:off x="298252" y="1855353"/>
            <a:ext cx="8307729" cy="722504"/>
            <a:chOff x="474562" y="2803379"/>
            <a:chExt cx="11076972" cy="963338"/>
          </a:xfrm>
        </p:grpSpPr>
        <p:sp>
          <p:nvSpPr>
            <p:cNvPr id="852" name="Google Shape;852;p78"/>
            <p:cNvSpPr/>
            <p:nvPr/>
          </p:nvSpPr>
          <p:spPr>
            <a:xfrm>
              <a:off x="474562" y="2803379"/>
              <a:ext cx="11076972" cy="963338"/>
            </a:xfrm>
            <a:prstGeom prst="roundRect">
              <a:avLst>
                <a:gd fmla="val 10000" name="adj"/>
              </a:avLst>
            </a:prstGeom>
            <a:solidFill>
              <a:srgbClr val="BFBFB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descr="Répéter" id="853" name="Google Shape;853;p78"/>
            <p:cNvSpPr/>
            <p:nvPr/>
          </p:nvSpPr>
          <p:spPr>
            <a:xfrm>
              <a:off x="765971" y="3020130"/>
              <a:ext cx="529835" cy="529835"/>
            </a:xfrm>
            <a:prstGeom prst="rect">
              <a:avLst/>
            </a:prstGeom>
            <a:blipFill rotWithShape="1">
              <a:blip r:embed="rId9">
                <a:alphaModFix/>
              </a:blip>
              <a:stretch>
                <a:fillRect b="0" l="0" r="0" t="0"/>
              </a:stretch>
            </a:blip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854" name="Google Shape;854;p78"/>
            <p:cNvSpPr/>
            <p:nvPr/>
          </p:nvSpPr>
          <p:spPr>
            <a:xfrm>
              <a:off x="1587217" y="2803379"/>
              <a:ext cx="9964316" cy="963338"/>
            </a:xfrm>
            <a:custGeom>
              <a:rect b="b" l="l" r="r" t="t"/>
              <a:pathLst>
                <a:path extrusionOk="0" h="963338" w="9964316">
                  <a:moveTo>
                    <a:pt x="0" y="0"/>
                  </a:moveTo>
                  <a:lnTo>
                    <a:pt x="9964316" y="0"/>
                  </a:lnTo>
                  <a:lnTo>
                    <a:pt x="9964316" y="963338"/>
                  </a:lnTo>
                  <a:lnTo>
                    <a:pt x="0" y="963338"/>
                  </a:lnTo>
                  <a:lnTo>
                    <a:pt x="0" y="0"/>
                  </a:lnTo>
                  <a:close/>
                </a:path>
              </a:pathLst>
            </a:custGeom>
            <a:noFill/>
            <a:ln>
              <a:noFill/>
            </a:ln>
          </p:spPr>
          <p:txBody>
            <a:bodyPr anchorCtr="0" anchor="ctr" bIns="76450" lIns="76450" spcFirstLastPara="1" rIns="76450" wrap="square" tIns="76450">
              <a:no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chemeClr val="dk1"/>
                  </a:solidFill>
                  <a:latin typeface="Arial"/>
                  <a:ea typeface="Arial"/>
                  <a:cs typeface="Arial"/>
                  <a:sym typeface="Arial"/>
                </a:rPr>
                <a:t>Le NC est la première étape du long processus de soumission d’un projet au GCF.</a:t>
              </a:r>
              <a:endParaRPr b="0" i="0" sz="1600" u="none" cap="none" strike="noStrike">
                <a:solidFill>
                  <a:srgbClr val="000000"/>
                </a:solidFill>
                <a:latin typeface="Arial"/>
                <a:ea typeface="Arial"/>
                <a:cs typeface="Arial"/>
                <a:sym typeface="Arial"/>
              </a:endParaRPr>
            </a:p>
          </p:txBody>
        </p:sp>
      </p:grpSp>
      <p:grpSp>
        <p:nvGrpSpPr>
          <p:cNvPr id="855" name="Google Shape;855;p78"/>
          <p:cNvGrpSpPr/>
          <p:nvPr/>
        </p:nvGrpSpPr>
        <p:grpSpPr>
          <a:xfrm>
            <a:off x="298251" y="3720021"/>
            <a:ext cx="8307729" cy="722504"/>
            <a:chOff x="474562" y="5211724"/>
            <a:chExt cx="11076972" cy="963338"/>
          </a:xfrm>
        </p:grpSpPr>
        <p:sp>
          <p:nvSpPr>
            <p:cNvPr id="856" name="Google Shape;856;p78"/>
            <p:cNvSpPr/>
            <p:nvPr/>
          </p:nvSpPr>
          <p:spPr>
            <a:xfrm>
              <a:off x="474562" y="5211724"/>
              <a:ext cx="11076972" cy="963338"/>
            </a:xfrm>
            <a:prstGeom prst="roundRect">
              <a:avLst>
                <a:gd fmla="val 10000" name="adj"/>
              </a:avLst>
            </a:prstGeom>
            <a:solidFill>
              <a:srgbClr val="BFBFB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descr="Engrenages" id="857" name="Google Shape;857;p78"/>
            <p:cNvSpPr/>
            <p:nvPr/>
          </p:nvSpPr>
          <p:spPr>
            <a:xfrm>
              <a:off x="765971" y="5428475"/>
              <a:ext cx="529835" cy="529835"/>
            </a:xfrm>
            <a:prstGeom prst="rect">
              <a:avLst/>
            </a:prstGeom>
            <a:blipFill rotWithShape="1">
              <a:blip r:embed="rId10">
                <a:alphaModFix/>
              </a:blip>
              <a:stretch>
                <a:fillRect b="0" l="0" r="0" t="0"/>
              </a:stretch>
            </a:blip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858" name="Google Shape;858;p78"/>
            <p:cNvSpPr/>
            <p:nvPr/>
          </p:nvSpPr>
          <p:spPr>
            <a:xfrm>
              <a:off x="1587217" y="5211724"/>
              <a:ext cx="9964316" cy="963338"/>
            </a:xfrm>
            <a:custGeom>
              <a:rect b="b" l="l" r="r" t="t"/>
              <a:pathLst>
                <a:path extrusionOk="0" h="963338" w="9964316">
                  <a:moveTo>
                    <a:pt x="0" y="0"/>
                  </a:moveTo>
                  <a:lnTo>
                    <a:pt x="9964316" y="0"/>
                  </a:lnTo>
                  <a:lnTo>
                    <a:pt x="9964316" y="963338"/>
                  </a:lnTo>
                  <a:lnTo>
                    <a:pt x="0" y="963338"/>
                  </a:lnTo>
                  <a:lnTo>
                    <a:pt x="0" y="0"/>
                  </a:lnTo>
                  <a:close/>
                </a:path>
              </a:pathLst>
            </a:custGeom>
            <a:noFill/>
            <a:ln>
              <a:noFill/>
            </a:ln>
          </p:spPr>
          <p:txBody>
            <a:bodyPr anchorCtr="0" anchor="ctr" bIns="76450" lIns="76450" spcFirstLastPara="1" rIns="76450" wrap="square" tIns="76450">
              <a:no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chemeClr val="dk1"/>
                  </a:solidFill>
                  <a:latin typeface="Arial"/>
                  <a:ea typeface="Arial"/>
                  <a:cs typeface="Arial"/>
                  <a:sym typeface="Arial"/>
                </a:rPr>
                <a:t>Cette étape permet de garantir le positionnement du projet dans le flux de candidature actuel et sa compatibilité avec les objectifs actualisés du fonds et du pays.</a:t>
              </a:r>
              <a:endParaRPr b="0" i="0" sz="1600" u="none" cap="none" strike="noStrike">
                <a:solidFill>
                  <a:srgbClr val="000000"/>
                </a:solidFill>
                <a:latin typeface="Arial"/>
                <a:ea typeface="Arial"/>
                <a:cs typeface="Arial"/>
                <a:sym typeface="Arial"/>
              </a:endParaRPr>
            </a:p>
          </p:txBody>
        </p:sp>
      </p:grpSp>
      <p:grpSp>
        <p:nvGrpSpPr>
          <p:cNvPr id="859" name="Google Shape;859;p78"/>
          <p:cNvGrpSpPr/>
          <p:nvPr/>
        </p:nvGrpSpPr>
        <p:grpSpPr>
          <a:xfrm>
            <a:off x="298252" y="2811302"/>
            <a:ext cx="8307729" cy="722504"/>
            <a:chOff x="474562" y="4007551"/>
            <a:chExt cx="11076972" cy="963338"/>
          </a:xfrm>
        </p:grpSpPr>
        <p:sp>
          <p:nvSpPr>
            <p:cNvPr id="860" name="Google Shape;860;p78"/>
            <p:cNvSpPr/>
            <p:nvPr/>
          </p:nvSpPr>
          <p:spPr>
            <a:xfrm>
              <a:off x="474562" y="4007551"/>
              <a:ext cx="11076972" cy="963338"/>
            </a:xfrm>
            <a:prstGeom prst="roundRect">
              <a:avLst>
                <a:gd fmla="val 10000" name="adj"/>
              </a:avLst>
            </a:prstGeom>
            <a:solidFill>
              <a:srgbClr val="F6C5A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861" name="Google Shape;861;p78"/>
            <p:cNvSpPr/>
            <p:nvPr/>
          </p:nvSpPr>
          <p:spPr>
            <a:xfrm>
              <a:off x="1587217" y="4007551"/>
              <a:ext cx="9964316" cy="963338"/>
            </a:xfrm>
            <a:custGeom>
              <a:rect b="b" l="l" r="r" t="t"/>
              <a:pathLst>
                <a:path extrusionOk="0" h="963338" w="9964316">
                  <a:moveTo>
                    <a:pt x="0" y="0"/>
                  </a:moveTo>
                  <a:lnTo>
                    <a:pt x="9964316" y="0"/>
                  </a:lnTo>
                  <a:lnTo>
                    <a:pt x="9964316" y="963338"/>
                  </a:lnTo>
                  <a:lnTo>
                    <a:pt x="0" y="963338"/>
                  </a:lnTo>
                  <a:lnTo>
                    <a:pt x="0" y="0"/>
                  </a:lnTo>
                  <a:close/>
                </a:path>
              </a:pathLst>
            </a:custGeom>
            <a:noFill/>
            <a:ln>
              <a:noFill/>
            </a:ln>
          </p:spPr>
          <p:txBody>
            <a:bodyPr anchorCtr="0" anchor="ctr" bIns="76450" lIns="76450" spcFirstLastPara="1" rIns="76450" wrap="square" tIns="76450">
              <a:no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chemeClr val="dk1"/>
                  </a:solidFill>
                  <a:latin typeface="Arial"/>
                  <a:ea typeface="Arial"/>
                  <a:cs typeface="Arial"/>
                  <a:sym typeface="Arial"/>
                </a:rPr>
                <a:t>C'est un document de </a:t>
              </a:r>
              <a:r>
                <a:rPr b="1" i="0" lang="en-US" sz="1400" u="none" cap="none" strike="noStrike">
                  <a:solidFill>
                    <a:schemeClr val="dk1"/>
                  </a:solidFill>
                  <a:latin typeface="Arial"/>
                  <a:ea typeface="Arial"/>
                  <a:cs typeface="Arial"/>
                  <a:sym typeface="Arial"/>
                </a:rPr>
                <a:t>douze pages (12</a:t>
              </a:r>
              <a:r>
                <a:rPr b="0" i="0" lang="en-US" sz="1400" u="none" cap="none" strike="noStrike">
                  <a:solidFill>
                    <a:schemeClr val="dk1"/>
                  </a:solidFill>
                  <a:latin typeface="Arial"/>
                  <a:ea typeface="Arial"/>
                  <a:cs typeface="Arial"/>
                  <a:sym typeface="Arial"/>
                </a:rPr>
                <a:t>) qui résume le projet. </a:t>
              </a:r>
              <a:endParaRPr b="0" i="0" sz="1600" u="none" cap="none" strike="noStrike">
                <a:solidFill>
                  <a:srgbClr val="000000"/>
                </a:solidFill>
                <a:latin typeface="Arial"/>
                <a:ea typeface="Arial"/>
                <a:cs typeface="Arial"/>
                <a:sym typeface="Arial"/>
              </a:endParaRPr>
            </a:p>
          </p:txBody>
        </p:sp>
        <p:sp>
          <p:nvSpPr>
            <p:cNvPr descr="Document" id="862" name="Google Shape;862;p78"/>
            <p:cNvSpPr/>
            <p:nvPr/>
          </p:nvSpPr>
          <p:spPr>
            <a:xfrm>
              <a:off x="765817" y="4224225"/>
              <a:ext cx="529989" cy="529989"/>
            </a:xfrm>
            <a:prstGeom prst="rect">
              <a:avLst/>
            </a:prstGeom>
            <a:blipFill rotWithShape="1">
              <a:blip r:embed="rId11">
                <a:alphaModFix/>
              </a:blip>
              <a:stretch>
                <a:fillRect b="0" l="0" r="0" t="0"/>
              </a:stretch>
            </a:blip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grpSp>
    </p:spTree>
  </p:cSld>
  <p:clrMapOvr>
    <a:masterClrMapping/>
  </p:clrMapOvr>
  <p:transition p14:dur="100">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6" name="Shape 866"/>
        <p:cNvGrpSpPr/>
        <p:nvPr/>
      </p:nvGrpSpPr>
      <p:grpSpPr>
        <a:xfrm>
          <a:off x="0" y="0"/>
          <a:ext cx="0" cy="0"/>
          <a:chOff x="0" y="0"/>
          <a:chExt cx="0" cy="0"/>
        </a:xfrm>
      </p:grpSpPr>
      <p:sp>
        <p:nvSpPr>
          <p:cNvPr id="867" name="Google Shape;867;p41"/>
          <p:cNvSpPr/>
          <p:nvPr/>
        </p:nvSpPr>
        <p:spPr>
          <a:xfrm>
            <a:off x="-24027" y="0"/>
            <a:ext cx="9143999" cy="5143024"/>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68" name="Google Shape;868;p41"/>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69" name="Google Shape;869;p41"/>
          <p:cNvSpPr/>
          <p:nvPr/>
        </p:nvSpPr>
        <p:spPr>
          <a:xfrm>
            <a:off x="201366" y="1007277"/>
            <a:ext cx="3623211" cy="356104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70" name="Google Shape;870;p41"/>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71" name="Google Shape;871;p41"/>
          <p:cNvSpPr txBox="1"/>
          <p:nvPr>
            <p:ph type="title"/>
          </p:nvPr>
        </p:nvSpPr>
        <p:spPr>
          <a:xfrm>
            <a:off x="1553043" y="89539"/>
            <a:ext cx="7049891" cy="707457"/>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SzPts val="4400"/>
              <a:buNone/>
            </a:pPr>
            <a:r>
              <a:rPr b="1" lang="en-US" sz="3200">
                <a:solidFill>
                  <a:srgbClr val="126580"/>
                </a:solidFill>
                <a:latin typeface="Arial"/>
                <a:ea typeface="Arial"/>
                <a:cs typeface="Arial"/>
                <a:sym typeface="Arial"/>
              </a:rPr>
              <a:t>Différentes sections de la note conceptuelle du FVC</a:t>
            </a:r>
            <a:endParaRPr sz="3200"/>
          </a:p>
        </p:txBody>
      </p:sp>
      <p:sp>
        <p:nvSpPr>
          <p:cNvPr id="872" name="Google Shape;872;p41"/>
          <p:cNvSpPr/>
          <p:nvPr/>
        </p:nvSpPr>
        <p:spPr>
          <a:xfrm rot="5400000">
            <a:off x="6922196" y="-1280690"/>
            <a:ext cx="89135" cy="4253337"/>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pic>
        <p:nvPicPr>
          <p:cNvPr id="873" name="Google Shape;873;p41"/>
          <p:cNvPicPr preferRelativeResize="0"/>
          <p:nvPr/>
        </p:nvPicPr>
        <p:blipFill rotWithShape="1">
          <a:blip r:embed="rId3">
            <a:alphaModFix/>
          </a:blip>
          <a:srcRect b="14258" l="0" r="0" t="0"/>
          <a:stretch/>
        </p:blipFill>
        <p:spPr>
          <a:xfrm>
            <a:off x="14557" y="1"/>
            <a:ext cx="1379167" cy="509648"/>
          </a:xfrm>
          <a:prstGeom prst="rect">
            <a:avLst/>
          </a:prstGeom>
          <a:noFill/>
          <a:ln>
            <a:noFill/>
          </a:ln>
        </p:spPr>
      </p:pic>
      <p:pic>
        <p:nvPicPr>
          <p:cNvPr id="874" name="Google Shape;874;p41"/>
          <p:cNvPicPr preferRelativeResize="0"/>
          <p:nvPr/>
        </p:nvPicPr>
        <p:blipFill rotWithShape="1">
          <a:blip r:embed="rId4">
            <a:alphaModFix/>
          </a:blip>
          <a:srcRect b="0" l="0" r="0" t="0"/>
          <a:stretch/>
        </p:blipFill>
        <p:spPr>
          <a:xfrm>
            <a:off x="481872" y="845978"/>
            <a:ext cx="2705441" cy="3693159"/>
          </a:xfrm>
          <a:prstGeom prst="rect">
            <a:avLst/>
          </a:prstGeom>
          <a:noFill/>
          <a:ln>
            <a:noFill/>
          </a:ln>
        </p:spPr>
      </p:pic>
      <p:grpSp>
        <p:nvGrpSpPr>
          <p:cNvPr id="875" name="Google Shape;875;p41"/>
          <p:cNvGrpSpPr/>
          <p:nvPr/>
        </p:nvGrpSpPr>
        <p:grpSpPr>
          <a:xfrm>
            <a:off x="6402381" y="4706350"/>
            <a:ext cx="2483968" cy="437150"/>
            <a:chOff x="8596525" y="6049452"/>
            <a:chExt cx="3311957" cy="582866"/>
          </a:xfrm>
        </p:grpSpPr>
        <p:grpSp>
          <p:nvGrpSpPr>
            <p:cNvPr id="876" name="Google Shape;876;p41"/>
            <p:cNvGrpSpPr/>
            <p:nvPr/>
          </p:nvGrpSpPr>
          <p:grpSpPr>
            <a:xfrm>
              <a:off x="8596525" y="6049452"/>
              <a:ext cx="2275048" cy="582866"/>
              <a:chOff x="2995571" y="4446283"/>
              <a:chExt cx="3220513" cy="825093"/>
            </a:xfrm>
          </p:grpSpPr>
          <p:sp>
            <p:nvSpPr>
              <p:cNvPr id="877" name="Google Shape;877;p4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22"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878" name="Google Shape;878;p4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879" name="Google Shape;879;p4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880" name="Google Shape;880;p41"/>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grpSp>
        <p:nvGrpSpPr>
          <p:cNvPr id="881" name="Google Shape;881;p41"/>
          <p:cNvGrpSpPr/>
          <p:nvPr/>
        </p:nvGrpSpPr>
        <p:grpSpPr>
          <a:xfrm>
            <a:off x="3920507" y="1787194"/>
            <a:ext cx="5211497" cy="2099006"/>
            <a:chOff x="95930" y="297162"/>
            <a:chExt cx="5211497" cy="1784231"/>
          </a:xfrm>
        </p:grpSpPr>
        <p:sp>
          <p:nvSpPr>
            <p:cNvPr id="882" name="Google Shape;882;p41"/>
            <p:cNvSpPr/>
            <p:nvPr/>
          </p:nvSpPr>
          <p:spPr>
            <a:xfrm>
              <a:off x="95930" y="297162"/>
              <a:ext cx="689938" cy="689938"/>
            </a:xfrm>
            <a:prstGeom prst="ellipse">
              <a:avLst/>
            </a:prstGeom>
            <a:solidFill>
              <a:srgbClr val="F6C5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41"/>
            <p:cNvSpPr/>
            <p:nvPr/>
          </p:nvSpPr>
          <p:spPr>
            <a:xfrm>
              <a:off x="240817" y="442049"/>
              <a:ext cx="400164" cy="400164"/>
            </a:xfrm>
            <a:prstGeom prst="rect">
              <a:avLst/>
            </a:prstGeom>
            <a:blipFill rotWithShape="1">
              <a:blip r:embed="rId9">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41"/>
            <p:cNvSpPr/>
            <p:nvPr/>
          </p:nvSpPr>
          <p:spPr>
            <a:xfrm>
              <a:off x="933712" y="297162"/>
              <a:ext cx="1626282" cy="68993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41"/>
            <p:cNvSpPr txBox="1"/>
            <p:nvPr/>
          </p:nvSpPr>
          <p:spPr>
            <a:xfrm>
              <a:off x="933712" y="297162"/>
              <a:ext cx="1626282" cy="68993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000000"/>
                  </a:solidFill>
                  <a:latin typeface="Arial"/>
                  <a:ea typeface="Arial"/>
                  <a:cs typeface="Arial"/>
                  <a:sym typeface="Arial"/>
                </a:rPr>
                <a:t>A. Résumé du projet/programme</a:t>
              </a:r>
              <a:endParaRPr b="0" i="0" sz="1800" u="none" cap="none" strike="noStrike">
                <a:solidFill>
                  <a:srgbClr val="000000"/>
                </a:solidFill>
                <a:latin typeface="Arial"/>
                <a:ea typeface="Arial"/>
                <a:cs typeface="Arial"/>
                <a:sym typeface="Arial"/>
              </a:endParaRPr>
            </a:p>
          </p:txBody>
        </p:sp>
        <p:sp>
          <p:nvSpPr>
            <p:cNvPr id="886" name="Google Shape;886;p41"/>
            <p:cNvSpPr/>
            <p:nvPr/>
          </p:nvSpPr>
          <p:spPr>
            <a:xfrm>
              <a:off x="2843363" y="297162"/>
              <a:ext cx="689938" cy="689938"/>
            </a:xfrm>
            <a:prstGeom prst="ellipse">
              <a:avLst/>
            </a:prstGeom>
            <a:solidFill>
              <a:srgbClr val="0F6C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41"/>
            <p:cNvSpPr/>
            <p:nvPr/>
          </p:nvSpPr>
          <p:spPr>
            <a:xfrm>
              <a:off x="2988250" y="442049"/>
              <a:ext cx="400164" cy="400164"/>
            </a:xfrm>
            <a:prstGeom prst="rect">
              <a:avLst/>
            </a:prstGeom>
            <a:blipFill rotWithShape="1">
              <a:blip r:embed="rId10">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41"/>
            <p:cNvSpPr/>
            <p:nvPr/>
          </p:nvSpPr>
          <p:spPr>
            <a:xfrm>
              <a:off x="3681145" y="297162"/>
              <a:ext cx="1626282" cy="68993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41"/>
            <p:cNvSpPr txBox="1"/>
            <p:nvPr/>
          </p:nvSpPr>
          <p:spPr>
            <a:xfrm>
              <a:off x="3669113" y="297162"/>
              <a:ext cx="1626282" cy="68993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000000"/>
                  </a:solidFill>
                  <a:latin typeface="Arial"/>
                  <a:ea typeface="Arial"/>
                  <a:cs typeface="Arial"/>
                  <a:sym typeface="Arial"/>
                </a:rPr>
                <a:t>B. Informations sur le projet/programme</a:t>
              </a:r>
              <a:endParaRPr b="0" i="0" sz="1800" u="none" cap="none" strike="noStrike">
                <a:solidFill>
                  <a:srgbClr val="000000"/>
                </a:solidFill>
                <a:latin typeface="Arial"/>
                <a:ea typeface="Arial"/>
                <a:cs typeface="Arial"/>
                <a:sym typeface="Arial"/>
              </a:endParaRPr>
            </a:p>
          </p:txBody>
        </p:sp>
        <p:sp>
          <p:nvSpPr>
            <p:cNvPr id="890" name="Google Shape;890;p41"/>
            <p:cNvSpPr/>
            <p:nvPr/>
          </p:nvSpPr>
          <p:spPr>
            <a:xfrm>
              <a:off x="95930" y="1391455"/>
              <a:ext cx="689938" cy="689938"/>
            </a:xfrm>
            <a:prstGeom prst="ellipse">
              <a:avLst/>
            </a:prstGeom>
            <a:solidFill>
              <a:srgbClr val="0F6C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41"/>
            <p:cNvSpPr/>
            <p:nvPr/>
          </p:nvSpPr>
          <p:spPr>
            <a:xfrm>
              <a:off x="240817" y="1536342"/>
              <a:ext cx="400164" cy="400164"/>
            </a:xfrm>
            <a:prstGeom prst="rect">
              <a:avLst/>
            </a:prstGeom>
            <a:blipFill rotWithShape="1">
              <a:blip r:embed="rId11">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41"/>
            <p:cNvSpPr/>
            <p:nvPr/>
          </p:nvSpPr>
          <p:spPr>
            <a:xfrm>
              <a:off x="933712" y="1391455"/>
              <a:ext cx="1626282" cy="68993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41"/>
            <p:cNvSpPr txBox="1"/>
            <p:nvPr/>
          </p:nvSpPr>
          <p:spPr>
            <a:xfrm>
              <a:off x="933712" y="1391456"/>
              <a:ext cx="1644092" cy="6899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000000"/>
                  </a:solidFill>
                  <a:latin typeface="Arial"/>
                  <a:ea typeface="Arial"/>
                  <a:cs typeface="Arial"/>
                  <a:sym typeface="Arial"/>
                </a:rPr>
                <a:t>C. Informations indicatives sur le financement/les coûts</a:t>
              </a:r>
              <a:endParaRPr b="0" i="0" sz="1800" u="none" cap="none" strike="noStrike">
                <a:solidFill>
                  <a:srgbClr val="000000"/>
                </a:solidFill>
                <a:latin typeface="Arial"/>
                <a:ea typeface="Arial"/>
                <a:cs typeface="Arial"/>
                <a:sym typeface="Arial"/>
              </a:endParaRPr>
            </a:p>
          </p:txBody>
        </p:sp>
        <p:sp>
          <p:nvSpPr>
            <p:cNvPr id="894" name="Google Shape;894;p41"/>
            <p:cNvSpPr/>
            <p:nvPr/>
          </p:nvSpPr>
          <p:spPr>
            <a:xfrm>
              <a:off x="2843363" y="1391455"/>
              <a:ext cx="689938" cy="689938"/>
            </a:xfrm>
            <a:prstGeom prst="ellipse">
              <a:avLst/>
            </a:prstGeom>
            <a:solidFill>
              <a:srgbClr val="F6C5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41"/>
            <p:cNvSpPr/>
            <p:nvPr/>
          </p:nvSpPr>
          <p:spPr>
            <a:xfrm>
              <a:off x="2988250" y="1536342"/>
              <a:ext cx="400164" cy="400164"/>
            </a:xfrm>
            <a:prstGeom prst="rect">
              <a:avLst/>
            </a:prstGeom>
            <a:blipFill rotWithShape="1">
              <a:blip r:embed="rId12">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1"/>
            <p:cNvSpPr/>
            <p:nvPr/>
          </p:nvSpPr>
          <p:spPr>
            <a:xfrm>
              <a:off x="3681145" y="1391455"/>
              <a:ext cx="1626282" cy="68993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41"/>
            <p:cNvSpPr txBox="1"/>
            <p:nvPr/>
          </p:nvSpPr>
          <p:spPr>
            <a:xfrm>
              <a:off x="3681145" y="1391455"/>
              <a:ext cx="1626282" cy="68993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000000"/>
                  </a:solidFill>
                  <a:latin typeface="Arial"/>
                  <a:ea typeface="Arial"/>
                  <a:cs typeface="Arial"/>
                  <a:sym typeface="Arial"/>
                </a:rPr>
                <a:t>D. Documents justificatifs/supplémentaires soumis (facultatif)</a:t>
              </a:r>
              <a:endParaRPr b="0" i="0" sz="1800" u="none" cap="none" strike="noStrike">
                <a:solidFill>
                  <a:srgbClr val="000000"/>
                </a:solidFill>
                <a:latin typeface="Arial"/>
                <a:ea typeface="Arial"/>
                <a:cs typeface="Arial"/>
                <a:sym typeface="Arial"/>
              </a:endParaRPr>
            </a:p>
          </p:txBody>
        </p:sp>
      </p:grpSp>
    </p:spTree>
  </p:cSld>
  <p:clrMapOvr>
    <a:masterClrMapping/>
  </p:clrMapOvr>
  <p:transition p14:dur="100">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44"/>
          <p:cNvSpPr txBox="1"/>
          <p:nvPr/>
        </p:nvSpPr>
        <p:spPr>
          <a:xfrm>
            <a:off x="1533832" y="98063"/>
            <a:ext cx="7429500" cy="64807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126580"/>
              </a:buClr>
              <a:buSzPts val="2400"/>
              <a:buFont typeface="Arial"/>
              <a:buNone/>
            </a:pPr>
            <a:r>
              <a:rPr b="1" i="0" lang="en-US" sz="2400" u="none" cap="none" strike="noStrike">
                <a:solidFill>
                  <a:srgbClr val="126580"/>
                </a:solidFill>
                <a:latin typeface="Arial"/>
                <a:ea typeface="Arial"/>
                <a:cs typeface="Arial"/>
                <a:sym typeface="Arial"/>
              </a:rPr>
              <a:t>Note conceptuelle - Projet standard</a:t>
            </a:r>
            <a:endParaRPr b="0" i="0" sz="1400" u="none" cap="none" strike="noStrike">
              <a:solidFill>
                <a:srgbClr val="000000"/>
              </a:solidFill>
              <a:latin typeface="Arial"/>
              <a:ea typeface="Arial"/>
              <a:cs typeface="Arial"/>
              <a:sym typeface="Arial"/>
            </a:endParaRPr>
          </a:p>
        </p:txBody>
      </p:sp>
      <p:sp>
        <p:nvSpPr>
          <p:cNvPr id="903" name="Google Shape;903;p44"/>
          <p:cNvSpPr/>
          <p:nvPr/>
        </p:nvSpPr>
        <p:spPr>
          <a:xfrm>
            <a:off x="1011029" y="4870468"/>
            <a:ext cx="2323072" cy="21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5"/>
              <a:buFont typeface="Arial"/>
              <a:buNone/>
            </a:pPr>
            <a:r>
              <a:rPr b="0" i="0" lang="en-US" sz="825" u="none" cap="none" strike="noStrike">
                <a:solidFill>
                  <a:srgbClr val="000000"/>
                </a:solidFill>
                <a:latin typeface="Arial"/>
                <a:ea typeface="Arial"/>
                <a:cs typeface="Arial"/>
                <a:sym typeface="Arial"/>
              </a:rPr>
              <a:t>Enviro Consulting international │ www.eci.ma</a:t>
            </a:r>
            <a:endParaRPr b="0" i="0" sz="1400" u="none" cap="none" strike="noStrike">
              <a:solidFill>
                <a:srgbClr val="000000"/>
              </a:solidFill>
              <a:latin typeface="Arial"/>
              <a:ea typeface="Arial"/>
              <a:cs typeface="Arial"/>
              <a:sym typeface="Arial"/>
            </a:endParaRPr>
          </a:p>
        </p:txBody>
      </p:sp>
      <p:graphicFrame>
        <p:nvGraphicFramePr>
          <p:cNvPr id="904" name="Google Shape;904;p44"/>
          <p:cNvGraphicFramePr/>
          <p:nvPr/>
        </p:nvGraphicFramePr>
        <p:xfrm>
          <a:off x="427693" y="729779"/>
          <a:ext cx="3000000" cy="3000000"/>
        </p:xfrm>
        <a:graphic>
          <a:graphicData uri="http://schemas.openxmlformats.org/drawingml/2006/table">
            <a:tbl>
              <a:tblPr bandRow="1" firstRow="1">
                <a:noFill/>
                <a:tableStyleId>{E65C1095-910D-4245-90EA-DB3A09F951AF}</a:tableStyleId>
              </a:tblPr>
              <a:tblGrid>
                <a:gridCol w="8782675"/>
              </a:tblGrid>
              <a:tr h="297175">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solidFill>
                            <a:schemeClr val="lt1"/>
                          </a:solidFill>
                        </a:rPr>
                        <a:t>Note conceptuelle (version 2.2 mars 2016)</a:t>
                      </a:r>
                      <a:endParaRPr sz="1500" u="none" cap="none" strike="noStrike">
                        <a:solidFill>
                          <a:schemeClr val="lt1"/>
                        </a:solidFill>
                        <a:latin typeface="Calibri"/>
                        <a:ea typeface="Calibri"/>
                        <a:cs typeface="Calibri"/>
                        <a:sym typeface="Calibri"/>
                      </a:endParaRPr>
                    </a:p>
                  </a:txBody>
                  <a:tcPr marT="34300" marB="34300" marR="68575" marL="68575">
                    <a:solidFill>
                      <a:srgbClr val="0F6C83"/>
                    </a:solidFill>
                  </a:tcPr>
                </a:tc>
              </a:tr>
              <a:tr h="23545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accent2"/>
                          </a:solidFill>
                        </a:rPr>
                        <a:t>A. Résumé du projet/programme (1 page)</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accent2"/>
                          </a:solidFill>
                        </a:rPr>
                        <a:t>B. Informations sur le projet/programme (8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B1. Contexte et base de référence (2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B2. Description du projet/programme (3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B3. Performances attendues par rapport aux critères d'investissement du GCF (3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B4. Consultation et engagement des parties prenantes (1/2 page)</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accent2"/>
                          </a:solidFill>
                        </a:rPr>
                        <a:t>C. Informations financières indicatives (3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C1. Financement par composante (1/2 page)</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C2. Justification de la demande de financement (1 page)</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C3. Durabilité et Reproductibilité (1 page)</a:t>
                      </a:r>
                      <a:endParaRPr b="0" sz="1500" u="none" cap="none" strike="noStrike">
                        <a:latin typeface="Calibri"/>
                        <a:ea typeface="Calibri"/>
                        <a:cs typeface="Calibri"/>
                        <a:sym typeface="Calibri"/>
                      </a:endParaRPr>
                    </a:p>
                  </a:txBody>
                  <a:tcPr marT="34300" marB="34300" marR="68575" marL="68575"/>
                </a:tc>
              </a:tr>
              <a:tr h="16687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accent2"/>
                          </a:solidFill>
                        </a:rPr>
                        <a:t>D. Annexes</a:t>
                      </a:r>
                      <a:endParaRPr sz="1500" u="none" cap="none" strike="noStrike">
                        <a:solidFill>
                          <a:schemeClr val="accent2"/>
                        </a:solidFill>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Carte de localization</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Diagramme de la théorie du changement</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Modèle économique et financier avec hypothèses clés et scénarios de stress potentiels</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Étude de préfaisabilité</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Rapport d'évaluation sur d'autres projets</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Résultats de l'analyse des risques environnementaux et sociaux</a:t>
                      </a:r>
                      <a:endParaRPr sz="1500" u="none" cap="none" strike="noStrike">
                        <a:latin typeface="Calibri"/>
                        <a:ea typeface="Calibri"/>
                        <a:cs typeface="Calibri"/>
                        <a:sym typeface="Calibri"/>
                      </a:endParaRPr>
                    </a:p>
                  </a:txBody>
                  <a:tcPr marT="34300" marB="34300" marR="68575" marL="68575"/>
                </a:tc>
              </a:tr>
            </a:tbl>
          </a:graphicData>
        </a:graphic>
      </p:graphicFrame>
      <p:sp>
        <p:nvSpPr>
          <p:cNvPr id="905" name="Google Shape;905;p44"/>
          <p:cNvSpPr/>
          <p:nvPr/>
        </p:nvSpPr>
        <p:spPr>
          <a:xfrm>
            <a:off x="6083135" y="4421332"/>
            <a:ext cx="2539526" cy="361950"/>
          </a:xfrm>
          <a:prstGeom prst="rect">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Pas de modèles spécifiques pour les annexes</a:t>
            </a:r>
            <a:endParaRPr b="1" i="0" sz="1200" u="none" cap="none" strike="noStrike">
              <a:solidFill>
                <a:schemeClr val="dk1"/>
              </a:solidFill>
              <a:latin typeface="Arial"/>
              <a:ea typeface="Arial"/>
              <a:cs typeface="Arial"/>
              <a:sym typeface="Arial"/>
            </a:endParaRPr>
          </a:p>
        </p:txBody>
      </p:sp>
      <p:sp>
        <p:nvSpPr>
          <p:cNvPr id="906" name="Google Shape;906;p44"/>
          <p:cNvSpPr/>
          <p:nvPr/>
        </p:nvSpPr>
        <p:spPr>
          <a:xfrm>
            <a:off x="5775137" y="2825459"/>
            <a:ext cx="2847524" cy="361950"/>
          </a:xfrm>
          <a:prstGeom prst="rect">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12 pages hors annexes</a:t>
            </a:r>
            <a:endParaRPr b="1" i="0" sz="1200" u="none" cap="none" strike="noStrike">
              <a:solidFill>
                <a:schemeClr val="dk1"/>
              </a:solidFill>
              <a:latin typeface="Arial"/>
              <a:ea typeface="Arial"/>
              <a:cs typeface="Arial"/>
              <a:sym typeface="Arial"/>
            </a:endParaRPr>
          </a:p>
        </p:txBody>
      </p:sp>
      <p:pic>
        <p:nvPicPr>
          <p:cNvPr id="907" name="Google Shape;907;p44"/>
          <p:cNvPicPr preferRelativeResize="0"/>
          <p:nvPr/>
        </p:nvPicPr>
        <p:blipFill rotWithShape="1">
          <a:blip r:embed="rId3">
            <a:alphaModFix/>
          </a:blip>
          <a:srcRect b="14258" l="0" r="0" t="0"/>
          <a:stretch/>
        </p:blipFill>
        <p:spPr>
          <a:xfrm>
            <a:off x="14556" y="10835"/>
            <a:ext cx="1379167" cy="6095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grpSp>
        <p:nvGrpSpPr>
          <p:cNvPr id="912" name="Google Shape;912;p45"/>
          <p:cNvGrpSpPr/>
          <p:nvPr/>
        </p:nvGrpSpPr>
        <p:grpSpPr>
          <a:xfrm>
            <a:off x="47229" y="642286"/>
            <a:ext cx="9049541" cy="4109295"/>
            <a:chOff x="14559" y="590937"/>
            <a:chExt cx="9049541" cy="4109295"/>
          </a:xfrm>
        </p:grpSpPr>
        <p:sp>
          <p:nvSpPr>
            <p:cNvPr id="913" name="Google Shape;913;p45"/>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914" name="Google Shape;914;p45"/>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915" name="Google Shape;915;p45"/>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916" name="Google Shape;916;p45"/>
          <p:cNvSpPr txBox="1"/>
          <p:nvPr>
            <p:ph type="title"/>
          </p:nvPr>
        </p:nvSpPr>
        <p:spPr>
          <a:xfrm>
            <a:off x="1393722" y="135384"/>
            <a:ext cx="7492625" cy="884411"/>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62500"/>
              <a:buNone/>
            </a:pPr>
            <a:r>
              <a:rPr b="1" lang="en-US" sz="3200">
                <a:solidFill>
                  <a:srgbClr val="0F6C83"/>
                </a:solidFill>
                <a:latin typeface="Arial"/>
                <a:ea typeface="Arial"/>
                <a:cs typeface="Arial"/>
                <a:sym typeface="Arial"/>
              </a:rPr>
              <a:t>Éléments clés à maîtriser lors de la préparation d'une note conceptuelle du FVC</a:t>
            </a:r>
            <a:endParaRPr/>
          </a:p>
        </p:txBody>
      </p:sp>
      <p:sp>
        <p:nvSpPr>
          <p:cNvPr id="917" name="Google Shape;917;p45"/>
          <p:cNvSpPr txBox="1"/>
          <p:nvPr>
            <p:ph idx="12" type="sldNum"/>
          </p:nvPr>
        </p:nvSpPr>
        <p:spPr>
          <a:xfrm>
            <a:off x="6493213" y="4767263"/>
            <a:ext cx="2022137" cy="273844"/>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450"/>
              </a:spcAft>
              <a:buSzPts val="900"/>
              <a:buNone/>
            </a:pPr>
            <a:fld id="{00000000-1234-1234-1234-123412341234}" type="slidenum">
              <a:rPr lang="en-US">
                <a:solidFill>
                  <a:srgbClr val="FFFFFF"/>
                </a:solidFill>
              </a:rPr>
              <a:t>‹#›</a:t>
            </a:fld>
            <a:endParaRPr>
              <a:solidFill>
                <a:srgbClr val="FFFFFF"/>
              </a:solidFill>
            </a:endParaRPr>
          </a:p>
        </p:txBody>
      </p:sp>
      <p:grpSp>
        <p:nvGrpSpPr>
          <p:cNvPr id="918" name="Google Shape;918;p45"/>
          <p:cNvGrpSpPr/>
          <p:nvPr/>
        </p:nvGrpSpPr>
        <p:grpSpPr>
          <a:xfrm>
            <a:off x="6402380" y="4687688"/>
            <a:ext cx="2483968" cy="437150"/>
            <a:chOff x="8596525" y="6049452"/>
            <a:chExt cx="3311957" cy="582866"/>
          </a:xfrm>
        </p:grpSpPr>
        <p:grpSp>
          <p:nvGrpSpPr>
            <p:cNvPr id="919" name="Google Shape;919;p45"/>
            <p:cNvGrpSpPr/>
            <p:nvPr/>
          </p:nvGrpSpPr>
          <p:grpSpPr>
            <a:xfrm>
              <a:off x="8596525" y="6049452"/>
              <a:ext cx="2275048" cy="582866"/>
              <a:chOff x="2995571" y="4446283"/>
              <a:chExt cx="3220513" cy="825093"/>
            </a:xfrm>
          </p:grpSpPr>
          <p:sp>
            <p:nvSpPr>
              <p:cNvPr id="920" name="Google Shape;920;p45"/>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921" name="Google Shape;921;p45"/>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922" name="Google Shape;922;p45"/>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923" name="Google Shape;923;p45"/>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924" name="Google Shape;924;p45"/>
          <p:cNvPicPr preferRelativeResize="0"/>
          <p:nvPr/>
        </p:nvPicPr>
        <p:blipFill rotWithShape="1">
          <a:blip r:embed="rId7">
            <a:alphaModFix/>
          </a:blip>
          <a:srcRect b="14258" l="0" r="0" t="0"/>
          <a:stretch/>
        </p:blipFill>
        <p:spPr>
          <a:xfrm>
            <a:off x="14556" y="193"/>
            <a:ext cx="1379167" cy="609598"/>
          </a:xfrm>
          <a:prstGeom prst="rect">
            <a:avLst/>
          </a:prstGeom>
          <a:noFill/>
          <a:ln>
            <a:noFill/>
          </a:ln>
        </p:spPr>
      </p:pic>
      <p:grpSp>
        <p:nvGrpSpPr>
          <p:cNvPr id="925" name="Google Shape;925;p45"/>
          <p:cNvGrpSpPr/>
          <p:nvPr/>
        </p:nvGrpSpPr>
        <p:grpSpPr>
          <a:xfrm>
            <a:off x="613611" y="1277241"/>
            <a:ext cx="7901739" cy="3326716"/>
            <a:chOff x="1272670" y="300"/>
            <a:chExt cx="7226389" cy="3111487"/>
          </a:xfrm>
        </p:grpSpPr>
        <p:sp>
          <p:nvSpPr>
            <p:cNvPr id="926" name="Google Shape;926;p45"/>
            <p:cNvSpPr/>
            <p:nvPr/>
          </p:nvSpPr>
          <p:spPr>
            <a:xfrm>
              <a:off x="1272670" y="300"/>
              <a:ext cx="2449777" cy="881746"/>
            </a:xfrm>
            <a:prstGeom prst="chevron">
              <a:avLst>
                <a:gd fmla="val 50000" name="adj"/>
              </a:avLst>
            </a:prstGeom>
            <a:solidFill>
              <a:srgbClr val="E9713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5"/>
            <p:cNvSpPr txBox="1"/>
            <p:nvPr/>
          </p:nvSpPr>
          <p:spPr>
            <a:xfrm>
              <a:off x="1713543" y="300"/>
              <a:ext cx="1568031" cy="881746"/>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(1)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Justification Climatique</a:t>
              </a:r>
              <a:endParaRPr b="0" i="0" sz="1600" u="none" cap="none" strike="noStrike">
                <a:solidFill>
                  <a:schemeClr val="lt1"/>
                </a:solidFill>
                <a:latin typeface="Arial"/>
                <a:ea typeface="Arial"/>
                <a:cs typeface="Arial"/>
                <a:sym typeface="Arial"/>
              </a:endParaRPr>
            </a:p>
          </p:txBody>
        </p:sp>
        <p:sp>
          <p:nvSpPr>
            <p:cNvPr id="928" name="Google Shape;928;p45"/>
            <p:cNvSpPr/>
            <p:nvPr/>
          </p:nvSpPr>
          <p:spPr>
            <a:xfrm>
              <a:off x="3435880" y="75249"/>
              <a:ext cx="5007495" cy="731849"/>
            </a:xfrm>
            <a:prstGeom prst="chevron">
              <a:avLst>
                <a:gd fmla="val 50000" name="adj"/>
              </a:avLst>
            </a:prstGeom>
            <a:noFill/>
            <a:ln cap="flat" cmpd="sng" w="25400">
              <a:solidFill>
                <a:srgbClr val="F6D4CC">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45"/>
            <p:cNvSpPr txBox="1"/>
            <p:nvPr/>
          </p:nvSpPr>
          <p:spPr>
            <a:xfrm>
              <a:off x="3801805" y="75249"/>
              <a:ext cx="4275646" cy="731849"/>
            </a:xfrm>
            <a:prstGeom prst="rect">
              <a:avLst/>
            </a:prstGeom>
            <a:noFill/>
            <a:ln>
              <a:noFill/>
            </a:ln>
          </p:spPr>
          <p:txBody>
            <a:bodyPr anchorCtr="0" anchor="ctr" bIns="9525" lIns="19050" spcFirstLastPara="1" rIns="0" wrap="square" tIns="9525">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Démontrer comment le projet aborde directement les impacts du changement climatique et contribue à renforcer la résilience.</a:t>
              </a:r>
              <a:endParaRPr b="0" i="0" sz="1400" u="none" cap="none" strike="noStrike">
                <a:solidFill>
                  <a:srgbClr val="000000"/>
                </a:solidFill>
                <a:latin typeface="Arial"/>
                <a:ea typeface="Arial"/>
                <a:cs typeface="Arial"/>
                <a:sym typeface="Arial"/>
              </a:endParaRPr>
            </a:p>
          </p:txBody>
        </p:sp>
        <p:sp>
          <p:nvSpPr>
            <p:cNvPr id="930" name="Google Shape;930;p45"/>
            <p:cNvSpPr/>
            <p:nvPr/>
          </p:nvSpPr>
          <p:spPr>
            <a:xfrm>
              <a:off x="1272670" y="1005491"/>
              <a:ext cx="2449777" cy="881746"/>
            </a:xfrm>
            <a:prstGeom prst="chevron">
              <a:avLst>
                <a:gd fmla="val 50000" name="adj"/>
              </a:avLst>
            </a:prstGeom>
            <a:solidFill>
              <a:srgbClr val="8CAF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45"/>
            <p:cNvSpPr txBox="1"/>
            <p:nvPr/>
          </p:nvSpPr>
          <p:spPr>
            <a:xfrm>
              <a:off x="1713543" y="1005491"/>
              <a:ext cx="1568031" cy="881746"/>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Théorie du Changement (ToC)</a:t>
              </a:r>
              <a:endParaRPr b="0" i="0" sz="1600" u="none" cap="none" strike="noStrike">
                <a:solidFill>
                  <a:schemeClr val="lt1"/>
                </a:solidFill>
                <a:latin typeface="Arial"/>
                <a:ea typeface="Arial"/>
                <a:cs typeface="Arial"/>
                <a:sym typeface="Arial"/>
              </a:endParaRPr>
            </a:p>
          </p:txBody>
        </p:sp>
        <p:sp>
          <p:nvSpPr>
            <p:cNvPr id="932" name="Google Shape;932;p45"/>
            <p:cNvSpPr/>
            <p:nvPr/>
          </p:nvSpPr>
          <p:spPr>
            <a:xfrm>
              <a:off x="3435880" y="1080439"/>
              <a:ext cx="4896638" cy="731849"/>
            </a:xfrm>
            <a:prstGeom prst="chevron">
              <a:avLst>
                <a:gd fmla="val 50000" name="adj"/>
              </a:avLst>
            </a:prstGeom>
            <a:noFill/>
            <a:ln cap="flat" cmpd="sng" w="25400">
              <a:solidFill>
                <a:srgbClr val="E2E6C8">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45"/>
            <p:cNvSpPr txBox="1"/>
            <p:nvPr/>
          </p:nvSpPr>
          <p:spPr>
            <a:xfrm>
              <a:off x="3801805" y="1080439"/>
              <a:ext cx="4164789" cy="731849"/>
            </a:xfrm>
            <a:prstGeom prst="rect">
              <a:avLst/>
            </a:prstGeom>
            <a:noFill/>
            <a:ln>
              <a:noFill/>
            </a:ln>
          </p:spPr>
          <p:txBody>
            <a:bodyPr anchorCtr="0" anchor="ctr" bIns="9525" lIns="19050" spcFirstLastPara="1" rIns="0" wrap="square" tIns="9525">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Une feuille de route qui décrit comment et pourquoi un ensemble spécifique d’activités conduira à l’atteinte d’un résultat souhaité.</a:t>
              </a:r>
              <a:endParaRPr b="0" i="0" sz="1400" u="none" cap="none" strike="noStrike">
                <a:solidFill>
                  <a:srgbClr val="000000"/>
                </a:solidFill>
                <a:latin typeface="Arial"/>
                <a:ea typeface="Arial"/>
                <a:cs typeface="Arial"/>
                <a:sym typeface="Arial"/>
              </a:endParaRPr>
            </a:p>
          </p:txBody>
        </p:sp>
        <p:sp>
          <p:nvSpPr>
            <p:cNvPr id="934" name="Google Shape;934;p45"/>
            <p:cNvSpPr/>
            <p:nvPr/>
          </p:nvSpPr>
          <p:spPr>
            <a:xfrm>
              <a:off x="1272670" y="2010681"/>
              <a:ext cx="2560899" cy="1101106"/>
            </a:xfrm>
            <a:prstGeom prst="chevron">
              <a:avLst>
                <a:gd fmla="val 50000" name="adj"/>
              </a:avLst>
            </a:prstGeom>
            <a:solidFill>
              <a:srgbClr val="12658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45"/>
            <p:cNvSpPr txBox="1"/>
            <p:nvPr/>
          </p:nvSpPr>
          <p:spPr>
            <a:xfrm>
              <a:off x="1823223" y="2010681"/>
              <a:ext cx="1459793" cy="1101106"/>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(3)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Plan d'action et d'intégration du GESI</a:t>
              </a:r>
              <a:endParaRPr b="0" i="0" sz="1600" u="none" cap="none" strike="noStrike">
                <a:solidFill>
                  <a:schemeClr val="lt1"/>
                </a:solidFill>
                <a:latin typeface="Arial"/>
                <a:ea typeface="Arial"/>
                <a:cs typeface="Arial"/>
                <a:sym typeface="Arial"/>
              </a:endParaRPr>
            </a:p>
          </p:txBody>
        </p:sp>
        <p:sp>
          <p:nvSpPr>
            <p:cNvPr id="936" name="Google Shape;936;p45"/>
            <p:cNvSpPr/>
            <p:nvPr/>
          </p:nvSpPr>
          <p:spPr>
            <a:xfrm>
              <a:off x="3547002" y="2055069"/>
              <a:ext cx="4952057" cy="1012330"/>
            </a:xfrm>
            <a:prstGeom prst="chevron">
              <a:avLst>
                <a:gd fmla="val 50000" name="adj"/>
              </a:avLst>
            </a:prstGeom>
            <a:noFill/>
            <a:ln cap="flat" cmpd="sng" w="25400">
              <a:solidFill>
                <a:srgbClr val="CAD2C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45"/>
            <p:cNvSpPr txBox="1"/>
            <p:nvPr/>
          </p:nvSpPr>
          <p:spPr>
            <a:xfrm>
              <a:off x="4053167" y="2055069"/>
              <a:ext cx="3939727" cy="1012330"/>
            </a:xfrm>
            <a:prstGeom prst="rect">
              <a:avLst/>
            </a:prstGeom>
            <a:noFill/>
            <a:ln>
              <a:noFill/>
            </a:ln>
          </p:spPr>
          <p:txBody>
            <a:bodyPr anchorCtr="0" anchor="ctr" bIns="9525" lIns="19050" spcFirstLastPara="1" rIns="0" wrap="square" tIns="9525">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Intégrer les considérations d’égalité des sexes et d’inclusion sociale dans tous les aspects du cycle de projet, de la planification et de la conception à la mise en œuvre, au suivi, à l’évaluation et à l’apprentissage.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grpSp>
        <p:nvGrpSpPr>
          <p:cNvPr id="942" name="Google Shape;942;p46"/>
          <p:cNvGrpSpPr/>
          <p:nvPr/>
        </p:nvGrpSpPr>
        <p:grpSpPr>
          <a:xfrm>
            <a:off x="47230" y="606636"/>
            <a:ext cx="9049541" cy="4109295"/>
            <a:chOff x="14559" y="590937"/>
            <a:chExt cx="9049541" cy="4109295"/>
          </a:xfrm>
        </p:grpSpPr>
        <p:sp>
          <p:nvSpPr>
            <p:cNvPr id="943" name="Google Shape;943;p46"/>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944" name="Google Shape;944;p46"/>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945" name="Google Shape;945;p46"/>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946" name="Google Shape;946;p46"/>
          <p:cNvSpPr txBox="1"/>
          <p:nvPr>
            <p:ph type="title"/>
          </p:nvPr>
        </p:nvSpPr>
        <p:spPr>
          <a:xfrm>
            <a:off x="50555" y="249935"/>
            <a:ext cx="8871792" cy="1333163"/>
          </a:xfrm>
          <a:prstGeom prst="rect">
            <a:avLst/>
          </a:prstGeom>
          <a:noFill/>
          <a:ln>
            <a:noFill/>
          </a:ln>
        </p:spPr>
        <p:txBody>
          <a:bodyPr anchorCtr="0" anchor="ctr" bIns="34275" lIns="68575" spcFirstLastPara="1" rIns="68575" wrap="square" tIns="34275">
            <a:normAutofit/>
          </a:bodyPr>
          <a:lstStyle/>
          <a:p>
            <a:pPr indent="0" lvl="0" marL="0" rtl="0" algn="r">
              <a:lnSpc>
                <a:spcPct val="90000"/>
              </a:lnSpc>
              <a:spcBef>
                <a:spcPts val="0"/>
              </a:spcBef>
              <a:spcAft>
                <a:spcPts val="0"/>
              </a:spcAft>
              <a:buSzPts val="1800"/>
              <a:buNone/>
            </a:pPr>
            <a:r>
              <a:rPr b="1" lang="en-US" sz="4800">
                <a:solidFill>
                  <a:srgbClr val="0F6C83"/>
                </a:solidFill>
                <a:latin typeface="Arial"/>
                <a:ea typeface="Arial"/>
                <a:cs typeface="Arial"/>
                <a:sym typeface="Arial"/>
              </a:rPr>
              <a:t>JUSTIFICATION CLIMATIQUE</a:t>
            </a:r>
            <a:endParaRPr/>
          </a:p>
        </p:txBody>
      </p:sp>
      <p:sp>
        <p:nvSpPr>
          <p:cNvPr id="947" name="Google Shape;947;p46"/>
          <p:cNvSpPr txBox="1"/>
          <p:nvPr>
            <p:ph idx="12" type="sldNum"/>
          </p:nvPr>
        </p:nvSpPr>
        <p:spPr>
          <a:xfrm>
            <a:off x="6493213" y="4767263"/>
            <a:ext cx="2022137" cy="273844"/>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450"/>
              </a:spcAft>
              <a:buSzPts val="900"/>
              <a:buNone/>
            </a:pPr>
            <a:fld id="{00000000-1234-1234-1234-123412341234}" type="slidenum">
              <a:rPr lang="en-US">
                <a:solidFill>
                  <a:srgbClr val="FFFFFF"/>
                </a:solidFill>
              </a:rPr>
              <a:t>‹#›</a:t>
            </a:fld>
            <a:endParaRPr>
              <a:solidFill>
                <a:srgbClr val="FFFFFF"/>
              </a:solidFill>
            </a:endParaRPr>
          </a:p>
        </p:txBody>
      </p:sp>
      <p:grpSp>
        <p:nvGrpSpPr>
          <p:cNvPr id="948" name="Google Shape;948;p46"/>
          <p:cNvGrpSpPr/>
          <p:nvPr/>
        </p:nvGrpSpPr>
        <p:grpSpPr>
          <a:xfrm>
            <a:off x="6402380" y="4687688"/>
            <a:ext cx="2483968" cy="437150"/>
            <a:chOff x="8596525" y="6049452"/>
            <a:chExt cx="3311957" cy="582866"/>
          </a:xfrm>
        </p:grpSpPr>
        <p:grpSp>
          <p:nvGrpSpPr>
            <p:cNvPr id="949" name="Google Shape;949;p46"/>
            <p:cNvGrpSpPr/>
            <p:nvPr/>
          </p:nvGrpSpPr>
          <p:grpSpPr>
            <a:xfrm>
              <a:off x="8596525" y="6049452"/>
              <a:ext cx="2275048" cy="582866"/>
              <a:chOff x="2995571" y="4446283"/>
              <a:chExt cx="3220513" cy="825093"/>
            </a:xfrm>
          </p:grpSpPr>
          <p:sp>
            <p:nvSpPr>
              <p:cNvPr id="950" name="Google Shape;950;p46"/>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951" name="Google Shape;951;p46"/>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952" name="Google Shape;952;p46"/>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953" name="Google Shape;953;p46"/>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954" name="Google Shape;954;p46"/>
          <p:cNvPicPr preferRelativeResize="0"/>
          <p:nvPr/>
        </p:nvPicPr>
        <p:blipFill rotWithShape="1">
          <a:blip r:embed="rId7">
            <a:alphaModFix/>
          </a:blip>
          <a:srcRect b="14258" l="0" r="0" t="0"/>
          <a:stretch/>
        </p:blipFill>
        <p:spPr>
          <a:xfrm>
            <a:off x="14556" y="-18661"/>
            <a:ext cx="1379167" cy="609598"/>
          </a:xfrm>
          <a:prstGeom prst="rect">
            <a:avLst/>
          </a:prstGeom>
          <a:noFill/>
          <a:ln>
            <a:noFill/>
          </a:ln>
        </p:spPr>
      </p:pic>
      <p:sp>
        <p:nvSpPr>
          <p:cNvPr id="955" name="Google Shape;955;p46"/>
          <p:cNvSpPr txBox="1"/>
          <p:nvPr/>
        </p:nvSpPr>
        <p:spPr>
          <a:xfrm>
            <a:off x="5320704" y="2472327"/>
            <a:ext cx="3485400" cy="954300"/>
          </a:xfrm>
          <a:prstGeom prst="rect">
            <a:avLst/>
          </a:prstGeom>
          <a:noFill/>
          <a:ln>
            <a:noFill/>
          </a:ln>
        </p:spPr>
        <p:txBody>
          <a:bodyPr anchorCtr="0" anchor="t" bIns="45700" lIns="91425" spcFirstLastPara="1" rIns="91425" wrap="square" tIns="45700">
            <a:spAutoFit/>
          </a:bodyPr>
          <a:lstStyle/>
          <a:p>
            <a:pPr indent="0" lvl="0" marL="158750" marR="0" rtl="0" algn="r">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Veuillez noter que le cours 4 fournit des détails sur le développement de la </a:t>
            </a:r>
            <a:r>
              <a:rPr lang="en-US">
                <a:solidFill>
                  <a:srgbClr val="FF0000"/>
                </a:solidFill>
              </a:rPr>
              <a:t>justification </a:t>
            </a:r>
            <a:r>
              <a:rPr b="0" i="0" lang="en-US" sz="1400" u="none" cap="none" strike="noStrike">
                <a:solidFill>
                  <a:srgbClr val="FF0000"/>
                </a:solidFill>
                <a:latin typeface="Arial"/>
                <a:ea typeface="Arial"/>
                <a:cs typeface="Arial"/>
                <a:sym typeface="Arial"/>
              </a:rPr>
              <a:t>climatique et des outils d'appui.</a:t>
            </a:r>
            <a:endParaRPr b="0" i="0" sz="1400" u="none" cap="none" strike="noStrike">
              <a:solidFill>
                <a:srgbClr val="000000"/>
              </a:solidFill>
              <a:latin typeface="Arial"/>
              <a:ea typeface="Arial"/>
              <a:cs typeface="Arial"/>
              <a:sym typeface="Arial"/>
            </a:endParaRPr>
          </a:p>
        </p:txBody>
      </p:sp>
      <p:pic>
        <p:nvPicPr>
          <p:cNvPr id="956" name="Google Shape;956;p46"/>
          <p:cNvPicPr preferRelativeResize="0"/>
          <p:nvPr/>
        </p:nvPicPr>
        <p:blipFill>
          <a:blip r:embed="rId8">
            <a:alphaModFix/>
          </a:blip>
          <a:stretch>
            <a:fillRect/>
          </a:stretch>
        </p:blipFill>
        <p:spPr>
          <a:xfrm>
            <a:off x="363850" y="1699325"/>
            <a:ext cx="5163600" cy="2835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grpSp>
        <p:nvGrpSpPr>
          <p:cNvPr id="962" name="Google Shape;962;p47"/>
          <p:cNvGrpSpPr/>
          <p:nvPr/>
        </p:nvGrpSpPr>
        <p:grpSpPr>
          <a:xfrm>
            <a:off x="47230" y="944881"/>
            <a:ext cx="9049541" cy="3771051"/>
            <a:chOff x="14559" y="929182"/>
            <a:chExt cx="9049541" cy="3771051"/>
          </a:xfrm>
        </p:grpSpPr>
        <p:sp>
          <p:nvSpPr>
            <p:cNvPr id="963" name="Google Shape;963;p47"/>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964" name="Google Shape;964;p47"/>
            <p:cNvSpPr/>
            <p:nvPr/>
          </p:nvSpPr>
          <p:spPr>
            <a:xfrm>
              <a:off x="201365" y="929182"/>
              <a:ext cx="8688311" cy="3639138"/>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965" name="Google Shape;965;p47"/>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966" name="Google Shape;966;p47"/>
          <p:cNvSpPr txBox="1"/>
          <p:nvPr>
            <p:ph type="title"/>
          </p:nvPr>
        </p:nvSpPr>
        <p:spPr>
          <a:xfrm>
            <a:off x="1523999" y="299220"/>
            <a:ext cx="7079217" cy="540544"/>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4400"/>
              <a:buNone/>
            </a:pPr>
            <a:r>
              <a:rPr b="1" lang="en-US" sz="3000">
                <a:solidFill>
                  <a:srgbClr val="0F6C83"/>
                </a:solidFill>
                <a:latin typeface="Arial"/>
                <a:ea typeface="Arial"/>
                <a:cs typeface="Arial"/>
                <a:sym typeface="Arial"/>
              </a:rPr>
              <a:t>Justification Climatique</a:t>
            </a:r>
            <a:endParaRPr/>
          </a:p>
        </p:txBody>
      </p:sp>
      <p:sp>
        <p:nvSpPr>
          <p:cNvPr id="967" name="Google Shape;967;p47"/>
          <p:cNvSpPr/>
          <p:nvPr/>
        </p:nvSpPr>
        <p:spPr>
          <a:xfrm>
            <a:off x="449816" y="2344193"/>
            <a:ext cx="1836420" cy="1341120"/>
          </a:xfrm>
          <a:prstGeom prst="rect">
            <a:avLst/>
          </a:prstGeom>
          <a:solidFill>
            <a:srgbClr val="0F6C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Changement Climatique et ses impacts</a:t>
            </a:r>
            <a:endParaRPr b="0" i="0" sz="1400" u="none" cap="none" strike="noStrike">
              <a:solidFill>
                <a:srgbClr val="000000"/>
              </a:solidFill>
              <a:latin typeface="Arial"/>
              <a:ea typeface="Arial"/>
              <a:cs typeface="Arial"/>
              <a:sym typeface="Arial"/>
            </a:endParaRPr>
          </a:p>
        </p:txBody>
      </p:sp>
      <p:sp>
        <p:nvSpPr>
          <p:cNvPr id="968" name="Google Shape;968;p47"/>
          <p:cNvSpPr/>
          <p:nvPr/>
        </p:nvSpPr>
        <p:spPr>
          <a:xfrm>
            <a:off x="6766796" y="2344193"/>
            <a:ext cx="1836420" cy="1341120"/>
          </a:xfrm>
          <a:prstGeom prst="rect">
            <a:avLst/>
          </a:prstGeom>
          <a:solidFill>
            <a:srgbClr val="0F6C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Théorie du changement du projet (TdC)</a:t>
            </a:r>
            <a:endParaRPr b="0" i="0" sz="1400" u="none" cap="none" strike="noStrike">
              <a:solidFill>
                <a:srgbClr val="000000"/>
              </a:solidFill>
              <a:latin typeface="Arial"/>
              <a:ea typeface="Arial"/>
              <a:cs typeface="Arial"/>
              <a:sym typeface="Arial"/>
            </a:endParaRPr>
          </a:p>
        </p:txBody>
      </p:sp>
      <p:sp>
        <p:nvSpPr>
          <p:cNvPr id="969" name="Google Shape;969;p47"/>
          <p:cNvSpPr/>
          <p:nvPr/>
        </p:nvSpPr>
        <p:spPr>
          <a:xfrm>
            <a:off x="2857500" y="2519453"/>
            <a:ext cx="3406140" cy="990600"/>
          </a:xfrm>
          <a:prstGeom prst="leftRight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Justification Climatique</a:t>
            </a:r>
            <a:endParaRPr b="0" i="0" sz="1400" u="none" cap="none" strike="noStrike">
              <a:solidFill>
                <a:srgbClr val="000000"/>
              </a:solidFill>
              <a:latin typeface="Arial"/>
              <a:ea typeface="Arial"/>
              <a:cs typeface="Arial"/>
              <a:sym typeface="Arial"/>
            </a:endParaRPr>
          </a:p>
        </p:txBody>
      </p:sp>
      <p:sp>
        <p:nvSpPr>
          <p:cNvPr id="970" name="Google Shape;970;p47"/>
          <p:cNvSpPr/>
          <p:nvPr/>
        </p:nvSpPr>
        <p:spPr>
          <a:xfrm>
            <a:off x="400168" y="1057366"/>
            <a:ext cx="8320804" cy="92328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La justification climatique d’un projet ou d’un programme fournit la base permettant de garantir que le projet répond spécifiquement aux défis du changement climatique.</a:t>
            </a:r>
            <a:endParaRPr b="0" i="0" sz="900" u="none" cap="none" strike="noStrike">
              <a:solidFill>
                <a:srgbClr val="7F7F7F"/>
              </a:solidFill>
              <a:latin typeface="Arial"/>
              <a:ea typeface="Arial"/>
              <a:cs typeface="Arial"/>
              <a:sym typeface="Arial"/>
            </a:endParaRPr>
          </a:p>
        </p:txBody>
      </p:sp>
      <p:sp>
        <p:nvSpPr>
          <p:cNvPr id="971" name="Google Shape;971;p47"/>
          <p:cNvSpPr txBox="1"/>
          <p:nvPr/>
        </p:nvSpPr>
        <p:spPr>
          <a:xfrm>
            <a:off x="2286235" y="3984840"/>
            <a:ext cx="5525919" cy="4154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0F6C83"/>
                </a:solidFill>
                <a:latin typeface="Arial"/>
                <a:ea typeface="Arial"/>
                <a:cs typeface="Arial"/>
                <a:sym typeface="Arial"/>
              </a:rPr>
              <a:t>La justification climatique d'un projet décrit sa contribution essentielle pour éviter un changement climatique dangereux et comment cela durera dans le temps.</a:t>
            </a:r>
            <a:endParaRPr b="1" i="0" sz="1050" u="none" cap="none" strike="noStrike">
              <a:solidFill>
                <a:srgbClr val="0F6C83"/>
              </a:solidFill>
              <a:highlight>
                <a:srgbClr val="FFFF00"/>
              </a:highlight>
              <a:latin typeface="Arial"/>
              <a:ea typeface="Arial"/>
              <a:cs typeface="Arial"/>
              <a:sym typeface="Arial"/>
            </a:endParaRPr>
          </a:p>
        </p:txBody>
      </p:sp>
      <p:pic>
        <p:nvPicPr>
          <p:cNvPr id="972" name="Google Shape;972;p47"/>
          <p:cNvPicPr preferRelativeResize="0"/>
          <p:nvPr/>
        </p:nvPicPr>
        <p:blipFill rotWithShape="1">
          <a:blip r:embed="rId3">
            <a:alphaModFix/>
          </a:blip>
          <a:srcRect b="14258" l="0" r="0" t="0"/>
          <a:stretch/>
        </p:blipFill>
        <p:spPr>
          <a:xfrm>
            <a:off x="14556" y="10835"/>
            <a:ext cx="1379167" cy="609598"/>
          </a:xfrm>
          <a:prstGeom prst="rect">
            <a:avLst/>
          </a:prstGeom>
          <a:noFill/>
          <a:ln>
            <a:noFill/>
          </a:ln>
        </p:spPr>
      </p:pic>
      <p:grpSp>
        <p:nvGrpSpPr>
          <p:cNvPr id="973" name="Google Shape;973;p47"/>
          <p:cNvGrpSpPr/>
          <p:nvPr/>
        </p:nvGrpSpPr>
        <p:grpSpPr>
          <a:xfrm>
            <a:off x="7014256" y="4670494"/>
            <a:ext cx="1872092" cy="367816"/>
            <a:chOff x="8596525" y="6049452"/>
            <a:chExt cx="3311957" cy="582866"/>
          </a:xfrm>
        </p:grpSpPr>
        <p:grpSp>
          <p:nvGrpSpPr>
            <p:cNvPr id="974" name="Google Shape;974;p47"/>
            <p:cNvGrpSpPr/>
            <p:nvPr/>
          </p:nvGrpSpPr>
          <p:grpSpPr>
            <a:xfrm>
              <a:off x="8596525" y="6049452"/>
              <a:ext cx="2275048" cy="582866"/>
              <a:chOff x="2995571" y="4446283"/>
              <a:chExt cx="3220513" cy="825093"/>
            </a:xfrm>
          </p:grpSpPr>
          <p:sp>
            <p:nvSpPr>
              <p:cNvPr id="975" name="Google Shape;975;p47"/>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976" name="Google Shape;976;p47"/>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977" name="Google Shape;977;p47"/>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978" name="Google Shape;978;p47"/>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48"/>
          <p:cNvSpPr txBox="1"/>
          <p:nvPr>
            <p:ph type="title"/>
          </p:nvPr>
        </p:nvSpPr>
        <p:spPr>
          <a:xfrm>
            <a:off x="1730477" y="24064"/>
            <a:ext cx="7167717" cy="779291"/>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SzPts val="1800"/>
              <a:buNone/>
            </a:pPr>
            <a:r>
              <a:rPr b="1" lang="en-US" sz="3000">
                <a:solidFill>
                  <a:srgbClr val="0F6C83"/>
                </a:solidFill>
                <a:latin typeface="Arial"/>
                <a:ea typeface="Arial"/>
                <a:cs typeface="Arial"/>
                <a:sym typeface="Arial"/>
              </a:rPr>
              <a:t>Quelle est la justification climatique d’un projet ?</a:t>
            </a:r>
            <a:endParaRPr b="1" sz="3000">
              <a:solidFill>
                <a:srgbClr val="0F6C83"/>
              </a:solidFill>
              <a:latin typeface="Arial"/>
              <a:ea typeface="Arial"/>
              <a:cs typeface="Arial"/>
              <a:sym typeface="Arial"/>
            </a:endParaRPr>
          </a:p>
        </p:txBody>
      </p:sp>
      <p:pic>
        <p:nvPicPr>
          <p:cNvPr descr="Lightbulb and pencil outline" id="985" name="Google Shape;985;p48"/>
          <p:cNvPicPr preferRelativeResize="0"/>
          <p:nvPr/>
        </p:nvPicPr>
        <p:blipFill rotWithShape="1">
          <a:blip r:embed="rId3">
            <a:alphaModFix/>
          </a:blip>
          <a:srcRect b="0" l="0" r="0" t="0"/>
          <a:stretch/>
        </p:blipFill>
        <p:spPr>
          <a:xfrm>
            <a:off x="218699" y="1204766"/>
            <a:ext cx="3319300" cy="3319300"/>
          </a:xfrm>
          <a:prstGeom prst="rect">
            <a:avLst/>
          </a:prstGeom>
          <a:noFill/>
          <a:ln>
            <a:noFill/>
          </a:ln>
        </p:spPr>
      </p:pic>
      <p:sp>
        <p:nvSpPr>
          <p:cNvPr id="986" name="Google Shape;986;p48"/>
          <p:cNvSpPr txBox="1"/>
          <p:nvPr/>
        </p:nvSpPr>
        <p:spPr>
          <a:xfrm>
            <a:off x="3537999" y="1031587"/>
            <a:ext cx="5279923" cy="3386611"/>
          </a:xfrm>
          <a:prstGeom prst="rect">
            <a:avLst/>
          </a:prstGeom>
          <a:solidFill>
            <a:srgbClr val="126580"/>
          </a:solidFill>
          <a:ln>
            <a:noFill/>
          </a:ln>
        </p:spPr>
        <p:txBody>
          <a:bodyPr anchorCtr="0" anchor="t" bIns="34275" lIns="68575" spcFirstLastPara="1" rIns="68575" wrap="square" tIns="34275">
            <a:noAutofit/>
          </a:bodyPr>
          <a:lstStyle/>
          <a:p>
            <a:pPr indent="0" lvl="0" marL="0" marR="0" rtl="0" algn="just">
              <a:lnSpc>
                <a:spcPct val="100000"/>
              </a:lnSpc>
              <a:spcBef>
                <a:spcPts val="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La justification climatique est la base sur laquelle une décision d'investissement peut être prise, pour montrer qu'une intervention particulière va au-delà de l'impératif de développement d'un pays et démontre que l'investissement proposé est vraiment une intervention nécessaire en raison de l'évolution de la situation climatique d'un pays.</a:t>
            </a:r>
            <a:endParaRPr b="0" i="0" sz="2000" u="none" cap="none" strike="noStrike">
              <a:solidFill>
                <a:schemeClr val="lt1"/>
              </a:solidFill>
              <a:latin typeface="Arial"/>
              <a:ea typeface="Arial"/>
              <a:cs typeface="Arial"/>
              <a:sym typeface="Arial"/>
            </a:endParaRPr>
          </a:p>
        </p:txBody>
      </p:sp>
      <p:pic>
        <p:nvPicPr>
          <p:cNvPr id="987" name="Google Shape;987;p48"/>
          <p:cNvPicPr preferRelativeResize="0"/>
          <p:nvPr/>
        </p:nvPicPr>
        <p:blipFill rotWithShape="1">
          <a:blip r:embed="rId4">
            <a:alphaModFix/>
          </a:blip>
          <a:srcRect b="14258" l="0" r="0" t="0"/>
          <a:stretch/>
        </p:blipFill>
        <p:spPr>
          <a:xfrm>
            <a:off x="14556" y="10835"/>
            <a:ext cx="1379167" cy="609598"/>
          </a:xfrm>
          <a:prstGeom prst="rect">
            <a:avLst/>
          </a:prstGeom>
          <a:noFill/>
          <a:ln>
            <a:noFill/>
          </a:ln>
        </p:spPr>
      </p:pic>
      <p:grpSp>
        <p:nvGrpSpPr>
          <p:cNvPr id="988" name="Google Shape;988;p48"/>
          <p:cNvGrpSpPr/>
          <p:nvPr/>
        </p:nvGrpSpPr>
        <p:grpSpPr>
          <a:xfrm>
            <a:off x="7014256" y="4670494"/>
            <a:ext cx="1872092" cy="367816"/>
            <a:chOff x="8596525" y="6049452"/>
            <a:chExt cx="3311957" cy="582866"/>
          </a:xfrm>
        </p:grpSpPr>
        <p:grpSp>
          <p:nvGrpSpPr>
            <p:cNvPr id="989" name="Google Shape;989;p48"/>
            <p:cNvGrpSpPr/>
            <p:nvPr/>
          </p:nvGrpSpPr>
          <p:grpSpPr>
            <a:xfrm>
              <a:off x="8596525" y="6049452"/>
              <a:ext cx="2275048" cy="582866"/>
              <a:chOff x="2995571" y="4446283"/>
              <a:chExt cx="3220513" cy="825093"/>
            </a:xfrm>
          </p:grpSpPr>
          <p:sp>
            <p:nvSpPr>
              <p:cNvPr id="990" name="Google Shape;990;p4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991" name="Google Shape;991;p48"/>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992" name="Google Shape;992;p48"/>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993" name="Google Shape;993;p48"/>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
        <p:nvSpPr>
          <p:cNvPr id="994" name="Google Shape;994;p48"/>
          <p:cNvSpPr txBox="1"/>
          <p:nvPr/>
        </p:nvSpPr>
        <p:spPr>
          <a:xfrm>
            <a:off x="218699" y="4525597"/>
            <a:ext cx="263019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Calibri"/>
              <a:buNone/>
            </a:pPr>
            <a:r>
              <a:rPr b="1" i="0" lang="en-US" sz="1600" u="none" cap="none" strike="noStrike">
                <a:solidFill>
                  <a:srgbClr val="FF0000"/>
                </a:solidFill>
                <a:latin typeface="Arial"/>
                <a:ea typeface="Arial"/>
                <a:cs typeface="Arial"/>
                <a:sym typeface="Arial"/>
              </a:rPr>
              <a:t>Voir le cours 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grpSp>
        <p:nvGrpSpPr>
          <p:cNvPr id="347" name="Google Shape;347;p20"/>
          <p:cNvGrpSpPr/>
          <p:nvPr/>
        </p:nvGrpSpPr>
        <p:grpSpPr>
          <a:xfrm>
            <a:off x="651186" y="2111454"/>
            <a:ext cx="1328437" cy="1270977"/>
            <a:chOff x="1706897" y="1091823"/>
            <a:chExt cx="2182198" cy="2195388"/>
          </a:xfrm>
        </p:grpSpPr>
        <p:sp>
          <p:nvSpPr>
            <p:cNvPr id="348" name="Google Shape;348;p20"/>
            <p:cNvSpPr/>
            <p:nvPr/>
          </p:nvSpPr>
          <p:spPr>
            <a:xfrm>
              <a:off x="1878159" y="1263085"/>
              <a:ext cx="1928392" cy="1928392"/>
            </a:xfrm>
            <a:custGeom>
              <a:rect b="b" l="l" r="r" t="t"/>
              <a:pathLst>
                <a:path extrusionOk="0" h="2270917" w="2270917">
                  <a:moveTo>
                    <a:pt x="0" y="0"/>
                  </a:moveTo>
                  <a:lnTo>
                    <a:pt x="2270917" y="0"/>
                  </a:lnTo>
                  <a:lnTo>
                    <a:pt x="2270917" y="2270916"/>
                  </a:lnTo>
                  <a:lnTo>
                    <a:pt x="0" y="22709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49" name="Google Shape;349;p20"/>
            <p:cNvGrpSpPr/>
            <p:nvPr/>
          </p:nvGrpSpPr>
          <p:grpSpPr>
            <a:xfrm>
              <a:off x="1706897" y="1091823"/>
              <a:ext cx="2182198" cy="2195388"/>
              <a:chOff x="4911169" y="-324160"/>
              <a:chExt cx="2270917" cy="2270917"/>
            </a:xfrm>
          </p:grpSpPr>
          <p:sp>
            <p:nvSpPr>
              <p:cNvPr id="350" name="Google Shape;350;p20"/>
              <p:cNvSpPr/>
              <p:nvPr/>
            </p:nvSpPr>
            <p:spPr>
              <a:xfrm>
                <a:off x="4911169" y="-324160"/>
                <a:ext cx="2270917" cy="2270917"/>
              </a:xfrm>
              <a:custGeom>
                <a:rect b="b" l="l" r="r" t="t"/>
                <a:pathLst>
                  <a:path extrusionOk="0" h="2270917" w="2270917">
                    <a:moveTo>
                      <a:pt x="0" y="0"/>
                    </a:moveTo>
                    <a:lnTo>
                      <a:pt x="2270917" y="0"/>
                    </a:lnTo>
                    <a:lnTo>
                      <a:pt x="2270917" y="2270917"/>
                    </a:lnTo>
                    <a:lnTo>
                      <a:pt x="0" y="227091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0"/>
              <p:cNvSpPr/>
              <p:nvPr/>
            </p:nvSpPr>
            <p:spPr>
              <a:xfrm>
                <a:off x="5082432" y="-152897"/>
                <a:ext cx="1928392" cy="1928392"/>
              </a:xfrm>
              <a:custGeom>
                <a:rect b="b" l="l" r="r" t="t"/>
                <a:pathLst>
                  <a:path extrusionOk="0" h="1928392" w="1928392">
                    <a:moveTo>
                      <a:pt x="0" y="0"/>
                    </a:moveTo>
                    <a:lnTo>
                      <a:pt x="1928392" y="0"/>
                    </a:lnTo>
                    <a:lnTo>
                      <a:pt x="1928392" y="1928392"/>
                    </a:lnTo>
                    <a:lnTo>
                      <a:pt x="0" y="19283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0"/>
              <p:cNvSpPr/>
              <p:nvPr/>
            </p:nvSpPr>
            <p:spPr>
              <a:xfrm>
                <a:off x="5179356" y="-61123"/>
                <a:ext cx="1728415" cy="1728415"/>
              </a:xfrm>
              <a:custGeom>
                <a:rect b="b" l="l" r="r" t="t"/>
                <a:pathLst>
                  <a:path extrusionOk="0" h="1728415" w="1728415">
                    <a:moveTo>
                      <a:pt x="0" y="0"/>
                    </a:moveTo>
                    <a:lnTo>
                      <a:pt x="1728415" y="0"/>
                    </a:lnTo>
                    <a:lnTo>
                      <a:pt x="1728415" y="1728415"/>
                    </a:lnTo>
                    <a:lnTo>
                      <a:pt x="0" y="172841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3" name="Google Shape;353;p20"/>
            <p:cNvSpPr/>
            <p:nvPr/>
          </p:nvSpPr>
          <p:spPr>
            <a:xfrm>
              <a:off x="2325627" y="1769315"/>
              <a:ext cx="895847" cy="876157"/>
            </a:xfrm>
            <a:custGeom>
              <a:rect b="b" l="l" r="r" t="t"/>
              <a:pathLst>
                <a:path extrusionOk="0" h="2075834" w="2075834">
                  <a:moveTo>
                    <a:pt x="0" y="0"/>
                  </a:moveTo>
                  <a:lnTo>
                    <a:pt x="2075834" y="0"/>
                  </a:lnTo>
                  <a:lnTo>
                    <a:pt x="2075834" y="2075834"/>
                  </a:lnTo>
                  <a:lnTo>
                    <a:pt x="0" y="207583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4" name="Google Shape;354;p20"/>
          <p:cNvGrpSpPr/>
          <p:nvPr/>
        </p:nvGrpSpPr>
        <p:grpSpPr>
          <a:xfrm>
            <a:off x="7269479" y="2133316"/>
            <a:ext cx="1328438" cy="1270978"/>
            <a:chOff x="1706897" y="1091823"/>
            <a:chExt cx="2182198" cy="2195388"/>
          </a:xfrm>
        </p:grpSpPr>
        <p:sp>
          <p:nvSpPr>
            <p:cNvPr id="355" name="Google Shape;355;p20"/>
            <p:cNvSpPr/>
            <p:nvPr/>
          </p:nvSpPr>
          <p:spPr>
            <a:xfrm>
              <a:off x="1878159" y="1263085"/>
              <a:ext cx="1928392" cy="1928392"/>
            </a:xfrm>
            <a:custGeom>
              <a:rect b="b" l="l" r="r" t="t"/>
              <a:pathLst>
                <a:path extrusionOk="0" h="2270917" w="2270917">
                  <a:moveTo>
                    <a:pt x="0" y="0"/>
                  </a:moveTo>
                  <a:lnTo>
                    <a:pt x="2270917" y="0"/>
                  </a:lnTo>
                  <a:lnTo>
                    <a:pt x="2270917" y="2270916"/>
                  </a:lnTo>
                  <a:lnTo>
                    <a:pt x="0" y="22709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56" name="Google Shape;356;p20"/>
            <p:cNvGrpSpPr/>
            <p:nvPr/>
          </p:nvGrpSpPr>
          <p:grpSpPr>
            <a:xfrm>
              <a:off x="1706897" y="1091823"/>
              <a:ext cx="2182198" cy="2195388"/>
              <a:chOff x="4911169" y="-324160"/>
              <a:chExt cx="2270917" cy="2270917"/>
            </a:xfrm>
          </p:grpSpPr>
          <p:sp>
            <p:nvSpPr>
              <p:cNvPr id="357" name="Google Shape;357;p20"/>
              <p:cNvSpPr/>
              <p:nvPr/>
            </p:nvSpPr>
            <p:spPr>
              <a:xfrm>
                <a:off x="4911169" y="-324160"/>
                <a:ext cx="2270917" cy="2270917"/>
              </a:xfrm>
              <a:custGeom>
                <a:rect b="b" l="l" r="r" t="t"/>
                <a:pathLst>
                  <a:path extrusionOk="0" h="2270917" w="2270917">
                    <a:moveTo>
                      <a:pt x="0" y="0"/>
                    </a:moveTo>
                    <a:lnTo>
                      <a:pt x="2270917" y="0"/>
                    </a:lnTo>
                    <a:lnTo>
                      <a:pt x="2270917" y="2270917"/>
                    </a:lnTo>
                    <a:lnTo>
                      <a:pt x="0" y="227091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0"/>
              <p:cNvSpPr/>
              <p:nvPr/>
            </p:nvSpPr>
            <p:spPr>
              <a:xfrm>
                <a:off x="5082432" y="-152897"/>
                <a:ext cx="1928392" cy="1928392"/>
              </a:xfrm>
              <a:custGeom>
                <a:rect b="b" l="l" r="r" t="t"/>
                <a:pathLst>
                  <a:path extrusionOk="0" h="1928392" w="1928392">
                    <a:moveTo>
                      <a:pt x="0" y="0"/>
                    </a:moveTo>
                    <a:lnTo>
                      <a:pt x="1928392" y="0"/>
                    </a:lnTo>
                    <a:lnTo>
                      <a:pt x="1928392" y="1928392"/>
                    </a:lnTo>
                    <a:lnTo>
                      <a:pt x="0" y="19283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0"/>
              <p:cNvSpPr/>
              <p:nvPr/>
            </p:nvSpPr>
            <p:spPr>
              <a:xfrm>
                <a:off x="5179356" y="-61123"/>
                <a:ext cx="1728415" cy="1728415"/>
              </a:xfrm>
              <a:custGeom>
                <a:rect b="b" l="l" r="r" t="t"/>
                <a:pathLst>
                  <a:path extrusionOk="0" h="1728415" w="1728415">
                    <a:moveTo>
                      <a:pt x="0" y="0"/>
                    </a:moveTo>
                    <a:lnTo>
                      <a:pt x="1728415" y="0"/>
                    </a:lnTo>
                    <a:lnTo>
                      <a:pt x="1728415" y="1728415"/>
                    </a:lnTo>
                    <a:lnTo>
                      <a:pt x="0" y="172841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0" name="Google Shape;360;p20"/>
            <p:cNvSpPr/>
            <p:nvPr/>
          </p:nvSpPr>
          <p:spPr>
            <a:xfrm>
              <a:off x="2325627" y="1769315"/>
              <a:ext cx="895847" cy="876157"/>
            </a:xfrm>
            <a:custGeom>
              <a:rect b="b" l="l" r="r" t="t"/>
              <a:pathLst>
                <a:path extrusionOk="0" h="2075834" w="2075834">
                  <a:moveTo>
                    <a:pt x="0" y="0"/>
                  </a:moveTo>
                  <a:lnTo>
                    <a:pt x="2075834" y="0"/>
                  </a:lnTo>
                  <a:lnTo>
                    <a:pt x="2075834" y="2075834"/>
                  </a:lnTo>
                  <a:lnTo>
                    <a:pt x="0" y="207583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1" name="Google Shape;361;p20"/>
          <p:cNvGrpSpPr/>
          <p:nvPr/>
        </p:nvGrpSpPr>
        <p:grpSpPr>
          <a:xfrm>
            <a:off x="3907781" y="2100528"/>
            <a:ext cx="1328437" cy="1270978"/>
            <a:chOff x="3509663" y="2665509"/>
            <a:chExt cx="2270917" cy="2270917"/>
          </a:xfrm>
        </p:grpSpPr>
        <p:grpSp>
          <p:nvGrpSpPr>
            <p:cNvPr id="362" name="Google Shape;362;p20"/>
            <p:cNvGrpSpPr/>
            <p:nvPr/>
          </p:nvGrpSpPr>
          <p:grpSpPr>
            <a:xfrm>
              <a:off x="3509663" y="2665509"/>
              <a:ext cx="2270917" cy="2270917"/>
              <a:chOff x="7526445" y="-324160"/>
              <a:chExt cx="2270917" cy="2270917"/>
            </a:xfrm>
          </p:grpSpPr>
          <p:sp>
            <p:nvSpPr>
              <p:cNvPr id="363" name="Google Shape;363;p20"/>
              <p:cNvSpPr/>
              <p:nvPr/>
            </p:nvSpPr>
            <p:spPr>
              <a:xfrm>
                <a:off x="7526445" y="-324160"/>
                <a:ext cx="2270917" cy="2270917"/>
              </a:xfrm>
              <a:custGeom>
                <a:rect b="b" l="l" r="r" t="t"/>
                <a:pathLst>
                  <a:path extrusionOk="0" h="2270917" w="2270917">
                    <a:moveTo>
                      <a:pt x="0" y="0"/>
                    </a:moveTo>
                    <a:lnTo>
                      <a:pt x="2270916" y="0"/>
                    </a:lnTo>
                    <a:lnTo>
                      <a:pt x="2270916" y="2270917"/>
                    </a:lnTo>
                    <a:lnTo>
                      <a:pt x="0" y="227091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0"/>
              <p:cNvSpPr/>
              <p:nvPr/>
            </p:nvSpPr>
            <p:spPr>
              <a:xfrm>
                <a:off x="7697707" y="-152897"/>
                <a:ext cx="1928392" cy="1928392"/>
              </a:xfrm>
              <a:custGeom>
                <a:rect b="b" l="l" r="r" t="t"/>
                <a:pathLst>
                  <a:path extrusionOk="0" h="1928392" w="1928392">
                    <a:moveTo>
                      <a:pt x="0" y="0"/>
                    </a:moveTo>
                    <a:lnTo>
                      <a:pt x="1928392" y="0"/>
                    </a:lnTo>
                    <a:lnTo>
                      <a:pt x="1928392" y="1928392"/>
                    </a:lnTo>
                    <a:lnTo>
                      <a:pt x="0" y="192839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0"/>
              <p:cNvSpPr/>
              <p:nvPr/>
            </p:nvSpPr>
            <p:spPr>
              <a:xfrm>
                <a:off x="7797695" y="-52909"/>
                <a:ext cx="1728415" cy="1728415"/>
              </a:xfrm>
              <a:custGeom>
                <a:rect b="b" l="l" r="r" t="t"/>
                <a:pathLst>
                  <a:path extrusionOk="0" h="1728415" w="1728415">
                    <a:moveTo>
                      <a:pt x="0" y="0"/>
                    </a:moveTo>
                    <a:lnTo>
                      <a:pt x="1728415" y="0"/>
                    </a:lnTo>
                    <a:lnTo>
                      <a:pt x="1728415" y="1728415"/>
                    </a:lnTo>
                    <a:lnTo>
                      <a:pt x="0" y="172841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6" name="Google Shape;366;p20"/>
            <p:cNvSpPr/>
            <p:nvPr/>
          </p:nvSpPr>
          <p:spPr>
            <a:xfrm>
              <a:off x="4197196" y="3362888"/>
              <a:ext cx="895847" cy="876157"/>
            </a:xfrm>
            <a:custGeom>
              <a:rect b="b" l="l" r="r" t="t"/>
              <a:pathLst>
                <a:path extrusionOk="0" h="2075834" w="2075834">
                  <a:moveTo>
                    <a:pt x="0" y="0"/>
                  </a:moveTo>
                  <a:lnTo>
                    <a:pt x="2075834" y="0"/>
                  </a:lnTo>
                  <a:lnTo>
                    <a:pt x="2075834" y="2075834"/>
                  </a:lnTo>
                  <a:lnTo>
                    <a:pt x="0" y="207583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7" name="Google Shape;367;p20"/>
          <p:cNvSpPr txBox="1"/>
          <p:nvPr/>
        </p:nvSpPr>
        <p:spPr>
          <a:xfrm>
            <a:off x="2804920" y="190666"/>
            <a:ext cx="4261800" cy="585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3200" u="none" cap="none" strike="noStrike">
                <a:solidFill>
                  <a:srgbClr val="126580"/>
                </a:solidFill>
                <a:latin typeface="Arial"/>
                <a:ea typeface="Arial"/>
                <a:cs typeface="Arial"/>
                <a:sym typeface="Arial"/>
              </a:rPr>
              <a:t>Plan du Cours </a:t>
            </a:r>
            <a:endParaRPr b="0" i="0" sz="3200" u="none" cap="none" strike="noStrike">
              <a:solidFill>
                <a:srgbClr val="126580"/>
              </a:solidFill>
              <a:latin typeface="Arial"/>
              <a:ea typeface="Arial"/>
              <a:cs typeface="Arial"/>
              <a:sym typeface="Arial"/>
            </a:endParaRPr>
          </a:p>
        </p:txBody>
      </p:sp>
      <p:sp>
        <p:nvSpPr>
          <p:cNvPr id="368" name="Google Shape;368;p20"/>
          <p:cNvSpPr txBox="1"/>
          <p:nvPr/>
        </p:nvSpPr>
        <p:spPr>
          <a:xfrm>
            <a:off x="6213567" y="1371476"/>
            <a:ext cx="3175609" cy="417358"/>
          </a:xfrm>
          <a:prstGeom prst="rect">
            <a:avLst/>
          </a:prstGeom>
          <a:noFill/>
          <a:ln>
            <a:noFill/>
          </a:ln>
        </p:spPr>
        <p:txBody>
          <a:bodyPr anchorCtr="0" anchor="t" bIns="0" lIns="0" spcFirstLastPara="1" rIns="0" wrap="square" tIns="0">
            <a:spAutoFit/>
          </a:bodyPr>
          <a:lstStyle/>
          <a:p>
            <a:pPr indent="0" lvl="0" marL="0" marR="0" rtl="0" algn="ctr">
              <a:lnSpc>
                <a:spcPct val="113017"/>
              </a:lnSpc>
              <a:spcBef>
                <a:spcPts val="0"/>
              </a:spcBef>
              <a:spcAft>
                <a:spcPts val="0"/>
              </a:spcAft>
              <a:buClr>
                <a:srgbClr val="000000"/>
              </a:buClr>
              <a:buSzPts val="2400"/>
              <a:buFont typeface="Arial"/>
              <a:buNone/>
            </a:pPr>
            <a:r>
              <a:rPr b="1" i="0" lang="en-US" sz="2400" u="none" cap="none" strike="noStrike">
                <a:solidFill>
                  <a:srgbClr val="2594A6"/>
                </a:solidFill>
                <a:latin typeface="Arial"/>
                <a:ea typeface="Arial"/>
                <a:cs typeface="Arial"/>
                <a:sym typeface="Arial"/>
              </a:rPr>
              <a:t>Session 3 </a:t>
            </a:r>
            <a:endParaRPr b="0" i="0" sz="2400" u="none" cap="none" strike="noStrike">
              <a:solidFill>
                <a:srgbClr val="000000"/>
              </a:solidFill>
              <a:latin typeface="Arial"/>
              <a:ea typeface="Arial"/>
              <a:cs typeface="Arial"/>
              <a:sym typeface="Arial"/>
            </a:endParaRPr>
          </a:p>
        </p:txBody>
      </p:sp>
      <p:sp>
        <p:nvSpPr>
          <p:cNvPr id="369" name="Google Shape;369;p20"/>
          <p:cNvSpPr txBox="1"/>
          <p:nvPr/>
        </p:nvSpPr>
        <p:spPr>
          <a:xfrm>
            <a:off x="193139" y="3510990"/>
            <a:ext cx="2438505" cy="1083333"/>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Préliminaires à l'élaboration de notes conceptuelles et de propositions de financement de l'adaptation</a:t>
            </a:r>
            <a:endParaRPr b="0" i="0" sz="1400" u="none" cap="none" strike="noStrike">
              <a:solidFill>
                <a:srgbClr val="000000"/>
              </a:solidFill>
              <a:latin typeface="Arial"/>
              <a:ea typeface="Arial"/>
              <a:cs typeface="Arial"/>
              <a:sym typeface="Arial"/>
            </a:endParaRPr>
          </a:p>
        </p:txBody>
      </p:sp>
      <p:sp>
        <p:nvSpPr>
          <p:cNvPr id="370" name="Google Shape;370;p20"/>
          <p:cNvSpPr txBox="1"/>
          <p:nvPr/>
        </p:nvSpPr>
        <p:spPr>
          <a:xfrm>
            <a:off x="157071" y="1419617"/>
            <a:ext cx="2247102" cy="417358"/>
          </a:xfrm>
          <a:prstGeom prst="rect">
            <a:avLst/>
          </a:prstGeom>
          <a:noFill/>
          <a:ln>
            <a:noFill/>
          </a:ln>
        </p:spPr>
        <p:txBody>
          <a:bodyPr anchorCtr="0" anchor="t" bIns="0" lIns="0" spcFirstLastPara="1" rIns="0" wrap="square" tIns="0">
            <a:spAutoFit/>
          </a:bodyPr>
          <a:lstStyle/>
          <a:p>
            <a:pPr indent="0" lvl="0" marL="0" marR="0" rtl="0" algn="ctr">
              <a:lnSpc>
                <a:spcPct val="113017"/>
              </a:lnSpc>
              <a:spcBef>
                <a:spcPts val="0"/>
              </a:spcBef>
              <a:spcAft>
                <a:spcPts val="0"/>
              </a:spcAft>
              <a:buClr>
                <a:srgbClr val="000000"/>
              </a:buClr>
              <a:buSzPts val="2400"/>
              <a:buFont typeface="Arial"/>
              <a:buNone/>
            </a:pPr>
            <a:r>
              <a:rPr b="1" i="0" lang="en-US" sz="2400" u="none" cap="none" strike="noStrike">
                <a:solidFill>
                  <a:srgbClr val="2594A6"/>
                </a:solidFill>
                <a:latin typeface="Arial"/>
                <a:ea typeface="Arial"/>
                <a:cs typeface="Arial"/>
                <a:sym typeface="Arial"/>
              </a:rPr>
              <a:t>Session 1 </a:t>
            </a:r>
            <a:endParaRPr b="0" i="0" sz="2400" u="none" cap="none" strike="noStrike">
              <a:solidFill>
                <a:srgbClr val="000000"/>
              </a:solidFill>
              <a:latin typeface="Arial"/>
              <a:ea typeface="Arial"/>
              <a:cs typeface="Arial"/>
              <a:sym typeface="Arial"/>
            </a:endParaRPr>
          </a:p>
        </p:txBody>
      </p:sp>
      <p:sp>
        <p:nvSpPr>
          <p:cNvPr id="371" name="Google Shape;371;p20"/>
          <p:cNvSpPr txBox="1"/>
          <p:nvPr/>
        </p:nvSpPr>
        <p:spPr>
          <a:xfrm>
            <a:off x="2932409" y="1423823"/>
            <a:ext cx="3175609" cy="417358"/>
          </a:xfrm>
          <a:prstGeom prst="rect">
            <a:avLst/>
          </a:prstGeom>
          <a:noFill/>
          <a:ln>
            <a:noFill/>
          </a:ln>
        </p:spPr>
        <p:txBody>
          <a:bodyPr anchorCtr="0" anchor="t" bIns="0" lIns="0" spcFirstLastPara="1" rIns="0" wrap="square" tIns="0">
            <a:spAutoFit/>
          </a:bodyPr>
          <a:lstStyle/>
          <a:p>
            <a:pPr indent="0" lvl="0" marL="0" marR="0" rtl="0" algn="ctr">
              <a:lnSpc>
                <a:spcPct val="113017"/>
              </a:lnSpc>
              <a:spcBef>
                <a:spcPts val="0"/>
              </a:spcBef>
              <a:spcAft>
                <a:spcPts val="0"/>
              </a:spcAft>
              <a:buClr>
                <a:srgbClr val="000000"/>
              </a:buClr>
              <a:buSzPts val="2400"/>
              <a:buFont typeface="Arial"/>
              <a:buNone/>
            </a:pPr>
            <a:r>
              <a:rPr b="1" i="0" lang="en-US" sz="2400" u="none" cap="none" strike="noStrike">
                <a:solidFill>
                  <a:srgbClr val="2594A6"/>
                </a:solidFill>
                <a:latin typeface="Arial"/>
                <a:ea typeface="Arial"/>
                <a:cs typeface="Arial"/>
                <a:sym typeface="Arial"/>
              </a:rPr>
              <a:t>Session 2 </a:t>
            </a:r>
            <a:endParaRPr b="0" i="0" sz="2400" u="none" cap="none" strike="noStrike">
              <a:solidFill>
                <a:srgbClr val="000000"/>
              </a:solidFill>
              <a:latin typeface="Arial"/>
              <a:ea typeface="Arial"/>
              <a:cs typeface="Arial"/>
              <a:sym typeface="Arial"/>
            </a:endParaRPr>
          </a:p>
        </p:txBody>
      </p:sp>
      <p:sp>
        <p:nvSpPr>
          <p:cNvPr id="372" name="Google Shape;372;p20"/>
          <p:cNvSpPr txBox="1"/>
          <p:nvPr/>
        </p:nvSpPr>
        <p:spPr>
          <a:xfrm>
            <a:off x="3462386" y="3588131"/>
            <a:ext cx="2163973"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L'élaboration des propositions d'adaptation du Fonds Vert Climat (FVC)</a:t>
            </a:r>
            <a:endParaRPr b="0" i="0" sz="1400" u="none" cap="none" strike="noStrike">
              <a:solidFill>
                <a:srgbClr val="000000"/>
              </a:solidFill>
              <a:latin typeface="Arial"/>
              <a:ea typeface="Arial"/>
              <a:cs typeface="Arial"/>
              <a:sym typeface="Arial"/>
            </a:endParaRPr>
          </a:p>
        </p:txBody>
      </p:sp>
      <p:sp>
        <p:nvSpPr>
          <p:cNvPr id="373" name="Google Shape;373;p20"/>
          <p:cNvSpPr txBox="1"/>
          <p:nvPr/>
        </p:nvSpPr>
        <p:spPr>
          <a:xfrm>
            <a:off x="6537151" y="3648268"/>
            <a:ext cx="2492116"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400" u="none" cap="none" strike="noStrike">
                <a:solidFill>
                  <a:srgbClr val="000000"/>
                </a:solidFill>
                <a:latin typeface="Arial"/>
                <a:ea typeface="Arial"/>
                <a:cs typeface="Arial"/>
                <a:sym typeface="Arial"/>
              </a:rPr>
              <a:t>Session Pratique</a:t>
            </a:r>
            <a:endParaRPr b="0" i="0" sz="1400" u="none" cap="none" strike="noStrike">
              <a:solidFill>
                <a:srgbClr val="000000"/>
              </a:solidFill>
              <a:latin typeface="Arial"/>
              <a:ea typeface="Arial"/>
              <a:cs typeface="Arial"/>
              <a:sym typeface="Arial"/>
            </a:endParaRPr>
          </a:p>
        </p:txBody>
      </p:sp>
      <p:pic>
        <p:nvPicPr>
          <p:cNvPr id="374" name="Google Shape;374;p20"/>
          <p:cNvPicPr preferRelativeResize="0"/>
          <p:nvPr/>
        </p:nvPicPr>
        <p:blipFill rotWithShape="1">
          <a:blip r:embed="rId8">
            <a:alphaModFix/>
          </a:blip>
          <a:srcRect b="14258" l="0" r="0" t="0"/>
          <a:stretch/>
        </p:blipFill>
        <p:spPr>
          <a:xfrm>
            <a:off x="14556" y="1"/>
            <a:ext cx="1379167" cy="509648"/>
          </a:xfrm>
          <a:prstGeom prst="rect">
            <a:avLst/>
          </a:prstGeom>
          <a:noFill/>
          <a:ln>
            <a:noFill/>
          </a:ln>
        </p:spPr>
      </p:pic>
      <p:grpSp>
        <p:nvGrpSpPr>
          <p:cNvPr id="375" name="Google Shape;375;p20"/>
          <p:cNvGrpSpPr/>
          <p:nvPr/>
        </p:nvGrpSpPr>
        <p:grpSpPr>
          <a:xfrm>
            <a:off x="6402380" y="4706350"/>
            <a:ext cx="2483968" cy="437150"/>
            <a:chOff x="8596525" y="6049452"/>
            <a:chExt cx="3311957" cy="582866"/>
          </a:xfrm>
        </p:grpSpPr>
        <p:grpSp>
          <p:nvGrpSpPr>
            <p:cNvPr id="376" name="Google Shape;376;p20"/>
            <p:cNvGrpSpPr/>
            <p:nvPr/>
          </p:nvGrpSpPr>
          <p:grpSpPr>
            <a:xfrm>
              <a:off x="8596525" y="6049452"/>
              <a:ext cx="2275048" cy="582866"/>
              <a:chOff x="2995571" y="4446283"/>
              <a:chExt cx="3220513" cy="825093"/>
            </a:xfrm>
          </p:grpSpPr>
          <p:sp>
            <p:nvSpPr>
              <p:cNvPr id="377" name="Google Shape;377;p20"/>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9">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378" name="Google Shape;378;p20"/>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10">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379" name="Google Shape;379;p20"/>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11">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380" name="Google Shape;380;p20"/>
            <p:cNvPicPr preferRelativeResize="0"/>
            <p:nvPr/>
          </p:nvPicPr>
          <p:blipFill rotWithShape="1">
            <a:blip r:embed="rId12">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49"/>
          <p:cNvSpPr txBox="1"/>
          <p:nvPr>
            <p:ph type="title"/>
          </p:nvPr>
        </p:nvSpPr>
        <p:spPr>
          <a:xfrm>
            <a:off x="1393722" y="173291"/>
            <a:ext cx="7492626" cy="97677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0F6C83"/>
                </a:solidFill>
                <a:latin typeface="Arial"/>
                <a:ea typeface="Arial"/>
                <a:cs typeface="Arial"/>
                <a:sym typeface="Arial"/>
              </a:rPr>
              <a:t>Importance de la justification climatique dans la conception des projets d’adaptation</a:t>
            </a:r>
            <a:endParaRPr/>
          </a:p>
        </p:txBody>
      </p:sp>
      <p:sp>
        <p:nvSpPr>
          <p:cNvPr id="1001" name="Google Shape;1001;p49"/>
          <p:cNvSpPr/>
          <p:nvPr/>
        </p:nvSpPr>
        <p:spPr>
          <a:xfrm>
            <a:off x="83954" y="1720045"/>
            <a:ext cx="2289834" cy="2384928"/>
          </a:xfrm>
          <a:custGeom>
            <a:rect b="b" l="l" r="r" t="t"/>
            <a:pathLst>
              <a:path extrusionOk="0" h="1221244" w="3053112">
                <a:moveTo>
                  <a:pt x="0" y="0"/>
                </a:moveTo>
                <a:lnTo>
                  <a:pt x="2442490" y="0"/>
                </a:lnTo>
                <a:lnTo>
                  <a:pt x="3053112" y="610622"/>
                </a:lnTo>
                <a:lnTo>
                  <a:pt x="2442490" y="1221244"/>
                </a:lnTo>
                <a:lnTo>
                  <a:pt x="0" y="1221244"/>
                </a:lnTo>
                <a:lnTo>
                  <a:pt x="610622" y="610622"/>
                </a:lnTo>
                <a:lnTo>
                  <a:pt x="0" y="0"/>
                </a:lnTo>
                <a:close/>
              </a:path>
            </a:pathLst>
          </a:custGeom>
          <a:noFill/>
          <a:ln cap="flat" cmpd="sng" w="38100">
            <a:solidFill>
              <a:srgbClr val="0F6C83"/>
            </a:solidFill>
            <a:prstDash val="solid"/>
            <a:round/>
            <a:headEnd len="sm" w="sm" type="none"/>
            <a:tailEnd len="sm" w="sm" type="none"/>
          </a:ln>
        </p:spPr>
        <p:txBody>
          <a:bodyPr anchorCtr="0" anchor="ctr" bIns="11000" lIns="490950" spcFirstLastPara="1" rIns="468950" wrap="square" tIns="11000">
            <a:noAutofit/>
          </a:bodyPr>
          <a:lstStyle/>
          <a:p>
            <a:pPr indent="0" lvl="0" marL="0" marR="0" rtl="0" algn="ctr">
              <a:lnSpc>
                <a:spcPct val="90000"/>
              </a:lnSpc>
              <a:spcBef>
                <a:spcPts val="0"/>
              </a:spcBef>
              <a:spcAft>
                <a:spcPts val="0"/>
              </a:spcAft>
              <a:buNone/>
            </a:pPr>
            <a:r>
              <a:rPr b="0" i="0" lang="en-US" sz="1200" u="none" cap="none" strike="noStrike">
                <a:solidFill>
                  <a:srgbClr val="204C64"/>
                </a:solidFill>
                <a:latin typeface="Lato"/>
                <a:ea typeface="Lato"/>
                <a:cs typeface="Lato"/>
                <a:sym typeface="Lato"/>
              </a:rPr>
              <a:t>Fournit des </a:t>
            </a:r>
            <a:r>
              <a:rPr b="1" i="0" lang="en-US" sz="1200" u="none" cap="none" strike="noStrike">
                <a:solidFill>
                  <a:srgbClr val="204C64"/>
                </a:solidFill>
                <a:latin typeface="Lato"/>
                <a:ea typeface="Lato"/>
                <a:cs typeface="Lato"/>
                <a:sym typeface="Lato"/>
              </a:rPr>
              <a:t>preuves scientifiques convaincantes des orientations climatiques du projet/programme</a:t>
            </a:r>
            <a:r>
              <a:rPr b="0" i="0" lang="en-US" sz="1200" u="none" cap="none" strike="noStrike">
                <a:solidFill>
                  <a:srgbClr val="204C64"/>
                </a:solidFill>
                <a:latin typeface="Lato"/>
                <a:ea typeface="Lato"/>
                <a:cs typeface="Lato"/>
                <a:sym typeface="Lato"/>
              </a:rPr>
              <a:t>, facilitant la compréhension de la nature ou des caractéristiques climatiques du projet/programme</a:t>
            </a:r>
            <a:endParaRPr b="0" i="0" sz="1400" u="none" cap="none" strike="noStrike">
              <a:solidFill>
                <a:srgbClr val="000000"/>
              </a:solidFill>
              <a:latin typeface="Arial"/>
              <a:ea typeface="Arial"/>
              <a:cs typeface="Arial"/>
              <a:sym typeface="Arial"/>
            </a:endParaRPr>
          </a:p>
        </p:txBody>
      </p:sp>
      <p:sp>
        <p:nvSpPr>
          <p:cNvPr id="1002" name="Google Shape;1002;p49"/>
          <p:cNvSpPr/>
          <p:nvPr/>
        </p:nvSpPr>
        <p:spPr>
          <a:xfrm>
            <a:off x="2178657" y="1720045"/>
            <a:ext cx="2289834" cy="2384928"/>
          </a:xfrm>
          <a:custGeom>
            <a:rect b="b" l="l" r="r" t="t"/>
            <a:pathLst>
              <a:path extrusionOk="0" h="1221244" w="3053112">
                <a:moveTo>
                  <a:pt x="0" y="0"/>
                </a:moveTo>
                <a:lnTo>
                  <a:pt x="2442490" y="0"/>
                </a:lnTo>
                <a:lnTo>
                  <a:pt x="3053112" y="610622"/>
                </a:lnTo>
                <a:lnTo>
                  <a:pt x="2442490" y="1221244"/>
                </a:lnTo>
                <a:lnTo>
                  <a:pt x="0" y="1221244"/>
                </a:lnTo>
                <a:lnTo>
                  <a:pt x="610622" y="610622"/>
                </a:lnTo>
                <a:lnTo>
                  <a:pt x="0" y="0"/>
                </a:lnTo>
                <a:close/>
              </a:path>
            </a:pathLst>
          </a:custGeom>
          <a:noFill/>
          <a:ln cap="flat" cmpd="sng" w="38100">
            <a:solidFill>
              <a:srgbClr val="FF8029"/>
            </a:solidFill>
            <a:prstDash val="solid"/>
            <a:round/>
            <a:headEnd len="sm" w="sm" type="none"/>
            <a:tailEnd len="sm" w="sm" type="none"/>
          </a:ln>
        </p:spPr>
        <p:txBody>
          <a:bodyPr anchorCtr="0" anchor="ctr" bIns="11000" lIns="490950" spcFirstLastPara="1" rIns="468950" wrap="square" tIns="11000">
            <a:noAutofit/>
          </a:bodyPr>
          <a:lstStyle/>
          <a:p>
            <a:pPr indent="0" lvl="0" marL="0" marR="0" rtl="0" algn="ctr">
              <a:lnSpc>
                <a:spcPct val="90000"/>
              </a:lnSpc>
              <a:spcBef>
                <a:spcPts val="0"/>
              </a:spcBef>
              <a:spcAft>
                <a:spcPts val="0"/>
              </a:spcAft>
              <a:buNone/>
            </a:pPr>
            <a:r>
              <a:rPr b="0" i="0" lang="en-US" sz="1200" u="none" cap="none" strike="noStrike">
                <a:solidFill>
                  <a:srgbClr val="204C64"/>
                </a:solidFill>
                <a:latin typeface="Lato"/>
                <a:ea typeface="Lato"/>
                <a:cs typeface="Lato"/>
                <a:sym typeface="Lato"/>
              </a:rPr>
              <a:t>Favorise ou facilite la décision de financer les activités incluses dans le projet/programme, car elles sont          « </a:t>
            </a:r>
            <a:r>
              <a:rPr b="1" i="0" lang="en-US" sz="1200" u="none" cap="none" strike="noStrike">
                <a:solidFill>
                  <a:srgbClr val="204C64"/>
                </a:solidFill>
                <a:latin typeface="Lato"/>
                <a:ea typeface="Lato"/>
                <a:cs typeface="Lato"/>
                <a:sym typeface="Lato"/>
              </a:rPr>
              <a:t>climatiquement » </a:t>
            </a:r>
            <a:r>
              <a:rPr b="0" i="0" lang="en-US" sz="1200" u="none" cap="none" strike="noStrike">
                <a:solidFill>
                  <a:srgbClr val="204C64"/>
                </a:solidFill>
                <a:latin typeface="Lato"/>
                <a:ea typeface="Lato"/>
                <a:cs typeface="Lato"/>
                <a:sym typeface="Lato"/>
              </a:rPr>
              <a:t>justifiées et bien fondées</a:t>
            </a:r>
            <a:endParaRPr b="0" i="0" sz="1400" u="none" cap="none" strike="noStrike">
              <a:solidFill>
                <a:srgbClr val="000000"/>
              </a:solidFill>
              <a:latin typeface="Arial"/>
              <a:ea typeface="Arial"/>
              <a:cs typeface="Arial"/>
              <a:sym typeface="Arial"/>
            </a:endParaRPr>
          </a:p>
        </p:txBody>
      </p:sp>
      <p:sp>
        <p:nvSpPr>
          <p:cNvPr id="1003" name="Google Shape;1003;p49"/>
          <p:cNvSpPr/>
          <p:nvPr/>
        </p:nvSpPr>
        <p:spPr>
          <a:xfrm>
            <a:off x="4271212" y="1720045"/>
            <a:ext cx="2553636" cy="2384928"/>
          </a:xfrm>
          <a:custGeom>
            <a:rect b="b" l="l" r="r" t="t"/>
            <a:pathLst>
              <a:path extrusionOk="0" h="1221244" w="3053112">
                <a:moveTo>
                  <a:pt x="0" y="0"/>
                </a:moveTo>
                <a:lnTo>
                  <a:pt x="2442490" y="0"/>
                </a:lnTo>
                <a:lnTo>
                  <a:pt x="3053112" y="610622"/>
                </a:lnTo>
                <a:lnTo>
                  <a:pt x="2442490" y="1221244"/>
                </a:lnTo>
                <a:lnTo>
                  <a:pt x="0" y="1221244"/>
                </a:lnTo>
                <a:lnTo>
                  <a:pt x="610622" y="610622"/>
                </a:lnTo>
                <a:lnTo>
                  <a:pt x="0" y="0"/>
                </a:lnTo>
                <a:close/>
              </a:path>
            </a:pathLst>
          </a:custGeom>
          <a:noFill/>
          <a:ln cap="flat" cmpd="sng" w="38100">
            <a:solidFill>
              <a:srgbClr val="7F7F7F"/>
            </a:solidFill>
            <a:prstDash val="solid"/>
            <a:round/>
            <a:headEnd len="sm" w="sm" type="none"/>
            <a:tailEnd len="sm" w="sm" type="none"/>
          </a:ln>
        </p:spPr>
        <p:txBody>
          <a:bodyPr anchorCtr="0" anchor="ctr" bIns="11000" lIns="490950" spcFirstLastPara="1" rIns="468950" wrap="square" tIns="11000">
            <a:noAutofit/>
          </a:bodyPr>
          <a:lstStyle/>
          <a:p>
            <a:pPr indent="0" lvl="0" marL="0" marR="0" rtl="0" algn="ctr">
              <a:lnSpc>
                <a:spcPct val="90000"/>
              </a:lnSpc>
              <a:spcBef>
                <a:spcPts val="0"/>
              </a:spcBef>
              <a:spcAft>
                <a:spcPts val="0"/>
              </a:spcAft>
              <a:buNone/>
            </a:pPr>
            <a:r>
              <a:rPr b="0" i="0" lang="en-US" sz="1200" u="none" cap="none" strike="noStrike">
                <a:solidFill>
                  <a:srgbClr val="204C64"/>
                </a:solidFill>
                <a:latin typeface="Lato"/>
                <a:ea typeface="Lato"/>
                <a:cs typeface="Lato"/>
                <a:sym typeface="Lato"/>
              </a:rPr>
              <a:t>Garantit que tous les </a:t>
            </a:r>
            <a:r>
              <a:rPr b="1" i="0" lang="en-US" sz="1200" u="none" cap="none" strike="noStrike">
                <a:solidFill>
                  <a:srgbClr val="204C64"/>
                </a:solidFill>
                <a:latin typeface="Lato"/>
                <a:ea typeface="Lato"/>
                <a:cs typeface="Lato"/>
                <a:sym typeface="Lato"/>
              </a:rPr>
              <a:t>liens de cause à effet entre le climat et les impacts/risques climatiques et les actions et avantages sociétaux </a:t>
            </a:r>
            <a:r>
              <a:rPr b="0" i="0" lang="en-US" sz="1200" u="none" cap="none" strike="noStrike">
                <a:solidFill>
                  <a:srgbClr val="204C64"/>
                </a:solidFill>
                <a:latin typeface="Lato"/>
                <a:ea typeface="Lato"/>
                <a:cs typeface="Lato"/>
                <a:sym typeface="Lato"/>
              </a:rPr>
              <a:t>sont entièrement fondés sur les meilleures données et connaissances scientifiques disponibles concernant le climat le plus pertinent.</a:t>
            </a:r>
            <a:endParaRPr b="0" i="0" sz="1400" u="none" cap="none" strike="noStrike">
              <a:solidFill>
                <a:srgbClr val="000000"/>
              </a:solidFill>
              <a:latin typeface="Arial"/>
              <a:ea typeface="Arial"/>
              <a:cs typeface="Arial"/>
              <a:sym typeface="Arial"/>
            </a:endParaRPr>
          </a:p>
        </p:txBody>
      </p:sp>
      <p:sp>
        <p:nvSpPr>
          <p:cNvPr id="1004" name="Google Shape;1004;p49"/>
          <p:cNvSpPr/>
          <p:nvPr/>
        </p:nvSpPr>
        <p:spPr>
          <a:xfrm>
            <a:off x="6665814" y="1720045"/>
            <a:ext cx="2289834" cy="2384928"/>
          </a:xfrm>
          <a:custGeom>
            <a:rect b="b" l="l" r="r" t="t"/>
            <a:pathLst>
              <a:path extrusionOk="0" h="1221244" w="3053112">
                <a:moveTo>
                  <a:pt x="0" y="0"/>
                </a:moveTo>
                <a:lnTo>
                  <a:pt x="2442490" y="0"/>
                </a:lnTo>
                <a:lnTo>
                  <a:pt x="3053112" y="610622"/>
                </a:lnTo>
                <a:lnTo>
                  <a:pt x="2442490" y="1221244"/>
                </a:lnTo>
                <a:lnTo>
                  <a:pt x="0" y="1221244"/>
                </a:lnTo>
                <a:lnTo>
                  <a:pt x="610622" y="610622"/>
                </a:lnTo>
                <a:lnTo>
                  <a:pt x="0" y="0"/>
                </a:lnTo>
                <a:close/>
              </a:path>
            </a:pathLst>
          </a:custGeom>
          <a:noFill/>
          <a:ln cap="flat" cmpd="sng" w="38100">
            <a:solidFill>
              <a:srgbClr val="FCB016"/>
            </a:solidFill>
            <a:prstDash val="solid"/>
            <a:round/>
            <a:headEnd len="sm" w="sm" type="none"/>
            <a:tailEnd len="sm" w="sm" type="none"/>
          </a:ln>
        </p:spPr>
        <p:txBody>
          <a:bodyPr anchorCtr="0" anchor="ctr" bIns="11000" lIns="490950" spcFirstLastPara="1" rIns="468950" wrap="square" tIns="11000">
            <a:noAutofit/>
          </a:bodyPr>
          <a:lstStyle/>
          <a:p>
            <a:pPr indent="0" lvl="0" marL="0" marR="0" rtl="0" algn="ctr">
              <a:lnSpc>
                <a:spcPct val="90000"/>
              </a:lnSpc>
              <a:spcBef>
                <a:spcPts val="0"/>
              </a:spcBef>
              <a:spcAft>
                <a:spcPts val="0"/>
              </a:spcAft>
              <a:buNone/>
            </a:pPr>
            <a:r>
              <a:rPr b="0" i="0" lang="en-US" sz="1200" u="none" cap="none" strike="noStrike">
                <a:solidFill>
                  <a:srgbClr val="204C64"/>
                </a:solidFill>
                <a:latin typeface="Lato"/>
                <a:ea typeface="Lato"/>
                <a:cs typeface="Lato"/>
                <a:sym typeface="Lato"/>
              </a:rPr>
              <a:t>Le risque de </a:t>
            </a:r>
            <a:endParaRPr/>
          </a:p>
          <a:p>
            <a:pPr indent="0" lvl="0" marL="0" marR="0" rtl="0" algn="ctr">
              <a:lnSpc>
                <a:spcPct val="90000"/>
              </a:lnSpc>
              <a:spcBef>
                <a:spcPts val="0"/>
              </a:spcBef>
              <a:spcAft>
                <a:spcPts val="0"/>
              </a:spcAft>
              <a:buNone/>
            </a:pPr>
            <a:r>
              <a:rPr b="1" i="0" lang="en-US" sz="1200" u="none" cap="none" strike="noStrike">
                <a:solidFill>
                  <a:srgbClr val="204C64"/>
                </a:solidFill>
                <a:latin typeface="Lato"/>
                <a:ea typeface="Lato"/>
                <a:cs typeface="Lato"/>
                <a:sym typeface="Lato"/>
              </a:rPr>
              <a:t>« maladaptation » </a:t>
            </a:r>
            <a:r>
              <a:rPr b="0" i="0" lang="en-US" sz="1200" u="none" cap="none" strike="noStrike">
                <a:solidFill>
                  <a:srgbClr val="204C64"/>
                </a:solidFill>
                <a:latin typeface="Lato"/>
                <a:ea typeface="Lato"/>
                <a:cs typeface="Lato"/>
                <a:sym typeface="Lato"/>
              </a:rPr>
              <a:t>et la démonstration que les interventions proposées renforcent les priorités nationales liées à l’atténuation et/ou à l’adaptation au changement climatique</a:t>
            </a:r>
            <a:endParaRPr b="0" i="0" sz="1200" u="none" cap="none" strike="noStrike">
              <a:solidFill>
                <a:srgbClr val="204C64"/>
              </a:solidFill>
              <a:latin typeface="Lato"/>
              <a:ea typeface="Lato"/>
              <a:cs typeface="Lato"/>
              <a:sym typeface="Lato"/>
            </a:endParaRPr>
          </a:p>
        </p:txBody>
      </p:sp>
      <p:pic>
        <p:nvPicPr>
          <p:cNvPr id="1005" name="Google Shape;1005;p49"/>
          <p:cNvPicPr preferRelativeResize="0"/>
          <p:nvPr/>
        </p:nvPicPr>
        <p:blipFill rotWithShape="1">
          <a:blip r:embed="rId3">
            <a:alphaModFix/>
          </a:blip>
          <a:srcRect b="14258" l="0" r="0" t="0"/>
          <a:stretch/>
        </p:blipFill>
        <p:spPr>
          <a:xfrm>
            <a:off x="14556" y="10835"/>
            <a:ext cx="1379167" cy="609598"/>
          </a:xfrm>
          <a:prstGeom prst="rect">
            <a:avLst/>
          </a:prstGeom>
          <a:noFill/>
          <a:ln>
            <a:noFill/>
          </a:ln>
        </p:spPr>
      </p:pic>
      <p:grpSp>
        <p:nvGrpSpPr>
          <p:cNvPr id="1006" name="Google Shape;1006;p49"/>
          <p:cNvGrpSpPr/>
          <p:nvPr/>
        </p:nvGrpSpPr>
        <p:grpSpPr>
          <a:xfrm>
            <a:off x="7014256" y="4670494"/>
            <a:ext cx="1872092" cy="367816"/>
            <a:chOff x="8596525" y="6049452"/>
            <a:chExt cx="3311957" cy="582866"/>
          </a:xfrm>
        </p:grpSpPr>
        <p:grpSp>
          <p:nvGrpSpPr>
            <p:cNvPr id="1007" name="Google Shape;1007;p49"/>
            <p:cNvGrpSpPr/>
            <p:nvPr/>
          </p:nvGrpSpPr>
          <p:grpSpPr>
            <a:xfrm>
              <a:off x="8596525" y="6049452"/>
              <a:ext cx="2275048" cy="582866"/>
              <a:chOff x="2995571" y="4446283"/>
              <a:chExt cx="3220513" cy="825093"/>
            </a:xfrm>
          </p:grpSpPr>
          <p:sp>
            <p:nvSpPr>
              <p:cNvPr id="1008" name="Google Shape;1008;p49"/>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09" name="Google Shape;1009;p49"/>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10" name="Google Shape;1010;p49"/>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011" name="Google Shape;1011;p49"/>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grpSp>
        <p:nvGrpSpPr>
          <p:cNvPr id="1017" name="Google Shape;1017;p50"/>
          <p:cNvGrpSpPr/>
          <p:nvPr/>
        </p:nvGrpSpPr>
        <p:grpSpPr>
          <a:xfrm>
            <a:off x="141402" y="657448"/>
            <a:ext cx="9049541" cy="4109298"/>
            <a:chOff x="14559" y="590937"/>
            <a:chExt cx="9049541" cy="4109295"/>
          </a:xfrm>
        </p:grpSpPr>
        <p:sp>
          <p:nvSpPr>
            <p:cNvPr id="1018" name="Google Shape;1018;p50"/>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19" name="Google Shape;1019;p50"/>
            <p:cNvSpPr/>
            <p:nvPr/>
          </p:nvSpPr>
          <p:spPr>
            <a:xfrm>
              <a:off x="201366" y="590937"/>
              <a:ext cx="8528566"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20" name="Google Shape;1020;p50"/>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021" name="Google Shape;1021;p50"/>
          <p:cNvSpPr txBox="1"/>
          <p:nvPr>
            <p:ph type="title"/>
          </p:nvPr>
        </p:nvSpPr>
        <p:spPr>
          <a:xfrm>
            <a:off x="1343892" y="236212"/>
            <a:ext cx="7658706" cy="7921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0F6C83"/>
                </a:solidFill>
                <a:latin typeface="Arial"/>
                <a:ea typeface="Arial"/>
                <a:cs typeface="Arial"/>
                <a:sym typeface="Arial"/>
              </a:rPr>
              <a:t>La justification climatique et ses implications pour les propositions de projets</a:t>
            </a:r>
            <a:endParaRPr/>
          </a:p>
        </p:txBody>
      </p:sp>
      <p:sp>
        <p:nvSpPr>
          <p:cNvPr id="1022" name="Google Shape;1022;p50"/>
          <p:cNvSpPr txBox="1"/>
          <p:nvPr/>
        </p:nvSpPr>
        <p:spPr>
          <a:xfrm>
            <a:off x="378186" y="2811684"/>
            <a:ext cx="1762855" cy="392385"/>
          </a:xfrm>
          <a:prstGeom prst="rect">
            <a:avLst/>
          </a:prstGeom>
          <a:solidFill>
            <a:schemeClr val="accent2"/>
          </a:solid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Définir les éléments de la justification climatique</a:t>
            </a:r>
            <a:endParaRPr b="1" i="0" sz="1350" u="none" cap="none" strike="noStrike">
              <a:solidFill>
                <a:schemeClr val="lt1"/>
              </a:solidFill>
              <a:latin typeface="Arial"/>
              <a:ea typeface="Arial"/>
              <a:cs typeface="Arial"/>
              <a:sym typeface="Arial"/>
            </a:endParaRPr>
          </a:p>
        </p:txBody>
      </p:sp>
      <p:grpSp>
        <p:nvGrpSpPr>
          <p:cNvPr id="1023" name="Google Shape;1023;p50"/>
          <p:cNvGrpSpPr/>
          <p:nvPr/>
        </p:nvGrpSpPr>
        <p:grpSpPr>
          <a:xfrm>
            <a:off x="2475936" y="1262406"/>
            <a:ext cx="2606763" cy="1701020"/>
            <a:chOff x="1968144" y="2396382"/>
            <a:chExt cx="3475684" cy="2268027"/>
          </a:xfrm>
        </p:grpSpPr>
        <p:sp>
          <p:nvSpPr>
            <p:cNvPr id="1024" name="Google Shape;1024;p50"/>
            <p:cNvSpPr txBox="1"/>
            <p:nvPr/>
          </p:nvSpPr>
          <p:spPr>
            <a:xfrm>
              <a:off x="2462923" y="2602346"/>
              <a:ext cx="2980905" cy="2062063"/>
            </a:xfrm>
            <a:prstGeom prst="rect">
              <a:avLst/>
            </a:prstGeom>
            <a:solidFill>
              <a:srgbClr val="6EA73A"/>
            </a:solid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Établir la situation climatique</a:t>
              </a:r>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Utiliser des informations climatiques fiables et pertinentes pour présenter les aspects climatiques du problème (vulnérabilité, évaluation des impacts, projections futures, etc.).</a:t>
              </a:r>
              <a:endParaRPr b="0" i="0" sz="1013" u="none" cap="none" strike="noStrike">
                <a:solidFill>
                  <a:schemeClr val="lt1"/>
                </a:solidFill>
                <a:latin typeface="Arial"/>
                <a:ea typeface="Arial"/>
                <a:cs typeface="Arial"/>
                <a:sym typeface="Arial"/>
              </a:endParaRPr>
            </a:p>
          </p:txBody>
        </p:sp>
        <p:sp>
          <p:nvSpPr>
            <p:cNvPr id="1025" name="Google Shape;1025;p50"/>
            <p:cNvSpPr/>
            <p:nvPr/>
          </p:nvSpPr>
          <p:spPr>
            <a:xfrm>
              <a:off x="1968144" y="2396382"/>
              <a:ext cx="489527" cy="501072"/>
            </a:xfrm>
            <a:prstGeom prst="ellipse">
              <a:avLst/>
            </a:prstGeom>
            <a:solidFill>
              <a:srgbClr val="6EA73A"/>
            </a:solidFill>
            <a:ln cap="flat" cmpd="sng" w="9525">
              <a:solidFill>
                <a:srgbClr val="EAF1DD"/>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libri"/>
                  <a:ea typeface="Calibri"/>
                  <a:cs typeface="Calibri"/>
                  <a:sym typeface="Calibri"/>
                </a:rPr>
                <a:t>1</a:t>
              </a:r>
              <a:endParaRPr b="0" i="0" sz="1350" u="none" cap="none" strike="noStrike">
                <a:solidFill>
                  <a:srgbClr val="000000"/>
                </a:solidFill>
                <a:latin typeface="Arial"/>
                <a:ea typeface="Arial"/>
                <a:cs typeface="Arial"/>
                <a:sym typeface="Arial"/>
              </a:endParaRPr>
            </a:p>
          </p:txBody>
        </p:sp>
      </p:grpSp>
      <p:grpSp>
        <p:nvGrpSpPr>
          <p:cNvPr id="1026" name="Google Shape;1026;p50"/>
          <p:cNvGrpSpPr/>
          <p:nvPr/>
        </p:nvGrpSpPr>
        <p:grpSpPr>
          <a:xfrm>
            <a:off x="2439805" y="2990100"/>
            <a:ext cx="2642921" cy="1731600"/>
            <a:chOff x="1796010" y="3953340"/>
            <a:chExt cx="3523894" cy="2308800"/>
          </a:xfrm>
        </p:grpSpPr>
        <p:sp>
          <p:nvSpPr>
            <p:cNvPr id="1027" name="Google Shape;1027;p50"/>
            <p:cNvSpPr txBox="1"/>
            <p:nvPr/>
          </p:nvSpPr>
          <p:spPr>
            <a:xfrm>
              <a:off x="2333704" y="3953340"/>
              <a:ext cx="2986200" cy="2308800"/>
            </a:xfrm>
            <a:prstGeom prst="rect">
              <a:avLst/>
            </a:prstGeom>
            <a:solidFill>
              <a:srgbClr val="126580"/>
            </a:solid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Développer l'intervention</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Montrer les preuves des investissements climatiques nécessaires et garantir la valeur transformationnelle de l'action proposée (pour fournir une solution à long terme au problème induit par le climat avec d'autres co-bénéfices)</a:t>
              </a:r>
              <a:endParaRPr b="0" i="0" sz="1013" u="none" cap="none" strike="noStrike">
                <a:solidFill>
                  <a:schemeClr val="lt1"/>
                </a:solidFill>
                <a:latin typeface="Arial"/>
                <a:ea typeface="Arial"/>
                <a:cs typeface="Arial"/>
                <a:sym typeface="Arial"/>
              </a:endParaRPr>
            </a:p>
          </p:txBody>
        </p:sp>
        <p:sp>
          <p:nvSpPr>
            <p:cNvPr id="1028" name="Google Shape;1028;p50"/>
            <p:cNvSpPr/>
            <p:nvPr/>
          </p:nvSpPr>
          <p:spPr>
            <a:xfrm>
              <a:off x="1796010" y="4769282"/>
              <a:ext cx="489526" cy="501072"/>
            </a:xfrm>
            <a:prstGeom prst="ellipse">
              <a:avLst/>
            </a:prstGeom>
            <a:solidFill>
              <a:srgbClr val="126580"/>
            </a:solidFill>
            <a:ln>
              <a:noFill/>
            </a:ln>
            <a:effectLst>
              <a:outerShdw blurRad="40000" rotWithShape="0" dir="5400000" dist="23000">
                <a:srgbClr val="000000">
                  <a:alpha val="33725"/>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libri"/>
                  <a:ea typeface="Calibri"/>
                  <a:cs typeface="Calibri"/>
                  <a:sym typeface="Calibri"/>
                </a:rPr>
                <a:t>2</a:t>
              </a:r>
              <a:endParaRPr b="0" i="0" sz="1350" u="none" cap="none" strike="noStrike">
                <a:solidFill>
                  <a:srgbClr val="000000"/>
                </a:solidFill>
                <a:latin typeface="Arial"/>
                <a:ea typeface="Arial"/>
                <a:cs typeface="Arial"/>
                <a:sym typeface="Arial"/>
              </a:endParaRPr>
            </a:p>
          </p:txBody>
        </p:sp>
      </p:grpSp>
      <p:cxnSp>
        <p:nvCxnSpPr>
          <p:cNvPr id="1029" name="Google Shape;1029;p50"/>
          <p:cNvCxnSpPr/>
          <p:nvPr/>
        </p:nvCxnSpPr>
        <p:spPr>
          <a:xfrm>
            <a:off x="1343892" y="1166380"/>
            <a:ext cx="7512883" cy="0"/>
          </a:xfrm>
          <a:prstGeom prst="straightConnector1">
            <a:avLst/>
          </a:prstGeom>
          <a:noFill/>
          <a:ln cap="flat" cmpd="sng" w="9525">
            <a:solidFill>
              <a:srgbClr val="E36C09"/>
            </a:solidFill>
            <a:prstDash val="solid"/>
            <a:round/>
            <a:headEnd len="sm" w="sm" type="none"/>
            <a:tailEnd len="sm" w="sm" type="none"/>
          </a:ln>
          <a:effectLst>
            <a:outerShdw blurRad="40000" rotWithShape="0" dir="5400000" dist="20000">
              <a:srgbClr val="000000">
                <a:alpha val="36470"/>
              </a:srgbClr>
            </a:outerShdw>
          </a:effectLst>
        </p:spPr>
      </p:cxnSp>
      <p:sp>
        <p:nvSpPr>
          <p:cNvPr id="1030" name="Google Shape;1030;p50"/>
          <p:cNvSpPr txBox="1"/>
          <p:nvPr/>
        </p:nvSpPr>
        <p:spPr>
          <a:xfrm>
            <a:off x="2879212" y="902287"/>
            <a:ext cx="1960419" cy="284663"/>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2"/>
                </a:solidFill>
                <a:latin typeface="Calibri"/>
                <a:ea typeface="Calibri"/>
                <a:cs typeface="Calibri"/>
                <a:sym typeface="Calibri"/>
              </a:rPr>
              <a:t>Phases</a:t>
            </a:r>
            <a:endParaRPr b="1" i="0" sz="1400" u="none" cap="none" strike="noStrike">
              <a:solidFill>
                <a:schemeClr val="accent2"/>
              </a:solidFill>
              <a:latin typeface="Arial"/>
              <a:ea typeface="Arial"/>
              <a:cs typeface="Arial"/>
              <a:sym typeface="Arial"/>
            </a:endParaRPr>
          </a:p>
        </p:txBody>
      </p:sp>
      <p:sp>
        <p:nvSpPr>
          <p:cNvPr id="1031" name="Google Shape;1031;p50"/>
          <p:cNvSpPr txBox="1"/>
          <p:nvPr/>
        </p:nvSpPr>
        <p:spPr>
          <a:xfrm>
            <a:off x="5399809" y="882431"/>
            <a:ext cx="1960500" cy="2847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2"/>
                </a:solidFill>
                <a:latin typeface="Calibri"/>
                <a:ea typeface="Calibri"/>
                <a:cs typeface="Calibri"/>
                <a:sym typeface="Calibri"/>
              </a:rPr>
              <a:t>Étapes </a:t>
            </a:r>
            <a:endParaRPr b="1" i="0" sz="1400" u="none" cap="none" strike="noStrike">
              <a:solidFill>
                <a:schemeClr val="accent2"/>
              </a:solidFill>
              <a:latin typeface="Arial"/>
              <a:ea typeface="Arial"/>
              <a:cs typeface="Arial"/>
              <a:sym typeface="Arial"/>
            </a:endParaRPr>
          </a:p>
        </p:txBody>
      </p:sp>
      <p:sp>
        <p:nvSpPr>
          <p:cNvPr id="1032" name="Google Shape;1032;p50"/>
          <p:cNvSpPr txBox="1"/>
          <p:nvPr/>
        </p:nvSpPr>
        <p:spPr>
          <a:xfrm>
            <a:off x="5254062" y="1337912"/>
            <a:ext cx="3486326" cy="253885"/>
          </a:xfrm>
          <a:prstGeom prst="rect">
            <a:avLst/>
          </a:prstGeom>
          <a:solidFill>
            <a:srgbClr val="F2F2F2"/>
          </a:solidFill>
          <a:ln cap="flat" cmpd="sng" w="25400">
            <a:solidFill>
              <a:srgbClr val="6EA73A"/>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Définition le problème</a:t>
            </a:r>
            <a:endParaRPr b="0" i="0" sz="1350" u="none" cap="none" strike="noStrike">
              <a:solidFill>
                <a:srgbClr val="000000"/>
              </a:solidFill>
              <a:latin typeface="Arial"/>
              <a:ea typeface="Arial"/>
              <a:cs typeface="Arial"/>
              <a:sym typeface="Arial"/>
            </a:endParaRPr>
          </a:p>
        </p:txBody>
      </p:sp>
      <p:sp>
        <p:nvSpPr>
          <p:cNvPr id="1033" name="Google Shape;1033;p50"/>
          <p:cNvSpPr txBox="1"/>
          <p:nvPr/>
        </p:nvSpPr>
        <p:spPr>
          <a:xfrm>
            <a:off x="5254062" y="1754046"/>
            <a:ext cx="3486327" cy="438551"/>
          </a:xfrm>
          <a:prstGeom prst="rect">
            <a:avLst/>
          </a:prstGeom>
          <a:solidFill>
            <a:srgbClr val="F2F2F2"/>
          </a:solidFill>
          <a:ln cap="flat" cmpd="sng" w="25400">
            <a:solidFill>
              <a:srgbClr val="6EA73A"/>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Identifier les bases scientifiques du problème climatique</a:t>
            </a:r>
            <a:endParaRPr b="0" i="0" sz="1350" u="none" cap="none" strike="noStrike">
              <a:solidFill>
                <a:srgbClr val="000000"/>
              </a:solidFill>
              <a:latin typeface="Arial"/>
              <a:ea typeface="Arial"/>
              <a:cs typeface="Arial"/>
              <a:sym typeface="Arial"/>
            </a:endParaRPr>
          </a:p>
        </p:txBody>
      </p:sp>
      <p:sp>
        <p:nvSpPr>
          <p:cNvPr id="1034" name="Google Shape;1034;p50"/>
          <p:cNvSpPr txBox="1"/>
          <p:nvPr/>
        </p:nvSpPr>
        <p:spPr>
          <a:xfrm>
            <a:off x="5254062" y="2354846"/>
            <a:ext cx="3486326" cy="253885"/>
          </a:xfrm>
          <a:prstGeom prst="rect">
            <a:avLst/>
          </a:prstGeom>
          <a:solidFill>
            <a:srgbClr val="F2F2F2"/>
          </a:solidFill>
          <a:ln cap="flat" cmpd="sng" w="25400">
            <a:solidFill>
              <a:srgbClr val="6EA73A"/>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Interpréter des analyses de données</a:t>
            </a:r>
            <a:endParaRPr b="0" i="0" sz="1350" u="none" cap="none" strike="noStrike">
              <a:solidFill>
                <a:srgbClr val="000000"/>
              </a:solidFill>
              <a:latin typeface="Arial"/>
              <a:ea typeface="Arial"/>
              <a:cs typeface="Arial"/>
              <a:sym typeface="Arial"/>
            </a:endParaRPr>
          </a:p>
        </p:txBody>
      </p:sp>
      <p:sp>
        <p:nvSpPr>
          <p:cNvPr id="1035" name="Google Shape;1035;p50"/>
          <p:cNvSpPr txBox="1"/>
          <p:nvPr/>
        </p:nvSpPr>
        <p:spPr>
          <a:xfrm>
            <a:off x="5242445" y="3039423"/>
            <a:ext cx="3497943" cy="253885"/>
          </a:xfrm>
          <a:prstGeom prst="rect">
            <a:avLst/>
          </a:prstGeom>
          <a:noFill/>
          <a:ln cap="flat" cmpd="sng" w="25400">
            <a:solidFill>
              <a:srgbClr val="4F81BD"/>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Sélectionner des meilleures options d’adaptation</a:t>
            </a:r>
            <a:endParaRPr b="0" i="0" sz="1350" u="none" cap="none" strike="noStrike">
              <a:solidFill>
                <a:srgbClr val="000000"/>
              </a:solidFill>
              <a:latin typeface="Arial"/>
              <a:ea typeface="Arial"/>
              <a:cs typeface="Arial"/>
              <a:sym typeface="Arial"/>
            </a:endParaRPr>
          </a:p>
        </p:txBody>
      </p:sp>
      <p:sp>
        <p:nvSpPr>
          <p:cNvPr id="1036" name="Google Shape;1036;p50"/>
          <p:cNvSpPr txBox="1"/>
          <p:nvPr/>
        </p:nvSpPr>
        <p:spPr>
          <a:xfrm>
            <a:off x="5254062" y="3994168"/>
            <a:ext cx="3486326" cy="253885"/>
          </a:xfrm>
          <a:prstGeom prst="rect">
            <a:avLst/>
          </a:prstGeom>
          <a:noFill/>
          <a:ln cap="flat" cmpd="sng" w="25400">
            <a:solidFill>
              <a:srgbClr val="4F81BD"/>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Évaluer de l’efficacité des options d’adaptation</a:t>
            </a:r>
            <a:endParaRPr b="0" i="0" sz="1350" u="none" cap="none" strike="noStrike">
              <a:solidFill>
                <a:srgbClr val="000000"/>
              </a:solidFill>
              <a:latin typeface="Arial"/>
              <a:ea typeface="Arial"/>
              <a:cs typeface="Arial"/>
              <a:sym typeface="Arial"/>
            </a:endParaRPr>
          </a:p>
        </p:txBody>
      </p:sp>
      <p:sp>
        <p:nvSpPr>
          <p:cNvPr id="1037" name="Google Shape;1037;p50"/>
          <p:cNvSpPr/>
          <p:nvPr/>
        </p:nvSpPr>
        <p:spPr>
          <a:xfrm>
            <a:off x="2159325" y="1288590"/>
            <a:ext cx="280480" cy="3346242"/>
          </a:xfrm>
          <a:prstGeom prst="leftBrace">
            <a:avLst>
              <a:gd fmla="val 108078" name="adj1"/>
              <a:gd fmla="val 50000" name="adj2"/>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pic>
        <p:nvPicPr>
          <p:cNvPr id="1038" name="Google Shape;1038;p50"/>
          <p:cNvPicPr preferRelativeResize="0"/>
          <p:nvPr/>
        </p:nvPicPr>
        <p:blipFill rotWithShape="1">
          <a:blip r:embed="rId3">
            <a:alphaModFix/>
          </a:blip>
          <a:srcRect b="14258" l="0" r="0" t="0"/>
          <a:stretch/>
        </p:blipFill>
        <p:spPr>
          <a:xfrm>
            <a:off x="33806" y="39710"/>
            <a:ext cx="1379167" cy="609598"/>
          </a:xfrm>
          <a:prstGeom prst="rect">
            <a:avLst/>
          </a:prstGeom>
          <a:noFill/>
          <a:ln>
            <a:noFill/>
          </a:ln>
        </p:spPr>
      </p:pic>
      <p:grpSp>
        <p:nvGrpSpPr>
          <p:cNvPr id="1039" name="Google Shape;1039;p50"/>
          <p:cNvGrpSpPr/>
          <p:nvPr/>
        </p:nvGrpSpPr>
        <p:grpSpPr>
          <a:xfrm>
            <a:off x="7014256" y="4766744"/>
            <a:ext cx="1872092" cy="367816"/>
            <a:chOff x="8596525" y="6049452"/>
            <a:chExt cx="3311957" cy="582866"/>
          </a:xfrm>
        </p:grpSpPr>
        <p:grpSp>
          <p:nvGrpSpPr>
            <p:cNvPr id="1040" name="Google Shape;1040;p50"/>
            <p:cNvGrpSpPr/>
            <p:nvPr/>
          </p:nvGrpSpPr>
          <p:grpSpPr>
            <a:xfrm>
              <a:off x="8596525" y="6049452"/>
              <a:ext cx="2275048" cy="582866"/>
              <a:chOff x="2995571" y="4446283"/>
              <a:chExt cx="3220513" cy="825093"/>
            </a:xfrm>
          </p:grpSpPr>
          <p:sp>
            <p:nvSpPr>
              <p:cNvPr id="1041" name="Google Shape;1041;p50"/>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42" name="Google Shape;1042;p50"/>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43" name="Google Shape;1043;p50"/>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044" name="Google Shape;1044;p50"/>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grpSp>
        <p:nvGrpSpPr>
          <p:cNvPr id="1050" name="Google Shape;1050;p51"/>
          <p:cNvGrpSpPr/>
          <p:nvPr/>
        </p:nvGrpSpPr>
        <p:grpSpPr>
          <a:xfrm>
            <a:off x="60654" y="556088"/>
            <a:ext cx="9049541" cy="4109298"/>
            <a:chOff x="14559" y="590937"/>
            <a:chExt cx="9049541" cy="4109295"/>
          </a:xfrm>
        </p:grpSpPr>
        <p:sp>
          <p:nvSpPr>
            <p:cNvPr id="1051" name="Google Shape;1051;p51"/>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052" name="Google Shape;1052;p51"/>
            <p:cNvSpPr/>
            <p:nvPr/>
          </p:nvSpPr>
          <p:spPr>
            <a:xfrm>
              <a:off x="201366" y="590937"/>
              <a:ext cx="8528566"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053" name="Google Shape;1053;p51"/>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054" name="Google Shape;1054;p51"/>
          <p:cNvSpPr txBox="1"/>
          <p:nvPr>
            <p:ph type="title"/>
          </p:nvPr>
        </p:nvSpPr>
        <p:spPr>
          <a:xfrm>
            <a:off x="1412975" y="393225"/>
            <a:ext cx="7560600" cy="496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t/>
            </a:r>
            <a:endParaRPr b="1" sz="3200">
              <a:solidFill>
                <a:srgbClr val="126580"/>
              </a:solidFill>
              <a:latin typeface="Arial"/>
              <a:ea typeface="Arial"/>
              <a:cs typeface="Arial"/>
              <a:sym typeface="Arial"/>
            </a:endParaRPr>
          </a:p>
          <a:p>
            <a:pPr indent="0" lvl="0" marL="0" rtl="0" algn="l">
              <a:lnSpc>
                <a:spcPct val="100000"/>
              </a:lnSpc>
              <a:spcBef>
                <a:spcPts val="0"/>
              </a:spcBef>
              <a:spcAft>
                <a:spcPts val="0"/>
              </a:spcAft>
              <a:buClr>
                <a:schemeClr val="dk1"/>
              </a:buClr>
              <a:buSzPts val="1800"/>
              <a:buNone/>
            </a:pPr>
            <a:r>
              <a:rPr b="1" lang="en-US" sz="3200">
                <a:solidFill>
                  <a:srgbClr val="126580"/>
                </a:solidFill>
                <a:latin typeface="Arial"/>
                <a:ea typeface="Arial"/>
                <a:cs typeface="Arial"/>
                <a:sym typeface="Arial"/>
              </a:rPr>
              <a:t>En résumé, pour élaborer une justification climatique, vous devez disposer des éléments suivants :  </a:t>
            </a:r>
            <a:endParaRPr b="1" sz="3200">
              <a:solidFill>
                <a:srgbClr val="126580"/>
              </a:solidFill>
              <a:latin typeface="Arial"/>
              <a:ea typeface="Arial"/>
              <a:cs typeface="Arial"/>
              <a:sym typeface="Arial"/>
            </a:endParaRPr>
          </a:p>
          <a:p>
            <a:pPr indent="0" lvl="0" marL="0" rtl="0" algn="l">
              <a:lnSpc>
                <a:spcPct val="90000"/>
              </a:lnSpc>
              <a:spcBef>
                <a:spcPts val="0"/>
              </a:spcBef>
              <a:spcAft>
                <a:spcPts val="0"/>
              </a:spcAft>
              <a:buClr>
                <a:schemeClr val="dk1"/>
              </a:buClr>
              <a:buSzPts val="1800"/>
              <a:buNone/>
            </a:pPr>
            <a:r>
              <a:t/>
            </a:r>
            <a:endParaRPr b="1" sz="3200">
              <a:solidFill>
                <a:srgbClr val="126580"/>
              </a:solidFill>
              <a:latin typeface="Arial"/>
              <a:ea typeface="Arial"/>
              <a:cs typeface="Arial"/>
              <a:sym typeface="Arial"/>
            </a:endParaRPr>
          </a:p>
        </p:txBody>
      </p:sp>
      <p:sp>
        <p:nvSpPr>
          <p:cNvPr id="1055" name="Google Shape;1055;p51"/>
          <p:cNvSpPr txBox="1"/>
          <p:nvPr>
            <p:ph idx="1" type="body"/>
          </p:nvPr>
        </p:nvSpPr>
        <p:spPr>
          <a:xfrm>
            <a:off x="628650" y="1397076"/>
            <a:ext cx="8166600" cy="3252600"/>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100000"/>
              </a:lnSpc>
              <a:spcBef>
                <a:spcPts val="750"/>
              </a:spcBef>
              <a:spcAft>
                <a:spcPts val="0"/>
              </a:spcAft>
              <a:buSzPct val="108107"/>
              <a:buFont typeface="Noto Sans Symbols"/>
              <a:buChar char="❖"/>
            </a:pPr>
            <a:r>
              <a:rPr lang="en-US" sz="1800">
                <a:latin typeface="Roboto"/>
                <a:ea typeface="Roboto"/>
                <a:cs typeface="Roboto"/>
                <a:sym typeface="Roboto"/>
              </a:rPr>
              <a:t>Identifier le problème induit par le climat que votre projet proposé ciblera via un arbre à problèmes ;</a:t>
            </a:r>
            <a:endParaRPr/>
          </a:p>
          <a:p>
            <a:pPr indent="-228600" lvl="0" marL="457200" rtl="0" algn="l">
              <a:lnSpc>
                <a:spcPct val="100000"/>
              </a:lnSpc>
              <a:spcBef>
                <a:spcPts val="750"/>
              </a:spcBef>
              <a:spcAft>
                <a:spcPts val="0"/>
              </a:spcAft>
              <a:buSzPct val="108107"/>
              <a:buFont typeface="Noto Sans Symbols"/>
              <a:buNone/>
            </a:pPr>
            <a:r>
              <a:t/>
            </a:r>
            <a:endParaRPr sz="1800">
              <a:latin typeface="Roboto"/>
              <a:ea typeface="Roboto"/>
              <a:cs typeface="Roboto"/>
              <a:sym typeface="Roboto"/>
            </a:endParaRPr>
          </a:p>
          <a:p>
            <a:pPr indent="-342900" lvl="0" marL="457200" rtl="0" algn="l">
              <a:lnSpc>
                <a:spcPct val="100000"/>
              </a:lnSpc>
              <a:spcBef>
                <a:spcPts val="750"/>
              </a:spcBef>
              <a:spcAft>
                <a:spcPts val="0"/>
              </a:spcAft>
              <a:buSzPct val="108107"/>
              <a:buFont typeface="Noto Sans Symbols"/>
              <a:buChar char="❖"/>
            </a:pPr>
            <a:r>
              <a:rPr lang="en-US" sz="1800">
                <a:latin typeface="Roboto"/>
                <a:ea typeface="Roboto"/>
                <a:cs typeface="Roboto"/>
                <a:sym typeface="Roboto"/>
              </a:rPr>
              <a:t>Conceptualiser les causes profondes et les effets directs et indirects du problème induit par le climat ;</a:t>
            </a:r>
            <a:endParaRPr/>
          </a:p>
          <a:p>
            <a:pPr indent="-228600" lvl="0" marL="457200" rtl="0" algn="l">
              <a:lnSpc>
                <a:spcPct val="100000"/>
              </a:lnSpc>
              <a:spcBef>
                <a:spcPts val="750"/>
              </a:spcBef>
              <a:spcAft>
                <a:spcPts val="0"/>
              </a:spcAft>
              <a:buSzPct val="108107"/>
              <a:buFont typeface="Noto Sans Symbols"/>
              <a:buNone/>
            </a:pPr>
            <a:r>
              <a:t/>
            </a:r>
            <a:endParaRPr sz="1800">
              <a:latin typeface="Roboto"/>
              <a:ea typeface="Roboto"/>
              <a:cs typeface="Roboto"/>
              <a:sym typeface="Roboto"/>
            </a:endParaRPr>
          </a:p>
          <a:p>
            <a:pPr indent="-342900" lvl="0" marL="457200" rtl="0" algn="l">
              <a:lnSpc>
                <a:spcPct val="100000"/>
              </a:lnSpc>
              <a:spcBef>
                <a:spcPts val="750"/>
              </a:spcBef>
              <a:spcAft>
                <a:spcPts val="0"/>
              </a:spcAft>
              <a:buSzPct val="108107"/>
              <a:buFont typeface="Noto Sans Symbols"/>
              <a:buChar char="❖"/>
            </a:pPr>
            <a:r>
              <a:rPr lang="en-US" sz="1800">
                <a:latin typeface="Roboto"/>
                <a:ea typeface="Roboto"/>
                <a:cs typeface="Roboto"/>
                <a:sym typeface="Roboto"/>
              </a:rPr>
              <a:t>Valider le problème via une analyse plus approfondie ; et</a:t>
            </a:r>
            <a:endParaRPr/>
          </a:p>
          <a:p>
            <a:pPr indent="-228600" lvl="0" marL="457200" rtl="0" algn="l">
              <a:lnSpc>
                <a:spcPct val="100000"/>
              </a:lnSpc>
              <a:spcBef>
                <a:spcPts val="750"/>
              </a:spcBef>
              <a:spcAft>
                <a:spcPts val="0"/>
              </a:spcAft>
              <a:buSzPct val="108107"/>
              <a:buFont typeface="Noto Sans Symbols"/>
              <a:buNone/>
            </a:pPr>
            <a:r>
              <a:t/>
            </a:r>
            <a:endParaRPr sz="1800">
              <a:latin typeface="Roboto"/>
              <a:ea typeface="Roboto"/>
              <a:cs typeface="Roboto"/>
              <a:sym typeface="Roboto"/>
            </a:endParaRPr>
          </a:p>
          <a:p>
            <a:pPr indent="-342900" lvl="0" marL="457200" rtl="0" algn="l">
              <a:lnSpc>
                <a:spcPct val="100000"/>
              </a:lnSpc>
              <a:spcBef>
                <a:spcPts val="750"/>
              </a:spcBef>
              <a:spcAft>
                <a:spcPts val="0"/>
              </a:spcAft>
              <a:buSzPct val="108107"/>
              <a:buFont typeface="Noto Sans Symbols"/>
              <a:buChar char="❖"/>
            </a:pPr>
            <a:r>
              <a:rPr b="1" lang="en-US" sz="1800">
                <a:solidFill>
                  <a:srgbClr val="AD003F"/>
                </a:solidFill>
                <a:latin typeface="Roboto"/>
                <a:ea typeface="Roboto"/>
                <a:cs typeface="Roboto"/>
                <a:sym typeface="Roboto"/>
              </a:rPr>
              <a:t> </a:t>
            </a:r>
            <a:r>
              <a:rPr lang="en-US" sz="1800">
                <a:latin typeface="Roboto"/>
                <a:ea typeface="Roboto"/>
                <a:cs typeface="Roboto"/>
                <a:sym typeface="Roboto"/>
              </a:rPr>
              <a:t>Identifier les solutions les plus efficaces pour résoudre le problème induit par le climat.</a:t>
            </a:r>
            <a:endParaRPr sz="1200"/>
          </a:p>
        </p:txBody>
      </p:sp>
      <p:pic>
        <p:nvPicPr>
          <p:cNvPr id="1056" name="Google Shape;1056;p51"/>
          <p:cNvPicPr preferRelativeResize="0"/>
          <p:nvPr/>
        </p:nvPicPr>
        <p:blipFill rotWithShape="1">
          <a:blip r:embed="rId3">
            <a:alphaModFix/>
          </a:blip>
          <a:srcRect b="14258" l="0" r="0" t="0"/>
          <a:stretch/>
        </p:blipFill>
        <p:spPr>
          <a:xfrm>
            <a:off x="33806" y="39710"/>
            <a:ext cx="1379167" cy="609598"/>
          </a:xfrm>
          <a:prstGeom prst="rect">
            <a:avLst/>
          </a:prstGeom>
          <a:noFill/>
          <a:ln>
            <a:noFill/>
          </a:ln>
        </p:spPr>
      </p:pic>
      <p:grpSp>
        <p:nvGrpSpPr>
          <p:cNvPr id="1057" name="Google Shape;1057;p51"/>
          <p:cNvGrpSpPr/>
          <p:nvPr/>
        </p:nvGrpSpPr>
        <p:grpSpPr>
          <a:xfrm>
            <a:off x="7014256" y="4641619"/>
            <a:ext cx="1872092" cy="367816"/>
            <a:chOff x="8596525" y="6049452"/>
            <a:chExt cx="3311957" cy="582866"/>
          </a:xfrm>
        </p:grpSpPr>
        <p:grpSp>
          <p:nvGrpSpPr>
            <p:cNvPr id="1058" name="Google Shape;1058;p51"/>
            <p:cNvGrpSpPr/>
            <p:nvPr/>
          </p:nvGrpSpPr>
          <p:grpSpPr>
            <a:xfrm>
              <a:off x="8596525" y="6049452"/>
              <a:ext cx="2275048" cy="582866"/>
              <a:chOff x="2995571" y="4446283"/>
              <a:chExt cx="3220513" cy="825093"/>
            </a:xfrm>
          </p:grpSpPr>
          <p:sp>
            <p:nvSpPr>
              <p:cNvPr id="1059" name="Google Shape;1059;p5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60" name="Google Shape;1060;p5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61" name="Google Shape;1061;p5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062" name="Google Shape;1062;p51"/>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7" name="Shape 1067"/>
        <p:cNvGrpSpPr/>
        <p:nvPr/>
      </p:nvGrpSpPr>
      <p:grpSpPr>
        <a:xfrm>
          <a:off x="0" y="0"/>
          <a:ext cx="0" cy="0"/>
          <a:chOff x="0" y="0"/>
          <a:chExt cx="0" cy="0"/>
        </a:xfrm>
      </p:grpSpPr>
      <p:sp>
        <p:nvSpPr>
          <p:cNvPr id="1068" name="Google Shape;1068;p52"/>
          <p:cNvSpPr/>
          <p:nvPr/>
        </p:nvSpPr>
        <p:spPr>
          <a:xfrm>
            <a:off x="1" y="0"/>
            <a:ext cx="9143999" cy="51430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nvGrpSpPr>
          <p:cNvPr id="1069" name="Google Shape;1069;p52"/>
          <p:cNvGrpSpPr/>
          <p:nvPr/>
        </p:nvGrpSpPr>
        <p:grpSpPr>
          <a:xfrm rot="-5400000">
            <a:off x="3953615" y="-239371"/>
            <a:ext cx="1005307" cy="8912537"/>
            <a:chOff x="329184" y="2"/>
            <a:chExt cx="524256" cy="5777807"/>
          </a:xfrm>
        </p:grpSpPr>
        <p:cxnSp>
          <p:nvCxnSpPr>
            <p:cNvPr id="1070" name="Google Shape;1070;p52"/>
            <p:cNvCxnSpPr/>
            <p:nvPr/>
          </p:nvCxnSpPr>
          <p:spPr>
            <a:xfrm rot="10800000">
              <a:off x="329184" y="5777809"/>
              <a:ext cx="521208" cy="0"/>
            </a:xfrm>
            <a:prstGeom prst="straightConnector1">
              <a:avLst/>
            </a:prstGeom>
            <a:noFill/>
            <a:ln cap="flat" cmpd="sng" w="152400">
              <a:solidFill>
                <a:srgbClr val="A3E061"/>
              </a:solidFill>
              <a:prstDash val="solid"/>
              <a:round/>
              <a:headEnd len="sm" w="sm" type="none"/>
              <a:tailEnd len="sm" w="sm" type="none"/>
            </a:ln>
          </p:spPr>
        </p:cxnSp>
        <p:sp>
          <p:nvSpPr>
            <p:cNvPr id="1071" name="Google Shape;1071;p52"/>
            <p:cNvSpPr/>
            <p:nvPr/>
          </p:nvSpPr>
          <p:spPr>
            <a:xfrm>
              <a:off x="329184" y="2"/>
              <a:ext cx="524256" cy="5666779"/>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sp>
        <p:nvSpPr>
          <p:cNvPr id="1072" name="Google Shape;1072;p52"/>
          <p:cNvSpPr/>
          <p:nvPr/>
        </p:nvSpPr>
        <p:spPr>
          <a:xfrm>
            <a:off x="516467" y="279400"/>
            <a:ext cx="7842523" cy="4551546"/>
          </a:xfrm>
          <a:prstGeom prst="rect">
            <a:avLst/>
          </a:prstGeom>
          <a:solidFill>
            <a:schemeClr val="lt1"/>
          </a:solidFill>
          <a:ln>
            <a:noFill/>
          </a:ln>
          <a:effectLst>
            <a:outerShdw blurRad="139700" rotWithShape="0" algn="t" dir="5400000" dist="127000">
              <a:srgbClr val="000000">
                <a:alpha val="1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1073" name="Google Shape;1073;p52"/>
          <p:cNvSpPr txBox="1"/>
          <p:nvPr>
            <p:ph type="title"/>
          </p:nvPr>
        </p:nvSpPr>
        <p:spPr>
          <a:xfrm>
            <a:off x="766475" y="1401550"/>
            <a:ext cx="7513200" cy="19581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2667"/>
              <a:buFont typeface="Arial"/>
              <a:buNone/>
            </a:pPr>
            <a:r>
              <a:rPr lang="en-US" sz="3900">
                <a:solidFill>
                  <a:srgbClr val="0F6C83"/>
                </a:solidFill>
                <a:latin typeface="Arial"/>
                <a:ea typeface="Arial"/>
                <a:cs typeface="Arial"/>
                <a:sym typeface="Arial"/>
              </a:rPr>
              <a:t>INTRODUCTION</a:t>
            </a:r>
            <a:endParaRPr sz="3900">
              <a:solidFill>
                <a:srgbClr val="0F6C83"/>
              </a:solidFill>
              <a:latin typeface="Arial"/>
              <a:ea typeface="Arial"/>
              <a:cs typeface="Arial"/>
              <a:sym typeface="Arial"/>
            </a:endParaRPr>
          </a:p>
          <a:p>
            <a:pPr indent="0" lvl="0" marL="0" rtl="0" algn="ctr">
              <a:lnSpc>
                <a:spcPct val="100000"/>
              </a:lnSpc>
              <a:spcBef>
                <a:spcPts val="0"/>
              </a:spcBef>
              <a:spcAft>
                <a:spcPts val="0"/>
              </a:spcAft>
              <a:buSzPts val="2667"/>
              <a:buNone/>
            </a:pPr>
            <a:r>
              <a:rPr b="1" i="0" lang="en-US" sz="3900" u="none" cap="none" strike="noStrike">
                <a:solidFill>
                  <a:srgbClr val="0F6C83"/>
                </a:solidFill>
                <a:latin typeface="Arial"/>
                <a:ea typeface="Arial"/>
                <a:cs typeface="Arial"/>
                <a:sym typeface="Arial"/>
              </a:rPr>
              <a:t>THEORIE du CHANGEMENT (TdC) </a:t>
            </a:r>
            <a:endParaRPr b="1" sz="3900">
              <a:solidFill>
                <a:srgbClr val="0F6C83"/>
              </a:solidFill>
              <a:latin typeface="Arial"/>
              <a:ea typeface="Arial"/>
              <a:cs typeface="Arial"/>
              <a:sym typeface="Arial"/>
            </a:endParaRPr>
          </a:p>
        </p:txBody>
      </p:sp>
      <p:grpSp>
        <p:nvGrpSpPr>
          <p:cNvPr id="1074" name="Google Shape;1074;p52"/>
          <p:cNvGrpSpPr/>
          <p:nvPr/>
        </p:nvGrpSpPr>
        <p:grpSpPr>
          <a:xfrm>
            <a:off x="6402380" y="4747848"/>
            <a:ext cx="2483968" cy="437150"/>
            <a:chOff x="8596525" y="6049452"/>
            <a:chExt cx="3311957" cy="582866"/>
          </a:xfrm>
        </p:grpSpPr>
        <p:grpSp>
          <p:nvGrpSpPr>
            <p:cNvPr id="1075" name="Google Shape;1075;p52"/>
            <p:cNvGrpSpPr/>
            <p:nvPr/>
          </p:nvGrpSpPr>
          <p:grpSpPr>
            <a:xfrm>
              <a:off x="8596525" y="6049452"/>
              <a:ext cx="2275048" cy="582866"/>
              <a:chOff x="2995571" y="4446283"/>
              <a:chExt cx="3220513" cy="825093"/>
            </a:xfrm>
          </p:grpSpPr>
          <p:sp>
            <p:nvSpPr>
              <p:cNvPr id="1076" name="Google Shape;1076;p52"/>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77" name="Google Shape;1077;p52"/>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78" name="Google Shape;1078;p52"/>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079" name="Google Shape;1079;p52"/>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080" name="Google Shape;1080;p52"/>
          <p:cNvPicPr preferRelativeResize="0"/>
          <p:nvPr/>
        </p:nvPicPr>
        <p:blipFill rotWithShape="1">
          <a:blip r:embed="rId7">
            <a:alphaModFix/>
          </a:blip>
          <a:srcRect b="14258" l="0" r="0" t="0"/>
          <a:stretch/>
        </p:blipFill>
        <p:spPr>
          <a:xfrm>
            <a:off x="14556" y="-18661"/>
            <a:ext cx="1379167" cy="6095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grpSp>
        <p:nvGrpSpPr>
          <p:cNvPr id="1085" name="Google Shape;1085;p53"/>
          <p:cNvGrpSpPr/>
          <p:nvPr/>
        </p:nvGrpSpPr>
        <p:grpSpPr>
          <a:xfrm>
            <a:off x="47230" y="606636"/>
            <a:ext cx="9049541" cy="4109295"/>
            <a:chOff x="14559" y="590937"/>
            <a:chExt cx="9049541" cy="4109295"/>
          </a:xfrm>
        </p:grpSpPr>
        <p:sp>
          <p:nvSpPr>
            <p:cNvPr id="1086" name="Google Shape;1086;p53"/>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087" name="Google Shape;1087;p53"/>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088" name="Google Shape;1088;p53"/>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089" name="Google Shape;1089;p53"/>
          <p:cNvSpPr txBox="1"/>
          <p:nvPr>
            <p:ph type="title"/>
          </p:nvPr>
        </p:nvSpPr>
        <p:spPr>
          <a:xfrm>
            <a:off x="1592826" y="121445"/>
            <a:ext cx="6922500" cy="73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3300">
                <a:solidFill>
                  <a:srgbClr val="126580"/>
                </a:solidFill>
                <a:latin typeface="Arial"/>
                <a:ea typeface="Arial"/>
                <a:cs typeface="Arial"/>
                <a:sym typeface="Arial"/>
              </a:rPr>
              <a:t>Théorie du Changement (TdC)</a:t>
            </a:r>
            <a:endParaRPr>
              <a:solidFill>
                <a:srgbClr val="126580"/>
              </a:solidFill>
            </a:endParaRPr>
          </a:p>
        </p:txBody>
      </p:sp>
      <p:sp>
        <p:nvSpPr>
          <p:cNvPr id="1090" name="Google Shape;1090;p53"/>
          <p:cNvSpPr txBox="1"/>
          <p:nvPr>
            <p:ph idx="1" type="body"/>
          </p:nvPr>
        </p:nvSpPr>
        <p:spPr>
          <a:xfrm>
            <a:off x="2752513" y="944611"/>
            <a:ext cx="6294081" cy="3066741"/>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750"/>
              </a:spcBef>
              <a:spcAft>
                <a:spcPts val="0"/>
              </a:spcAft>
              <a:buClr>
                <a:schemeClr val="dk1"/>
              </a:buClr>
              <a:buSzPts val="1800"/>
              <a:buChar char="•"/>
            </a:pPr>
            <a:r>
              <a:rPr lang="en-US" sz="1600">
                <a:latin typeface="Arial"/>
                <a:ea typeface="Arial"/>
                <a:cs typeface="Arial"/>
                <a:sym typeface="Arial"/>
              </a:rPr>
              <a:t>Une TdC représente l’énoncé narratif/graphique qui relie logiquement les activités d’un projet aux résultats qui doivent être atteints pour satisfaire la vision ou l’objectif à long terme du projet.</a:t>
            </a:r>
            <a:endParaRPr/>
          </a:p>
          <a:p>
            <a:pPr indent="-342900" lvl="0" marL="457200" rtl="0" algn="l">
              <a:lnSpc>
                <a:spcPct val="90000"/>
              </a:lnSpc>
              <a:spcBef>
                <a:spcPts val="750"/>
              </a:spcBef>
              <a:spcAft>
                <a:spcPts val="0"/>
              </a:spcAft>
              <a:buClr>
                <a:schemeClr val="dk1"/>
              </a:buClr>
              <a:buSzPts val="1800"/>
              <a:buChar char="•"/>
            </a:pPr>
            <a:r>
              <a:rPr lang="en-US" sz="1600">
                <a:latin typeface="Arial"/>
                <a:ea typeface="Arial"/>
                <a:cs typeface="Arial"/>
                <a:sym typeface="Arial"/>
              </a:rPr>
              <a:t>Pour le FVC, la TdC justifie la raison d’être du projet et fournit des informations sur la manière dont il contribue à orienter la trajectoire de développement vers un développement à faibles émissions de carbone et/ou résilient au changement climatique, conformément à ses buts et objectifs.</a:t>
            </a:r>
            <a:endParaRPr sz="1600">
              <a:latin typeface="Arial"/>
              <a:ea typeface="Arial"/>
              <a:cs typeface="Arial"/>
              <a:sym typeface="Arial"/>
            </a:endParaRPr>
          </a:p>
          <a:p>
            <a:pPr indent="0" lvl="0" marL="0" rtl="0" algn="l">
              <a:lnSpc>
                <a:spcPct val="90000"/>
              </a:lnSpc>
              <a:spcBef>
                <a:spcPts val="750"/>
              </a:spcBef>
              <a:spcAft>
                <a:spcPts val="0"/>
              </a:spcAft>
              <a:buSzPts val="1800"/>
              <a:buNone/>
            </a:pPr>
            <a:r>
              <a:rPr b="1" lang="en-US" sz="1600"/>
              <a:t>Une question pour commencer : </a:t>
            </a:r>
            <a:r>
              <a:rPr b="1" lang="en-US" sz="1600">
                <a:solidFill>
                  <a:schemeClr val="accent2"/>
                </a:solidFill>
              </a:rPr>
              <a:t>Comment puis-je faire en sorte que le changement se produise ? </a:t>
            </a:r>
            <a:r>
              <a:rPr b="1" lang="en-US" sz="1600"/>
              <a:t>  </a:t>
            </a:r>
            <a:endParaRPr b="1" sz="3200"/>
          </a:p>
          <a:p>
            <a:pPr indent="0" lvl="0" marL="0" rtl="0" algn="l">
              <a:lnSpc>
                <a:spcPct val="90000"/>
              </a:lnSpc>
              <a:spcBef>
                <a:spcPts val="750"/>
              </a:spcBef>
              <a:spcAft>
                <a:spcPts val="0"/>
              </a:spcAft>
              <a:buSzPts val="1800"/>
              <a:buNone/>
            </a:pPr>
            <a:r>
              <a:rPr lang="en-US" sz="1400">
                <a:solidFill>
                  <a:srgbClr val="C00000"/>
                </a:solidFill>
                <a:latin typeface="Arial"/>
                <a:ea typeface="Arial"/>
                <a:cs typeface="Arial"/>
                <a:sym typeface="Arial"/>
              </a:rPr>
              <a:t>    </a:t>
            </a:r>
            <a:r>
              <a:rPr b="1" lang="en-US" sz="1400"/>
              <a:t> </a:t>
            </a:r>
            <a:r>
              <a:rPr lang="en-US" sz="1400">
                <a:latin typeface="Arial"/>
                <a:ea typeface="Arial"/>
                <a:cs typeface="Arial"/>
                <a:sym typeface="Arial"/>
              </a:rPr>
              <a:t>           </a:t>
            </a:r>
            <a:endParaRPr/>
          </a:p>
          <a:p>
            <a:pPr indent="0" lvl="0" marL="0" rtl="0" algn="l">
              <a:lnSpc>
                <a:spcPct val="90000"/>
              </a:lnSpc>
              <a:spcBef>
                <a:spcPts val="750"/>
              </a:spcBef>
              <a:spcAft>
                <a:spcPts val="0"/>
              </a:spcAft>
              <a:buSzPts val="1800"/>
              <a:buNone/>
            </a:pPr>
            <a:r>
              <a:rPr lang="en-US" sz="1600">
                <a:latin typeface="Arial"/>
                <a:ea typeface="Arial"/>
                <a:cs typeface="Arial"/>
                <a:sym typeface="Arial"/>
              </a:rPr>
              <a:t>On peut répondre à cette question en élaborant une théorie du changement (TdC). </a:t>
            </a:r>
            <a:endParaRPr sz="1600">
              <a:latin typeface="Arial"/>
              <a:ea typeface="Arial"/>
              <a:cs typeface="Arial"/>
              <a:sym typeface="Arial"/>
            </a:endParaRPr>
          </a:p>
        </p:txBody>
      </p:sp>
      <p:sp>
        <p:nvSpPr>
          <p:cNvPr id="1091" name="Google Shape;1091;p53"/>
          <p:cNvSpPr/>
          <p:nvPr/>
        </p:nvSpPr>
        <p:spPr>
          <a:xfrm>
            <a:off x="6846402" y="3450050"/>
            <a:ext cx="938463" cy="6256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Arial"/>
                <a:ea typeface="Arial"/>
                <a:cs typeface="Arial"/>
                <a:sym typeface="Arial"/>
              </a:rPr>
              <a:t>🤔</a:t>
            </a:r>
            <a:endParaRPr b="0" i="0" sz="1050" u="none" cap="none" strike="noStrike">
              <a:solidFill>
                <a:schemeClr val="lt1"/>
              </a:solidFill>
              <a:latin typeface="Roboto"/>
              <a:ea typeface="Roboto"/>
              <a:cs typeface="Roboto"/>
              <a:sym typeface="Roboto"/>
            </a:endParaRPr>
          </a:p>
        </p:txBody>
      </p:sp>
      <p:pic>
        <p:nvPicPr>
          <p:cNvPr descr="Chemin de fer qui traverse le désert" id="1092" name="Google Shape;1092;p53"/>
          <p:cNvPicPr preferRelativeResize="0"/>
          <p:nvPr/>
        </p:nvPicPr>
        <p:blipFill rotWithShape="1">
          <a:blip r:embed="rId3">
            <a:alphaModFix/>
          </a:blip>
          <a:srcRect b="0" l="0" r="6108" t="0"/>
          <a:stretch/>
        </p:blipFill>
        <p:spPr>
          <a:xfrm>
            <a:off x="380353" y="944611"/>
            <a:ext cx="2225843" cy="3610886"/>
          </a:xfrm>
          <a:prstGeom prst="rect">
            <a:avLst/>
          </a:prstGeom>
          <a:noFill/>
          <a:ln>
            <a:noFill/>
          </a:ln>
        </p:spPr>
      </p:pic>
      <p:grpSp>
        <p:nvGrpSpPr>
          <p:cNvPr id="1093" name="Google Shape;1093;p53"/>
          <p:cNvGrpSpPr/>
          <p:nvPr/>
        </p:nvGrpSpPr>
        <p:grpSpPr>
          <a:xfrm>
            <a:off x="6402380" y="4648360"/>
            <a:ext cx="2483968" cy="437150"/>
            <a:chOff x="8596525" y="6049452"/>
            <a:chExt cx="3311957" cy="582866"/>
          </a:xfrm>
        </p:grpSpPr>
        <p:grpSp>
          <p:nvGrpSpPr>
            <p:cNvPr id="1094" name="Google Shape;1094;p53"/>
            <p:cNvGrpSpPr/>
            <p:nvPr/>
          </p:nvGrpSpPr>
          <p:grpSpPr>
            <a:xfrm>
              <a:off x="8596525" y="6049452"/>
              <a:ext cx="2275048" cy="582866"/>
              <a:chOff x="2995571" y="4446283"/>
              <a:chExt cx="3220513" cy="825093"/>
            </a:xfrm>
          </p:grpSpPr>
          <p:sp>
            <p:nvSpPr>
              <p:cNvPr id="1095" name="Google Shape;1095;p53"/>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96" name="Google Shape;1096;p53"/>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097" name="Google Shape;1097;p53"/>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098" name="Google Shape;1098;p53"/>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pic>
        <p:nvPicPr>
          <p:cNvPr id="1099" name="Google Shape;1099;p53"/>
          <p:cNvPicPr preferRelativeResize="0"/>
          <p:nvPr/>
        </p:nvPicPr>
        <p:blipFill rotWithShape="1">
          <a:blip r:embed="rId8">
            <a:alphaModFix/>
          </a:blip>
          <a:srcRect b="14258" l="0" r="0" t="0"/>
          <a:stretch/>
        </p:blipFill>
        <p:spPr>
          <a:xfrm>
            <a:off x="14556" y="10835"/>
            <a:ext cx="1379167" cy="6095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grpSp>
        <p:nvGrpSpPr>
          <p:cNvPr id="1104" name="Google Shape;1104;p66"/>
          <p:cNvGrpSpPr/>
          <p:nvPr/>
        </p:nvGrpSpPr>
        <p:grpSpPr>
          <a:xfrm>
            <a:off x="47230" y="606636"/>
            <a:ext cx="9049541" cy="4109295"/>
            <a:chOff x="14559" y="590937"/>
            <a:chExt cx="9049541" cy="4109295"/>
          </a:xfrm>
        </p:grpSpPr>
        <p:sp>
          <p:nvSpPr>
            <p:cNvPr id="1105" name="Google Shape;1105;p66"/>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106" name="Google Shape;1106;p66"/>
            <p:cNvSpPr/>
            <p:nvPr/>
          </p:nvSpPr>
          <p:spPr>
            <a:xfrm>
              <a:off x="201366" y="590937"/>
              <a:ext cx="5537035"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107" name="Google Shape;1107;p66"/>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108" name="Google Shape;1108;p66"/>
          <p:cNvSpPr txBox="1"/>
          <p:nvPr>
            <p:ph type="title"/>
          </p:nvPr>
        </p:nvSpPr>
        <p:spPr>
          <a:xfrm>
            <a:off x="1632672" y="405423"/>
            <a:ext cx="6994460" cy="39502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126580"/>
                </a:solidFill>
                <a:latin typeface="Arial"/>
                <a:ea typeface="Arial"/>
                <a:cs typeface="Arial"/>
                <a:sym typeface="Arial"/>
              </a:rPr>
              <a:t>TdC vs. Cadres Logiques</a:t>
            </a:r>
            <a:endParaRPr/>
          </a:p>
        </p:txBody>
      </p:sp>
      <p:grpSp>
        <p:nvGrpSpPr>
          <p:cNvPr id="1109" name="Google Shape;1109;p66"/>
          <p:cNvGrpSpPr/>
          <p:nvPr/>
        </p:nvGrpSpPr>
        <p:grpSpPr>
          <a:xfrm>
            <a:off x="6402380" y="4648360"/>
            <a:ext cx="2483968" cy="437150"/>
            <a:chOff x="8596525" y="6049452"/>
            <a:chExt cx="3311957" cy="582866"/>
          </a:xfrm>
        </p:grpSpPr>
        <p:grpSp>
          <p:nvGrpSpPr>
            <p:cNvPr id="1110" name="Google Shape;1110;p66"/>
            <p:cNvGrpSpPr/>
            <p:nvPr/>
          </p:nvGrpSpPr>
          <p:grpSpPr>
            <a:xfrm>
              <a:off x="8596525" y="6049452"/>
              <a:ext cx="2275048" cy="582866"/>
              <a:chOff x="2995571" y="4446283"/>
              <a:chExt cx="3220513" cy="825093"/>
            </a:xfrm>
          </p:grpSpPr>
          <p:sp>
            <p:nvSpPr>
              <p:cNvPr id="1111" name="Google Shape;1111;p66"/>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112" name="Google Shape;1112;p66"/>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113" name="Google Shape;1113;p66"/>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114" name="Google Shape;1114;p66"/>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115" name="Google Shape;1115;p66"/>
          <p:cNvPicPr preferRelativeResize="0"/>
          <p:nvPr/>
        </p:nvPicPr>
        <p:blipFill rotWithShape="1">
          <a:blip r:embed="rId7">
            <a:alphaModFix/>
          </a:blip>
          <a:srcRect b="14258" l="0" r="0" t="0"/>
          <a:stretch/>
        </p:blipFill>
        <p:spPr>
          <a:xfrm>
            <a:off x="14556" y="10835"/>
            <a:ext cx="1379167" cy="609598"/>
          </a:xfrm>
          <a:prstGeom prst="rect">
            <a:avLst/>
          </a:prstGeom>
          <a:noFill/>
          <a:ln>
            <a:noFill/>
          </a:ln>
        </p:spPr>
      </p:pic>
      <p:sp>
        <p:nvSpPr>
          <p:cNvPr id="1116" name="Google Shape;1116;p66"/>
          <p:cNvSpPr txBox="1"/>
          <p:nvPr/>
        </p:nvSpPr>
        <p:spPr>
          <a:xfrm>
            <a:off x="5957880" y="1010851"/>
            <a:ext cx="2898603" cy="35547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chemeClr val="accent2"/>
                </a:solidFill>
                <a:latin typeface="Arial"/>
                <a:ea typeface="Arial"/>
                <a:cs typeface="Arial"/>
                <a:sym typeface="Arial"/>
              </a:rPr>
              <a:t>Différence #1:</a:t>
            </a:r>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500" u="none" cap="none" strike="noStrike">
                <a:solidFill>
                  <a:srgbClr val="000000"/>
                </a:solidFill>
                <a:latin typeface="Arial"/>
                <a:ea typeface="Arial"/>
                <a:cs typeface="Arial"/>
                <a:sym typeface="Arial"/>
              </a:rPr>
              <a:t>La TdC donne une vue d’ensemble et résume le travail </a:t>
            </a:r>
            <a:r>
              <a:rPr b="1" i="1" lang="en-US" sz="1500" u="none" cap="none" strike="noStrike">
                <a:solidFill>
                  <a:srgbClr val="000000"/>
                </a:solidFill>
                <a:latin typeface="Arial"/>
                <a:ea typeface="Arial"/>
                <a:cs typeface="Arial"/>
                <a:sym typeface="Arial"/>
              </a:rPr>
              <a:t>à un niveau stratégique</a:t>
            </a:r>
            <a:r>
              <a:rPr b="0" i="0" lang="en-US" sz="1500" u="none" cap="none" strike="noStrike">
                <a:solidFill>
                  <a:srgbClr val="000000"/>
                </a:solidFill>
                <a:latin typeface="Arial"/>
                <a:ea typeface="Arial"/>
                <a:cs typeface="Arial"/>
                <a:sym typeface="Arial"/>
              </a:rPr>
              <a:t>, tandis qu’un cadre logique illustre une compréhension du processus de changement au </a:t>
            </a:r>
            <a:r>
              <a:rPr b="1" i="1" lang="en-US" sz="1500" u="none" cap="none" strike="noStrike">
                <a:solidFill>
                  <a:srgbClr val="000000"/>
                </a:solidFill>
                <a:latin typeface="Arial"/>
                <a:ea typeface="Arial"/>
                <a:cs typeface="Arial"/>
                <a:sym typeface="Arial"/>
              </a:rPr>
              <a:t>niveau du programme (mise en œuvre). </a:t>
            </a:r>
            <a:r>
              <a:rPr b="0" i="0" lang="en-US" sz="1500" u="none" cap="none" strike="noStrike">
                <a:solidFill>
                  <a:srgbClr val="000000"/>
                </a:solidFill>
                <a:latin typeface="Arial"/>
                <a:ea typeface="Arial"/>
                <a:cs typeface="Arial"/>
                <a:sym typeface="Arial"/>
              </a:rPr>
              <a:t>En d’autres termes, le cadre logique est comme une lentille microscopique qui zoome sur un chemin spécifique au sein de la théorie du changement.</a:t>
            </a:r>
            <a:endParaRPr b="0" i="0" sz="1500" u="none" cap="none" strike="noStrike">
              <a:solidFill>
                <a:srgbClr val="000000"/>
              </a:solidFill>
              <a:latin typeface="Arial"/>
              <a:ea typeface="Arial"/>
              <a:cs typeface="Arial"/>
              <a:sym typeface="Arial"/>
            </a:endParaRPr>
          </a:p>
        </p:txBody>
      </p:sp>
      <p:pic>
        <p:nvPicPr>
          <p:cNvPr id="1117" name="Google Shape;1117;p66"/>
          <p:cNvPicPr preferRelativeResize="0"/>
          <p:nvPr/>
        </p:nvPicPr>
        <p:blipFill rotWithShape="1">
          <a:blip r:embed="rId8">
            <a:alphaModFix/>
          </a:blip>
          <a:srcRect b="0" l="2303" r="0" t="0"/>
          <a:stretch/>
        </p:blipFill>
        <p:spPr>
          <a:xfrm>
            <a:off x="339209" y="1409869"/>
            <a:ext cx="5437056" cy="264454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grpSp>
        <p:nvGrpSpPr>
          <p:cNvPr id="1122" name="Google Shape;1122;p67"/>
          <p:cNvGrpSpPr/>
          <p:nvPr/>
        </p:nvGrpSpPr>
        <p:grpSpPr>
          <a:xfrm>
            <a:off x="47230" y="606636"/>
            <a:ext cx="9049541" cy="4109295"/>
            <a:chOff x="14559" y="590937"/>
            <a:chExt cx="9049541" cy="4109295"/>
          </a:xfrm>
        </p:grpSpPr>
        <p:sp>
          <p:nvSpPr>
            <p:cNvPr id="1123" name="Google Shape;1123;p67"/>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124" name="Google Shape;1124;p67"/>
            <p:cNvSpPr/>
            <p:nvPr/>
          </p:nvSpPr>
          <p:spPr>
            <a:xfrm>
              <a:off x="2436210" y="590937"/>
              <a:ext cx="6293722"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125" name="Google Shape;1125;p67"/>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126" name="Google Shape;1126;p67"/>
          <p:cNvSpPr txBox="1"/>
          <p:nvPr>
            <p:ph type="title"/>
          </p:nvPr>
        </p:nvSpPr>
        <p:spPr>
          <a:xfrm>
            <a:off x="1459710" y="212392"/>
            <a:ext cx="7365458" cy="39502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126580"/>
                </a:solidFill>
                <a:latin typeface="Arial"/>
                <a:ea typeface="Arial"/>
                <a:cs typeface="Arial"/>
                <a:sym typeface="Arial"/>
              </a:rPr>
              <a:t>TdC vs. Cadres Logiques</a:t>
            </a:r>
            <a:endParaRPr/>
          </a:p>
        </p:txBody>
      </p:sp>
      <p:grpSp>
        <p:nvGrpSpPr>
          <p:cNvPr id="1127" name="Google Shape;1127;p67"/>
          <p:cNvGrpSpPr/>
          <p:nvPr/>
        </p:nvGrpSpPr>
        <p:grpSpPr>
          <a:xfrm>
            <a:off x="6402380" y="4648360"/>
            <a:ext cx="2483968" cy="437150"/>
            <a:chOff x="8596525" y="6049452"/>
            <a:chExt cx="3311957" cy="582866"/>
          </a:xfrm>
        </p:grpSpPr>
        <p:grpSp>
          <p:nvGrpSpPr>
            <p:cNvPr id="1128" name="Google Shape;1128;p67"/>
            <p:cNvGrpSpPr/>
            <p:nvPr/>
          </p:nvGrpSpPr>
          <p:grpSpPr>
            <a:xfrm>
              <a:off x="8596525" y="6049452"/>
              <a:ext cx="2275048" cy="582866"/>
              <a:chOff x="2995571" y="4446283"/>
              <a:chExt cx="3220513" cy="825093"/>
            </a:xfrm>
          </p:grpSpPr>
          <p:sp>
            <p:nvSpPr>
              <p:cNvPr id="1129" name="Google Shape;1129;p67"/>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130" name="Google Shape;1130;p67"/>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131" name="Google Shape;1131;p67"/>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132" name="Google Shape;1132;p67"/>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133" name="Google Shape;1133;p67"/>
          <p:cNvPicPr preferRelativeResize="0"/>
          <p:nvPr/>
        </p:nvPicPr>
        <p:blipFill rotWithShape="1">
          <a:blip r:embed="rId7">
            <a:alphaModFix/>
          </a:blip>
          <a:srcRect b="14258" l="0" r="0" t="0"/>
          <a:stretch/>
        </p:blipFill>
        <p:spPr>
          <a:xfrm>
            <a:off x="14556" y="10835"/>
            <a:ext cx="1379167" cy="609598"/>
          </a:xfrm>
          <a:prstGeom prst="rect">
            <a:avLst/>
          </a:prstGeom>
          <a:noFill/>
          <a:ln>
            <a:noFill/>
          </a:ln>
        </p:spPr>
      </p:pic>
      <p:sp>
        <p:nvSpPr>
          <p:cNvPr id="1134" name="Google Shape;1134;p67"/>
          <p:cNvSpPr txBox="1"/>
          <p:nvPr/>
        </p:nvSpPr>
        <p:spPr>
          <a:xfrm>
            <a:off x="2605137" y="1014341"/>
            <a:ext cx="6157466" cy="16003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2"/>
                </a:solidFill>
                <a:latin typeface="Arial"/>
                <a:ea typeface="Arial"/>
                <a:cs typeface="Arial"/>
                <a:sym typeface="Arial"/>
              </a:rPr>
              <a:t>Différence #2:</a:t>
            </a:r>
            <a:endParaRPr b="0" i="0" sz="1400" u="none" cap="none" strike="noStrike">
              <a:solidFill>
                <a:schemeClr val="accent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La TdC met l'accent sur les processus sociaux, économiques, politiques et institutionnels complexes qui sous-tendent le changement sociétal. Elle montre également toutes les différentes voies qui peuvent conduire au changement, même si ces voies ne sont pas liées à votre programme. C'est pourquoi de nombreuses théories du changement finissent par ressembler à des œuvres d'art qui prennent des formes et des aspects variés.</a:t>
            </a:r>
            <a:endParaRPr b="0" i="0" sz="1400" u="none" cap="none" strike="noStrike">
              <a:solidFill>
                <a:srgbClr val="000000"/>
              </a:solidFill>
              <a:latin typeface="Arial"/>
              <a:ea typeface="Arial"/>
              <a:cs typeface="Arial"/>
              <a:sym typeface="Arial"/>
            </a:endParaRPr>
          </a:p>
        </p:txBody>
      </p:sp>
      <p:sp>
        <p:nvSpPr>
          <p:cNvPr id="1135" name="Google Shape;1135;p67"/>
          <p:cNvSpPr txBox="1"/>
          <p:nvPr/>
        </p:nvSpPr>
        <p:spPr>
          <a:xfrm>
            <a:off x="2605137" y="2948730"/>
            <a:ext cx="6020307"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 cadre logique, en revanche, fidèle à son nom, présente l'intervention de manière « logique », séquentielle. Propre, propre et ordonnée, « X mène à Y ». Dans le cadre logique, seuls les composants directement liés au programme sont représentés. Il est linéaire, ce qui signifie que toutes les activités mènent à des résultats qui mènent à des effets et à l'objectif - il n'y a pas de processus cycliques ou de boucles de rétroaction.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grpSp>
        <p:nvGrpSpPr>
          <p:cNvPr id="1140" name="Google Shape;1140;p69"/>
          <p:cNvGrpSpPr/>
          <p:nvPr/>
        </p:nvGrpSpPr>
        <p:grpSpPr>
          <a:xfrm>
            <a:off x="47230" y="606636"/>
            <a:ext cx="9049541" cy="4109295"/>
            <a:chOff x="14559" y="590937"/>
            <a:chExt cx="9049541" cy="4109295"/>
          </a:xfrm>
        </p:grpSpPr>
        <p:sp>
          <p:nvSpPr>
            <p:cNvPr id="1141" name="Google Shape;1141;p69"/>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142" name="Google Shape;1142;p69"/>
            <p:cNvSpPr/>
            <p:nvPr/>
          </p:nvSpPr>
          <p:spPr>
            <a:xfrm>
              <a:off x="5265298" y="590937"/>
              <a:ext cx="3464634"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143" name="Google Shape;1143;p69"/>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grpSp>
        <p:nvGrpSpPr>
          <p:cNvPr id="1144" name="Google Shape;1144;p69"/>
          <p:cNvGrpSpPr/>
          <p:nvPr/>
        </p:nvGrpSpPr>
        <p:grpSpPr>
          <a:xfrm>
            <a:off x="6402380" y="4648360"/>
            <a:ext cx="2483968" cy="437150"/>
            <a:chOff x="8596525" y="6049452"/>
            <a:chExt cx="3311957" cy="582866"/>
          </a:xfrm>
        </p:grpSpPr>
        <p:grpSp>
          <p:nvGrpSpPr>
            <p:cNvPr id="1145" name="Google Shape;1145;p69"/>
            <p:cNvGrpSpPr/>
            <p:nvPr/>
          </p:nvGrpSpPr>
          <p:grpSpPr>
            <a:xfrm>
              <a:off x="8596525" y="6049452"/>
              <a:ext cx="2275048" cy="582866"/>
              <a:chOff x="2995571" y="4446283"/>
              <a:chExt cx="3220513" cy="825093"/>
            </a:xfrm>
          </p:grpSpPr>
          <p:sp>
            <p:nvSpPr>
              <p:cNvPr id="1146" name="Google Shape;1146;p69"/>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147" name="Google Shape;1147;p69"/>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148" name="Google Shape;1148;p69"/>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149" name="Google Shape;1149;p69"/>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150" name="Google Shape;1150;p69"/>
          <p:cNvPicPr preferRelativeResize="0"/>
          <p:nvPr/>
        </p:nvPicPr>
        <p:blipFill rotWithShape="1">
          <a:blip r:embed="rId7">
            <a:alphaModFix/>
          </a:blip>
          <a:srcRect b="14258" l="0" r="0" t="0"/>
          <a:stretch/>
        </p:blipFill>
        <p:spPr>
          <a:xfrm>
            <a:off x="14556" y="10835"/>
            <a:ext cx="1379167" cy="609598"/>
          </a:xfrm>
          <a:prstGeom prst="rect">
            <a:avLst/>
          </a:prstGeom>
          <a:noFill/>
          <a:ln>
            <a:noFill/>
          </a:ln>
        </p:spPr>
      </p:pic>
      <p:sp>
        <p:nvSpPr>
          <p:cNvPr id="1151" name="Google Shape;1151;p69"/>
          <p:cNvSpPr txBox="1"/>
          <p:nvPr/>
        </p:nvSpPr>
        <p:spPr>
          <a:xfrm>
            <a:off x="47229" y="927977"/>
            <a:ext cx="5191911" cy="355477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1500" u="none" cap="none" strike="noStrike">
                <a:solidFill>
                  <a:schemeClr val="accent2"/>
                </a:solidFill>
                <a:latin typeface="Arial"/>
                <a:ea typeface="Arial"/>
                <a:cs typeface="Arial"/>
                <a:sym typeface="Arial"/>
              </a:rPr>
              <a:t>Différence #3:</a:t>
            </a:r>
            <a:endParaRPr b="0" i="0" sz="1500" u="none" cap="none" strike="noStrike">
              <a:solidFill>
                <a:schemeClr val="accent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500" u="none" cap="none" strike="noStrike">
                <a:solidFill>
                  <a:srgbClr val="000000"/>
                </a:solidFill>
                <a:latin typeface="Arial"/>
                <a:ea typeface="Arial"/>
                <a:cs typeface="Arial"/>
                <a:sym typeface="Arial"/>
              </a:rPr>
              <a:t>L'élaboration d'une TdC commence généralement par le « sommet », avec l'identification d'un « Grand Objectif Audacieux et Ambitieux (</a:t>
            </a:r>
            <a:r>
              <a:rPr b="0" i="1" lang="en-US" sz="1500" u="none" cap="none" strike="noStrike">
                <a:solidFill>
                  <a:srgbClr val="000000"/>
                </a:solidFill>
                <a:latin typeface="Arial"/>
                <a:ea typeface="Arial"/>
                <a:cs typeface="Arial"/>
                <a:sym typeface="Arial"/>
              </a:rPr>
              <a:t>BHAG</a:t>
            </a:r>
            <a:r>
              <a:rPr b="0" i="0" lang="en-US" sz="1500" u="none" cap="none" strike="noStrike">
                <a:solidFill>
                  <a:srgbClr val="000000"/>
                </a:solidFill>
                <a:latin typeface="Arial"/>
                <a:ea typeface="Arial"/>
                <a:cs typeface="Arial"/>
                <a:sym typeface="Arial"/>
              </a:rPr>
              <a:t>) », puis en remontant vers le bas pour cartographier les voies des résultats. Lors de l'élaboration de la TdC, la question posée est la suivante : « </a:t>
            </a:r>
            <a:r>
              <a:rPr b="1" i="1" lang="en-US" sz="1500" u="none" cap="none" strike="noStrike">
                <a:solidFill>
                  <a:srgbClr val="000000"/>
                </a:solidFill>
                <a:latin typeface="Arial"/>
                <a:ea typeface="Arial"/>
                <a:cs typeface="Arial"/>
                <a:sym typeface="Arial"/>
              </a:rPr>
              <a:t>Si nous faisons X, alors Y changera parce que… </a:t>
            </a:r>
            <a:r>
              <a:rPr b="0" i="0" lang="en-US" sz="1500" u="none" cap="none" strike="noStrike">
                <a:solidFill>
                  <a:srgbClr val="000000"/>
                </a:solidFill>
                <a:latin typeface="Arial"/>
                <a:ea typeface="Arial"/>
                <a:cs typeface="Arial"/>
                <a:sym typeface="Arial"/>
              </a:rPr>
              <a:t>»</a:t>
            </a:r>
            <a:endParaRPr b="0" i="0" sz="1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500" u="none" cap="none" strike="noStrike">
                <a:solidFill>
                  <a:srgbClr val="000000"/>
                </a:solidFill>
                <a:latin typeface="Arial"/>
                <a:ea typeface="Arial"/>
                <a:cs typeface="Arial"/>
                <a:sym typeface="Arial"/>
              </a:rPr>
              <a:t>En d'autres termes, </a:t>
            </a:r>
            <a:r>
              <a:rPr b="0" i="1" lang="en-US" sz="1500" u="none" cap="none" strike="noStrike">
                <a:solidFill>
                  <a:srgbClr val="FF0000"/>
                </a:solidFill>
                <a:latin typeface="Arial"/>
                <a:ea typeface="Arial"/>
                <a:cs typeface="Arial"/>
                <a:sym typeface="Arial"/>
              </a:rPr>
              <a:t>le cadre logique ne commence généralement pas par le BHAG</a:t>
            </a:r>
            <a:r>
              <a:rPr b="0" i="0" lang="en-US" sz="1500" u="none" cap="none" strike="noStrike">
                <a:solidFill>
                  <a:srgbClr val="000000"/>
                </a:solidFill>
                <a:latin typeface="Arial"/>
                <a:ea typeface="Arial"/>
                <a:cs typeface="Arial"/>
                <a:sym typeface="Arial"/>
              </a:rPr>
              <a:t>, mais commence par le « bas », décrivant les intrants, les activités, les extrants, etc., qui mènent à l'objectif. La question qui se pose lors de l'élaboration d'un cadre logique est la suivante </a:t>
            </a:r>
            <a:r>
              <a:rPr b="1" i="1" lang="en-US" sz="1500" u="none" cap="none" strike="noStrike">
                <a:solidFill>
                  <a:srgbClr val="000000"/>
                </a:solidFill>
                <a:latin typeface="Arial"/>
                <a:ea typeface="Arial"/>
                <a:cs typeface="Arial"/>
                <a:sym typeface="Arial"/>
              </a:rPr>
              <a:t>: « Si nous prévoyons de faire X, cela donnera le résultat Y ».</a:t>
            </a:r>
            <a:endParaRPr b="0" i="0" sz="1600" u="none" cap="none" strike="noStrike">
              <a:solidFill>
                <a:srgbClr val="000000"/>
              </a:solidFill>
              <a:latin typeface="Arial"/>
              <a:ea typeface="Arial"/>
              <a:cs typeface="Arial"/>
              <a:sym typeface="Arial"/>
            </a:endParaRPr>
          </a:p>
        </p:txBody>
      </p:sp>
      <p:pic>
        <p:nvPicPr>
          <p:cNvPr descr="A blue and yellow text&#10;&#10;Description automatically generated" id="1152" name="Google Shape;1152;p69"/>
          <p:cNvPicPr preferRelativeResize="0"/>
          <p:nvPr/>
        </p:nvPicPr>
        <p:blipFill rotWithShape="1">
          <a:blip r:embed="rId8">
            <a:alphaModFix/>
          </a:blip>
          <a:srcRect b="11603" l="9959" r="8858" t="9272"/>
          <a:stretch/>
        </p:blipFill>
        <p:spPr>
          <a:xfrm>
            <a:off x="5421714" y="1927144"/>
            <a:ext cx="3464634" cy="1772816"/>
          </a:xfrm>
          <a:prstGeom prst="rect">
            <a:avLst/>
          </a:prstGeom>
          <a:noFill/>
          <a:ln>
            <a:noFill/>
          </a:ln>
        </p:spPr>
      </p:pic>
      <p:sp>
        <p:nvSpPr>
          <p:cNvPr id="1153" name="Google Shape;1153;p69"/>
          <p:cNvSpPr txBox="1"/>
          <p:nvPr/>
        </p:nvSpPr>
        <p:spPr>
          <a:xfrm>
            <a:off x="1397145" y="246187"/>
            <a:ext cx="7365458" cy="39502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Play"/>
              <a:buNone/>
            </a:pPr>
            <a:r>
              <a:rPr b="1" i="0" lang="en-US" sz="3200" u="none" cap="none" strike="noStrike">
                <a:solidFill>
                  <a:srgbClr val="126580"/>
                </a:solidFill>
                <a:latin typeface="Arial"/>
                <a:ea typeface="Arial"/>
                <a:cs typeface="Arial"/>
                <a:sym typeface="Arial"/>
              </a:rPr>
              <a:t>TdC vs. Cadres Logiques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grpSp>
        <p:nvGrpSpPr>
          <p:cNvPr id="1158" name="Google Shape;1158;p71"/>
          <p:cNvGrpSpPr/>
          <p:nvPr/>
        </p:nvGrpSpPr>
        <p:grpSpPr>
          <a:xfrm>
            <a:off x="47230" y="606636"/>
            <a:ext cx="9049541" cy="4109295"/>
            <a:chOff x="14559" y="590937"/>
            <a:chExt cx="9049541" cy="4109295"/>
          </a:xfrm>
        </p:grpSpPr>
        <p:sp>
          <p:nvSpPr>
            <p:cNvPr id="1159" name="Google Shape;1159;p71"/>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160" name="Google Shape;1160;p71"/>
            <p:cNvSpPr/>
            <p:nvPr/>
          </p:nvSpPr>
          <p:spPr>
            <a:xfrm>
              <a:off x="201366" y="590937"/>
              <a:ext cx="8528566"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161" name="Google Shape;1161;p71"/>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grpSp>
        <p:nvGrpSpPr>
          <p:cNvPr id="1162" name="Google Shape;1162;p71"/>
          <p:cNvGrpSpPr/>
          <p:nvPr/>
        </p:nvGrpSpPr>
        <p:grpSpPr>
          <a:xfrm>
            <a:off x="6402380" y="4648360"/>
            <a:ext cx="2483968" cy="437150"/>
            <a:chOff x="8596525" y="6049452"/>
            <a:chExt cx="3311957" cy="582866"/>
          </a:xfrm>
        </p:grpSpPr>
        <p:grpSp>
          <p:nvGrpSpPr>
            <p:cNvPr id="1163" name="Google Shape;1163;p71"/>
            <p:cNvGrpSpPr/>
            <p:nvPr/>
          </p:nvGrpSpPr>
          <p:grpSpPr>
            <a:xfrm>
              <a:off x="8596525" y="6049452"/>
              <a:ext cx="2275048" cy="582866"/>
              <a:chOff x="2995571" y="4446283"/>
              <a:chExt cx="3220513" cy="825093"/>
            </a:xfrm>
          </p:grpSpPr>
          <p:sp>
            <p:nvSpPr>
              <p:cNvPr id="1164" name="Google Shape;1164;p7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165" name="Google Shape;1165;p7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166" name="Google Shape;1166;p7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167" name="Google Shape;1167;p71"/>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168" name="Google Shape;1168;p71"/>
          <p:cNvPicPr preferRelativeResize="0"/>
          <p:nvPr/>
        </p:nvPicPr>
        <p:blipFill rotWithShape="1">
          <a:blip r:embed="rId7">
            <a:alphaModFix/>
          </a:blip>
          <a:srcRect b="14258" l="0" r="0" t="0"/>
          <a:stretch/>
        </p:blipFill>
        <p:spPr>
          <a:xfrm>
            <a:off x="14556" y="10835"/>
            <a:ext cx="1379167" cy="609598"/>
          </a:xfrm>
          <a:prstGeom prst="rect">
            <a:avLst/>
          </a:prstGeom>
          <a:noFill/>
          <a:ln>
            <a:noFill/>
          </a:ln>
        </p:spPr>
      </p:pic>
      <p:sp>
        <p:nvSpPr>
          <p:cNvPr id="1169" name="Google Shape;1169;p71"/>
          <p:cNvSpPr txBox="1"/>
          <p:nvPr/>
        </p:nvSpPr>
        <p:spPr>
          <a:xfrm>
            <a:off x="1478932" y="10835"/>
            <a:ext cx="7443415" cy="4837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26580"/>
                </a:solidFill>
                <a:latin typeface="Arial"/>
                <a:ea typeface="Arial"/>
                <a:cs typeface="Arial"/>
                <a:sym typeface="Arial"/>
              </a:rPr>
              <a:t>TdC: Les dimensions du changement</a:t>
            </a:r>
            <a:endParaRPr b="1" i="0" sz="3200" u="none" cap="none" strike="noStrike">
              <a:solidFill>
                <a:srgbClr val="126580"/>
              </a:solidFill>
              <a:latin typeface="Arial"/>
              <a:ea typeface="Arial"/>
              <a:cs typeface="Arial"/>
              <a:sym typeface="Arial"/>
            </a:endParaRPr>
          </a:p>
        </p:txBody>
      </p:sp>
      <p:pic>
        <p:nvPicPr>
          <p:cNvPr id="1170" name="Google Shape;1170;p71"/>
          <p:cNvPicPr preferRelativeResize="0"/>
          <p:nvPr/>
        </p:nvPicPr>
        <p:blipFill rotWithShape="1">
          <a:blip r:embed="rId8">
            <a:alphaModFix/>
          </a:blip>
          <a:srcRect b="0" l="0" r="0" t="0"/>
          <a:stretch/>
        </p:blipFill>
        <p:spPr>
          <a:xfrm>
            <a:off x="1160342" y="639882"/>
            <a:ext cx="6785506" cy="3976307"/>
          </a:xfrm>
          <a:prstGeom prst="rect">
            <a:avLst/>
          </a:prstGeom>
          <a:noFill/>
          <a:ln>
            <a:noFill/>
          </a:ln>
        </p:spPr>
      </p:pic>
      <p:sp>
        <p:nvSpPr>
          <p:cNvPr id="1171" name="Google Shape;1171;p71"/>
          <p:cNvSpPr txBox="1"/>
          <p:nvPr/>
        </p:nvSpPr>
        <p:spPr>
          <a:xfrm>
            <a:off x="817705" y="4730244"/>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Adapte de Retaloza2008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grpSp>
        <p:nvGrpSpPr>
          <p:cNvPr id="1177" name="Google Shape;1177;p72"/>
          <p:cNvGrpSpPr/>
          <p:nvPr/>
        </p:nvGrpSpPr>
        <p:grpSpPr>
          <a:xfrm>
            <a:off x="324853" y="177363"/>
            <a:ext cx="8561495" cy="4607059"/>
            <a:chOff x="4923" y="-444123"/>
            <a:chExt cx="7481292" cy="8190177"/>
          </a:xfrm>
        </p:grpSpPr>
        <p:cxnSp>
          <p:nvCxnSpPr>
            <p:cNvPr id="1178" name="Google Shape;1178;p72"/>
            <p:cNvCxnSpPr/>
            <p:nvPr/>
          </p:nvCxnSpPr>
          <p:spPr>
            <a:xfrm rot="10800000">
              <a:off x="6386419" y="3523843"/>
              <a:ext cx="0" cy="190980"/>
            </a:xfrm>
            <a:prstGeom prst="straightConnector1">
              <a:avLst/>
            </a:prstGeom>
            <a:noFill/>
            <a:ln cap="flat" cmpd="sng" w="9525">
              <a:solidFill>
                <a:srgbClr val="115D81"/>
              </a:solidFill>
              <a:prstDash val="solid"/>
              <a:round/>
              <a:headEnd len="sm" w="sm" type="none"/>
              <a:tailEnd len="med" w="med" type="triangle"/>
            </a:ln>
          </p:spPr>
        </p:cxnSp>
        <p:cxnSp>
          <p:nvCxnSpPr>
            <p:cNvPr id="1179" name="Google Shape;1179;p72"/>
            <p:cNvCxnSpPr/>
            <p:nvPr/>
          </p:nvCxnSpPr>
          <p:spPr>
            <a:xfrm rot="10800000">
              <a:off x="5525471" y="3487137"/>
              <a:ext cx="0" cy="190980"/>
            </a:xfrm>
            <a:prstGeom prst="straightConnector1">
              <a:avLst/>
            </a:prstGeom>
            <a:noFill/>
            <a:ln cap="flat" cmpd="sng" w="9525">
              <a:solidFill>
                <a:srgbClr val="115D81"/>
              </a:solidFill>
              <a:prstDash val="solid"/>
              <a:round/>
              <a:headEnd len="sm" w="sm" type="none"/>
              <a:tailEnd len="med" w="med" type="triangle"/>
            </a:ln>
          </p:spPr>
        </p:cxnSp>
        <p:cxnSp>
          <p:nvCxnSpPr>
            <p:cNvPr id="1180" name="Google Shape;1180;p72"/>
            <p:cNvCxnSpPr/>
            <p:nvPr/>
          </p:nvCxnSpPr>
          <p:spPr>
            <a:xfrm>
              <a:off x="4478288" y="2812552"/>
              <a:ext cx="0" cy="146974"/>
            </a:xfrm>
            <a:prstGeom prst="straightConnector1">
              <a:avLst/>
            </a:prstGeom>
            <a:noFill/>
            <a:ln cap="flat" cmpd="sng" w="9525">
              <a:solidFill>
                <a:srgbClr val="115D81"/>
              </a:solidFill>
              <a:prstDash val="solid"/>
              <a:round/>
              <a:headEnd len="sm" w="sm" type="none"/>
              <a:tailEnd len="sm" w="sm" type="none"/>
            </a:ln>
          </p:spPr>
        </p:cxnSp>
        <p:cxnSp>
          <p:nvCxnSpPr>
            <p:cNvPr id="1181" name="Google Shape;1181;p72"/>
            <p:cNvCxnSpPr/>
            <p:nvPr/>
          </p:nvCxnSpPr>
          <p:spPr>
            <a:xfrm rot="10800000">
              <a:off x="6219825" y="1351581"/>
              <a:ext cx="0" cy="308743"/>
            </a:xfrm>
            <a:prstGeom prst="straightConnector1">
              <a:avLst/>
            </a:prstGeom>
            <a:noFill/>
            <a:ln cap="flat" cmpd="sng" w="9525">
              <a:solidFill>
                <a:srgbClr val="115D81"/>
              </a:solidFill>
              <a:prstDash val="solid"/>
              <a:round/>
              <a:headEnd len="sm" w="sm" type="none"/>
              <a:tailEnd len="med" w="med" type="triangle"/>
            </a:ln>
          </p:spPr>
        </p:cxnSp>
        <p:cxnSp>
          <p:nvCxnSpPr>
            <p:cNvPr id="1182" name="Google Shape;1182;p72"/>
            <p:cNvCxnSpPr/>
            <p:nvPr/>
          </p:nvCxnSpPr>
          <p:spPr>
            <a:xfrm rot="10800000">
              <a:off x="3413120" y="1351581"/>
              <a:ext cx="0" cy="308743"/>
            </a:xfrm>
            <a:prstGeom prst="straightConnector1">
              <a:avLst/>
            </a:prstGeom>
            <a:noFill/>
            <a:ln cap="flat" cmpd="sng" w="9525">
              <a:solidFill>
                <a:srgbClr val="115D81"/>
              </a:solidFill>
              <a:prstDash val="solid"/>
              <a:round/>
              <a:headEnd len="sm" w="sm" type="none"/>
              <a:tailEnd len="med" w="med" type="triangle"/>
            </a:ln>
          </p:spPr>
        </p:cxnSp>
        <p:cxnSp>
          <p:nvCxnSpPr>
            <p:cNvPr id="1183" name="Google Shape;1183;p72"/>
            <p:cNvCxnSpPr/>
            <p:nvPr/>
          </p:nvCxnSpPr>
          <p:spPr>
            <a:xfrm rot="10800000">
              <a:off x="4683068" y="1351581"/>
              <a:ext cx="0" cy="308743"/>
            </a:xfrm>
            <a:prstGeom prst="straightConnector1">
              <a:avLst/>
            </a:prstGeom>
            <a:noFill/>
            <a:ln cap="flat" cmpd="sng" w="9525">
              <a:solidFill>
                <a:srgbClr val="115D81"/>
              </a:solidFill>
              <a:prstDash val="solid"/>
              <a:round/>
              <a:headEnd len="sm" w="sm" type="none"/>
              <a:tailEnd len="med" w="med" type="triangle"/>
            </a:ln>
          </p:spPr>
        </p:cxnSp>
        <p:cxnSp>
          <p:nvCxnSpPr>
            <p:cNvPr id="1184" name="Google Shape;1184;p72"/>
            <p:cNvCxnSpPr/>
            <p:nvPr/>
          </p:nvCxnSpPr>
          <p:spPr>
            <a:xfrm rot="10800000">
              <a:off x="1781175" y="1351581"/>
              <a:ext cx="0" cy="308743"/>
            </a:xfrm>
            <a:prstGeom prst="straightConnector1">
              <a:avLst/>
            </a:prstGeom>
            <a:noFill/>
            <a:ln cap="flat" cmpd="sng" w="9525">
              <a:solidFill>
                <a:srgbClr val="115D81"/>
              </a:solidFill>
              <a:prstDash val="solid"/>
              <a:round/>
              <a:headEnd len="sm" w="sm" type="none"/>
              <a:tailEnd len="med" w="med" type="triangle"/>
            </a:ln>
          </p:spPr>
        </p:cxnSp>
        <p:cxnSp>
          <p:nvCxnSpPr>
            <p:cNvPr id="1185" name="Google Shape;1185;p72"/>
            <p:cNvCxnSpPr/>
            <p:nvPr/>
          </p:nvCxnSpPr>
          <p:spPr>
            <a:xfrm rot="10800000">
              <a:off x="4125136" y="2750286"/>
              <a:ext cx="0" cy="170776"/>
            </a:xfrm>
            <a:prstGeom prst="straightConnector1">
              <a:avLst/>
            </a:prstGeom>
            <a:noFill/>
            <a:ln cap="flat" cmpd="sng" w="9525">
              <a:solidFill>
                <a:srgbClr val="115D81"/>
              </a:solidFill>
              <a:prstDash val="solid"/>
              <a:round/>
              <a:headEnd len="sm" w="sm" type="none"/>
              <a:tailEnd len="med" w="med" type="triangle"/>
            </a:ln>
          </p:spPr>
        </p:cxnSp>
        <p:cxnSp>
          <p:nvCxnSpPr>
            <p:cNvPr id="1186" name="Google Shape;1186;p72"/>
            <p:cNvCxnSpPr/>
            <p:nvPr/>
          </p:nvCxnSpPr>
          <p:spPr>
            <a:xfrm rot="10800000">
              <a:off x="6219825" y="2750286"/>
              <a:ext cx="0" cy="165757"/>
            </a:xfrm>
            <a:prstGeom prst="straightConnector1">
              <a:avLst/>
            </a:prstGeom>
            <a:noFill/>
            <a:ln cap="flat" cmpd="sng" w="9525">
              <a:solidFill>
                <a:srgbClr val="115D81"/>
              </a:solidFill>
              <a:prstDash val="solid"/>
              <a:round/>
              <a:headEnd len="sm" w="sm" type="none"/>
              <a:tailEnd len="med" w="med" type="triangle"/>
            </a:ln>
          </p:spPr>
        </p:cxnSp>
        <p:cxnSp>
          <p:nvCxnSpPr>
            <p:cNvPr id="1187" name="Google Shape;1187;p72"/>
            <p:cNvCxnSpPr/>
            <p:nvPr/>
          </p:nvCxnSpPr>
          <p:spPr>
            <a:xfrm rot="10800000">
              <a:off x="1800225" y="2750286"/>
              <a:ext cx="0" cy="308743"/>
            </a:xfrm>
            <a:prstGeom prst="straightConnector1">
              <a:avLst/>
            </a:prstGeom>
            <a:noFill/>
            <a:ln cap="flat" cmpd="sng" w="9525">
              <a:solidFill>
                <a:srgbClr val="115D81"/>
              </a:solidFill>
              <a:prstDash val="solid"/>
              <a:round/>
              <a:headEnd len="sm" w="sm" type="none"/>
              <a:tailEnd len="med" w="med" type="triangle"/>
            </a:ln>
          </p:spPr>
        </p:cxnSp>
        <p:cxnSp>
          <p:nvCxnSpPr>
            <p:cNvPr id="1188" name="Google Shape;1188;p72"/>
            <p:cNvCxnSpPr/>
            <p:nvPr/>
          </p:nvCxnSpPr>
          <p:spPr>
            <a:xfrm flipH="1" rot="10800000">
              <a:off x="2624293" y="2846970"/>
              <a:ext cx="1500843" cy="196012"/>
            </a:xfrm>
            <a:prstGeom prst="bentConnector3">
              <a:avLst>
                <a:gd fmla="val -39744" name="adj1"/>
              </a:avLst>
            </a:prstGeom>
            <a:noFill/>
            <a:ln cap="flat" cmpd="sng" w="9525">
              <a:solidFill>
                <a:srgbClr val="115D81"/>
              </a:solidFill>
              <a:prstDash val="solid"/>
              <a:round/>
              <a:headEnd len="sm" w="sm" type="none"/>
              <a:tailEnd len="med" w="med" type="triangle"/>
            </a:ln>
          </p:spPr>
        </p:cxnSp>
        <p:cxnSp>
          <p:nvCxnSpPr>
            <p:cNvPr id="1189" name="Google Shape;1189;p72"/>
            <p:cNvCxnSpPr/>
            <p:nvPr/>
          </p:nvCxnSpPr>
          <p:spPr>
            <a:xfrm rot="10800000">
              <a:off x="1791737" y="2876884"/>
              <a:ext cx="2275887" cy="431909"/>
            </a:xfrm>
            <a:prstGeom prst="bentConnector3">
              <a:avLst>
                <a:gd fmla="val 105724" name="adj1"/>
              </a:avLst>
            </a:prstGeom>
            <a:noFill/>
            <a:ln cap="flat" cmpd="sng" w="9525">
              <a:solidFill>
                <a:srgbClr val="115D81"/>
              </a:solidFill>
              <a:prstDash val="solid"/>
              <a:round/>
              <a:headEnd len="sm" w="sm" type="none"/>
              <a:tailEnd len="med" w="med" type="triangle"/>
            </a:ln>
          </p:spPr>
        </p:cxnSp>
        <p:cxnSp>
          <p:nvCxnSpPr>
            <p:cNvPr id="1190" name="Google Shape;1190;p72"/>
            <p:cNvCxnSpPr/>
            <p:nvPr/>
          </p:nvCxnSpPr>
          <p:spPr>
            <a:xfrm flipH="1" rot="5400000">
              <a:off x="3908576" y="1526984"/>
              <a:ext cx="588052" cy="803629"/>
            </a:xfrm>
            <a:prstGeom prst="bentConnector4">
              <a:avLst>
                <a:gd fmla="val -1350926" name="adj1"/>
                <a:gd fmla="val 346304" name="adj2"/>
              </a:avLst>
            </a:prstGeom>
            <a:noFill/>
            <a:ln cap="flat" cmpd="sng" w="9525">
              <a:solidFill>
                <a:srgbClr val="115D81"/>
              </a:solidFill>
              <a:prstDash val="solid"/>
              <a:round/>
              <a:headEnd len="sm" w="sm" type="none"/>
              <a:tailEnd len="med" w="med" type="triangle"/>
            </a:ln>
          </p:spPr>
        </p:cxnSp>
        <p:cxnSp>
          <p:nvCxnSpPr>
            <p:cNvPr id="1191" name="Google Shape;1191;p72"/>
            <p:cNvCxnSpPr/>
            <p:nvPr/>
          </p:nvCxnSpPr>
          <p:spPr>
            <a:xfrm rot="-5400000">
              <a:off x="2324321" y="1426239"/>
              <a:ext cx="454079" cy="926259"/>
            </a:xfrm>
            <a:prstGeom prst="bentConnector4">
              <a:avLst>
                <a:gd fmla="val -1767401" name="adj1"/>
                <a:gd fmla="val -109635" name="adj2"/>
              </a:avLst>
            </a:prstGeom>
            <a:noFill/>
            <a:ln cap="flat" cmpd="sng" w="9525">
              <a:solidFill>
                <a:srgbClr val="115D81"/>
              </a:solidFill>
              <a:prstDash val="solid"/>
              <a:round/>
              <a:headEnd len="sm" w="sm" type="none"/>
              <a:tailEnd len="med" w="med" type="triangle"/>
            </a:ln>
          </p:spPr>
        </p:cxnSp>
        <p:sp>
          <p:nvSpPr>
            <p:cNvPr id="1192" name="Google Shape;1192;p72"/>
            <p:cNvSpPr/>
            <p:nvPr/>
          </p:nvSpPr>
          <p:spPr>
            <a:xfrm>
              <a:off x="964268" y="566519"/>
              <a:ext cx="6509606" cy="785062"/>
            </a:xfrm>
            <a:custGeom>
              <a:rect b="b" l="l" r="r" t="t"/>
              <a:pathLst>
                <a:path extrusionOk="0" h="381634" w="9815830">
                  <a:moveTo>
                    <a:pt x="9815207" y="0"/>
                  </a:moveTo>
                  <a:lnTo>
                    <a:pt x="0" y="0"/>
                  </a:lnTo>
                  <a:lnTo>
                    <a:pt x="0" y="381520"/>
                  </a:lnTo>
                  <a:lnTo>
                    <a:pt x="9815207" y="381520"/>
                  </a:lnTo>
                  <a:lnTo>
                    <a:pt x="9815207" y="0"/>
                  </a:lnTo>
                  <a:close/>
                </a:path>
              </a:pathLst>
            </a:custGeom>
            <a:solidFill>
              <a:srgbClr val="D8D8D8"/>
            </a:solidFill>
            <a:ln>
              <a:noFill/>
            </a:ln>
          </p:spPr>
          <p:txBody>
            <a:bodyPr anchorCtr="0" anchor="ctr" bIns="0" lIns="0" spcFirstLastPara="1" rIns="0" wrap="square" tIns="0">
              <a:noAutofit/>
            </a:bodyPr>
            <a:lstStyle/>
            <a:p>
              <a:pPr indent="0" lvl="0" marL="72743"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193" name="Google Shape;1193;p72"/>
            <p:cNvSpPr/>
            <p:nvPr/>
          </p:nvSpPr>
          <p:spPr>
            <a:xfrm>
              <a:off x="49009" y="549597"/>
              <a:ext cx="826251" cy="801984"/>
            </a:xfrm>
            <a:custGeom>
              <a:rect b="b" l="l" r="r" t="t"/>
              <a:pathLst>
                <a:path extrusionOk="0" h="407670" w="647065">
                  <a:moveTo>
                    <a:pt x="642581" y="0"/>
                  </a:moveTo>
                  <a:lnTo>
                    <a:pt x="108000" y="0"/>
                  </a:lnTo>
                  <a:lnTo>
                    <a:pt x="65960" y="8486"/>
                  </a:lnTo>
                  <a:lnTo>
                    <a:pt x="31630" y="31629"/>
                  </a:lnTo>
                  <a:lnTo>
                    <a:pt x="8486" y="65954"/>
                  </a:lnTo>
                  <a:lnTo>
                    <a:pt x="0" y="107988"/>
                  </a:lnTo>
                  <a:lnTo>
                    <a:pt x="0" y="299453"/>
                  </a:lnTo>
                  <a:lnTo>
                    <a:pt x="8486" y="341494"/>
                  </a:lnTo>
                  <a:lnTo>
                    <a:pt x="31630" y="375823"/>
                  </a:lnTo>
                  <a:lnTo>
                    <a:pt x="65960" y="398967"/>
                  </a:lnTo>
                  <a:lnTo>
                    <a:pt x="108000" y="407454"/>
                  </a:lnTo>
                  <a:lnTo>
                    <a:pt x="637565" y="407454"/>
                  </a:lnTo>
                  <a:lnTo>
                    <a:pt x="642581" y="407454"/>
                  </a:lnTo>
                  <a:lnTo>
                    <a:pt x="646658" y="403390"/>
                  </a:lnTo>
                  <a:lnTo>
                    <a:pt x="646658" y="4063"/>
                  </a:lnTo>
                  <a:lnTo>
                    <a:pt x="642581" y="0"/>
                  </a:lnTo>
                  <a:close/>
                </a:path>
              </a:pathLst>
            </a:custGeom>
            <a:solidFill>
              <a:srgbClr val="0F6C83"/>
            </a:solidFill>
            <a:ln>
              <a:noFill/>
            </a:ln>
          </p:spPr>
          <p:txBody>
            <a:bodyPr anchorCtr="1" anchor="ctr" bIns="0" lIns="0" spcFirstLastPara="1" rIns="0" wrap="square" tIns="0">
              <a:noAutofit/>
            </a:bodyPr>
            <a:lstStyle/>
            <a:p>
              <a:pPr indent="0" lvl="0" marL="72743" marR="0" rtl="0" algn="l">
                <a:lnSpc>
                  <a:spcPct val="100000"/>
                </a:lnSpc>
                <a:spcBef>
                  <a:spcPts val="0"/>
                </a:spcBef>
                <a:spcAft>
                  <a:spcPts val="0"/>
                </a:spcAft>
                <a:buClr>
                  <a:srgbClr val="000000"/>
                </a:buClr>
                <a:buSzPts val="600"/>
                <a:buFont typeface="Arial"/>
                <a:buNone/>
              </a:pPr>
              <a:r>
                <a:rPr b="1" i="0" lang="en-US" sz="900" u="none" cap="none" strike="noStrike">
                  <a:solidFill>
                    <a:schemeClr val="lt1"/>
                  </a:solidFill>
                  <a:latin typeface="Arial"/>
                  <a:ea typeface="Arial"/>
                  <a:cs typeface="Arial"/>
                  <a:sym typeface="Arial"/>
                </a:rPr>
                <a:t>Impact :Changement de paradigme</a:t>
              </a:r>
              <a:endParaRPr b="0" i="0" sz="2000" u="none" cap="none" strike="noStrike">
                <a:solidFill>
                  <a:srgbClr val="000000"/>
                </a:solidFill>
                <a:latin typeface="Arial"/>
                <a:ea typeface="Arial"/>
                <a:cs typeface="Arial"/>
                <a:sym typeface="Arial"/>
              </a:endParaRPr>
            </a:p>
          </p:txBody>
        </p:sp>
        <p:sp>
          <p:nvSpPr>
            <p:cNvPr id="1194" name="Google Shape;1194;p72"/>
            <p:cNvSpPr/>
            <p:nvPr/>
          </p:nvSpPr>
          <p:spPr>
            <a:xfrm>
              <a:off x="1053655" y="2958870"/>
              <a:ext cx="1607891" cy="558447"/>
            </a:xfrm>
            <a:custGeom>
              <a:rect b="b" l="l" r="r" t="t"/>
              <a:pathLst>
                <a:path extrusionOk="0" h="1360170" w="619760">
                  <a:moveTo>
                    <a:pt x="619328" y="0"/>
                  </a:moveTo>
                  <a:lnTo>
                    <a:pt x="0" y="0"/>
                  </a:lnTo>
                  <a:lnTo>
                    <a:pt x="0" y="1359979"/>
                  </a:lnTo>
                  <a:lnTo>
                    <a:pt x="619328" y="1359979"/>
                  </a:lnTo>
                  <a:lnTo>
                    <a:pt x="619328" y="0"/>
                  </a:lnTo>
                  <a:close/>
                </a:path>
              </a:pathLst>
            </a:custGeom>
            <a:solidFill>
              <a:srgbClr val="D1D3D4"/>
            </a:solidFill>
            <a:ln>
              <a:noFill/>
            </a:ln>
          </p:spPr>
          <p:txBody>
            <a:bodyPr anchorCtr="0" anchor="t" bIns="0" lIns="0" spcFirstLastPara="1" rIns="0" wrap="square" tIns="0">
              <a:noAutofit/>
            </a:bodyPr>
            <a:lstStyle/>
            <a:p>
              <a:pPr indent="0" lvl="0" marL="72743" marR="0" rtl="0" algn="l">
                <a:lnSpc>
                  <a:spcPct val="100000"/>
                </a:lnSpc>
                <a:spcBef>
                  <a:spcPts val="0"/>
                </a:spcBef>
                <a:spcAft>
                  <a:spcPts val="0"/>
                </a:spcAft>
                <a:buClr>
                  <a:srgbClr val="000000"/>
                </a:buClr>
                <a:buSzPts val="450"/>
                <a:buFont typeface="Arial"/>
                <a:buNone/>
              </a:pPr>
              <a:r>
                <a:t/>
              </a:r>
              <a:endParaRPr b="0" i="0" sz="450" u="none" cap="none" strike="noStrike">
                <a:solidFill>
                  <a:srgbClr val="000000"/>
                </a:solidFill>
                <a:latin typeface="Arial"/>
                <a:ea typeface="Arial"/>
                <a:cs typeface="Arial"/>
                <a:sym typeface="Arial"/>
              </a:endParaRPr>
            </a:p>
          </p:txBody>
        </p:sp>
        <p:sp>
          <p:nvSpPr>
            <p:cNvPr id="1195" name="Google Shape;1195;p72"/>
            <p:cNvSpPr/>
            <p:nvPr/>
          </p:nvSpPr>
          <p:spPr>
            <a:xfrm>
              <a:off x="3426596" y="2917074"/>
              <a:ext cx="1584142" cy="627710"/>
            </a:xfrm>
            <a:custGeom>
              <a:rect b="b" l="l" r="r" t="t"/>
              <a:pathLst>
                <a:path extrusionOk="0" h="1353820" w="600709">
                  <a:moveTo>
                    <a:pt x="600417" y="0"/>
                  </a:moveTo>
                  <a:lnTo>
                    <a:pt x="0" y="0"/>
                  </a:lnTo>
                  <a:lnTo>
                    <a:pt x="0" y="1353489"/>
                  </a:lnTo>
                  <a:lnTo>
                    <a:pt x="600417" y="1353489"/>
                  </a:lnTo>
                  <a:lnTo>
                    <a:pt x="600417" y="0"/>
                  </a:lnTo>
                  <a:close/>
                </a:path>
              </a:pathLst>
            </a:custGeom>
            <a:solidFill>
              <a:srgbClr val="E8D4AE"/>
            </a:solidFill>
            <a:ln>
              <a:noFill/>
            </a:ln>
          </p:spPr>
          <p:txBody>
            <a:bodyPr anchorCtr="0" anchor="t" bIns="0" lIns="0" spcFirstLastPara="1" rIns="0" wrap="square" tIns="0">
              <a:noAutofit/>
            </a:bodyPr>
            <a:lstStyle/>
            <a:p>
              <a:pPr indent="0" lvl="0" marL="72743" marR="0" rtl="0" algn="l">
                <a:lnSpc>
                  <a:spcPct val="100000"/>
                </a:lnSpc>
                <a:spcBef>
                  <a:spcPts val="0"/>
                </a:spcBef>
                <a:spcAft>
                  <a:spcPts val="0"/>
                </a:spcAft>
                <a:buClr>
                  <a:srgbClr val="000000"/>
                </a:buClr>
                <a:buSzPts val="450"/>
                <a:buFont typeface="Arial"/>
                <a:buNone/>
              </a:pPr>
              <a:r>
                <a:t/>
              </a:r>
              <a:endParaRPr b="0" i="0" sz="450" u="none" cap="none" strike="noStrike">
                <a:solidFill>
                  <a:srgbClr val="000000"/>
                </a:solidFill>
                <a:latin typeface="Arial"/>
                <a:ea typeface="Arial"/>
                <a:cs typeface="Arial"/>
                <a:sym typeface="Arial"/>
              </a:endParaRPr>
            </a:p>
          </p:txBody>
        </p:sp>
        <p:sp>
          <p:nvSpPr>
            <p:cNvPr id="1196" name="Google Shape;1196;p72"/>
            <p:cNvSpPr/>
            <p:nvPr/>
          </p:nvSpPr>
          <p:spPr>
            <a:xfrm>
              <a:off x="5305204" y="2919635"/>
              <a:ext cx="1997254" cy="604034"/>
            </a:xfrm>
            <a:custGeom>
              <a:rect b="b" l="l" r="r" t="t"/>
              <a:pathLst>
                <a:path extrusionOk="0" h="1353820" w="1145540">
                  <a:moveTo>
                    <a:pt x="1145438" y="0"/>
                  </a:moveTo>
                  <a:lnTo>
                    <a:pt x="0" y="0"/>
                  </a:lnTo>
                  <a:lnTo>
                    <a:pt x="0" y="1353489"/>
                  </a:lnTo>
                  <a:lnTo>
                    <a:pt x="1145438" y="1353489"/>
                  </a:lnTo>
                  <a:lnTo>
                    <a:pt x="1145438" y="0"/>
                  </a:lnTo>
                  <a:close/>
                </a:path>
              </a:pathLst>
            </a:custGeom>
            <a:solidFill>
              <a:srgbClr val="D0D9EE"/>
            </a:solidFill>
            <a:ln>
              <a:noFill/>
            </a:ln>
          </p:spPr>
          <p:txBody>
            <a:bodyPr anchorCtr="0" anchor="t" bIns="0" lIns="0" spcFirstLastPara="1" rIns="0" wrap="square" tIns="0">
              <a:noAutofit/>
            </a:bodyPr>
            <a:lstStyle/>
            <a:p>
              <a:pPr indent="0" lvl="0" marL="72743" marR="0" rtl="0" algn="l">
                <a:lnSpc>
                  <a:spcPct val="100000"/>
                </a:lnSpc>
                <a:spcBef>
                  <a:spcPts val="0"/>
                </a:spcBef>
                <a:spcAft>
                  <a:spcPts val="0"/>
                </a:spcAft>
                <a:buClr>
                  <a:srgbClr val="000000"/>
                </a:buClr>
                <a:buSzPts val="450"/>
                <a:buFont typeface="Arial"/>
                <a:buNone/>
              </a:pPr>
              <a:r>
                <a:t/>
              </a:r>
              <a:endParaRPr b="0" i="0" sz="450" u="none" cap="none" strike="noStrike">
                <a:solidFill>
                  <a:srgbClr val="000000"/>
                </a:solidFill>
                <a:latin typeface="Arial"/>
                <a:ea typeface="Arial"/>
                <a:cs typeface="Arial"/>
                <a:sym typeface="Arial"/>
              </a:endParaRPr>
            </a:p>
          </p:txBody>
        </p:sp>
        <p:sp>
          <p:nvSpPr>
            <p:cNvPr id="1197" name="Google Shape;1197;p72"/>
            <p:cNvSpPr/>
            <p:nvPr/>
          </p:nvSpPr>
          <p:spPr>
            <a:xfrm>
              <a:off x="3040967" y="1605534"/>
              <a:ext cx="688582" cy="1054398"/>
            </a:xfrm>
            <a:custGeom>
              <a:rect b="b" l="l" r="r" t="t"/>
              <a:pathLst>
                <a:path extrusionOk="0" h="1360170" w="619760">
                  <a:moveTo>
                    <a:pt x="619328" y="0"/>
                  </a:moveTo>
                  <a:lnTo>
                    <a:pt x="0" y="0"/>
                  </a:lnTo>
                  <a:lnTo>
                    <a:pt x="0" y="1359979"/>
                  </a:lnTo>
                  <a:lnTo>
                    <a:pt x="619328" y="1359979"/>
                  </a:lnTo>
                  <a:lnTo>
                    <a:pt x="619328" y="0"/>
                  </a:lnTo>
                  <a:close/>
                </a:path>
              </a:pathLst>
            </a:custGeom>
            <a:solidFill>
              <a:srgbClr val="F2F2F2"/>
            </a:solidFill>
            <a:ln cap="flat" cmpd="sng" w="9525">
              <a:solidFill>
                <a:schemeClr val="dk1"/>
              </a:solidFill>
              <a:prstDash val="lgDash"/>
              <a:round/>
              <a:headEnd len="sm" w="sm" type="none"/>
              <a:tailEnd len="sm" w="sm" type="none"/>
            </a:ln>
          </p:spPr>
          <p:txBody>
            <a:bodyPr anchorCtr="0" anchor="t" bIns="0" lIns="0" spcFirstLastPara="1" rIns="0" wrap="square" tIns="0">
              <a:noAutofit/>
            </a:bodyPr>
            <a:lstStyle/>
            <a:p>
              <a:pPr indent="0" lvl="0" marL="72743" marR="0" rtl="0" algn="l">
                <a:lnSpc>
                  <a:spcPct val="100000"/>
                </a:lnSpc>
                <a:spcBef>
                  <a:spcPts val="0"/>
                </a:spcBef>
                <a:spcAft>
                  <a:spcPts val="0"/>
                </a:spcAft>
                <a:buClr>
                  <a:srgbClr val="000000"/>
                </a:buClr>
                <a:buSzPts val="375"/>
                <a:buFont typeface="Arial"/>
                <a:buNone/>
              </a:pPr>
              <a:r>
                <a:t/>
              </a:r>
              <a:endParaRPr b="0" i="0" sz="375" u="none" cap="none" strike="noStrike">
                <a:solidFill>
                  <a:srgbClr val="000000"/>
                </a:solidFill>
                <a:latin typeface="Arial"/>
                <a:ea typeface="Arial"/>
                <a:cs typeface="Arial"/>
                <a:sym typeface="Arial"/>
              </a:endParaRPr>
            </a:p>
          </p:txBody>
        </p:sp>
        <p:sp>
          <p:nvSpPr>
            <p:cNvPr id="1198" name="Google Shape;1198;p72"/>
            <p:cNvSpPr/>
            <p:nvPr/>
          </p:nvSpPr>
          <p:spPr>
            <a:xfrm>
              <a:off x="5729170" y="1603336"/>
              <a:ext cx="694981" cy="1105727"/>
            </a:xfrm>
            <a:custGeom>
              <a:rect b="b" l="l" r="r" t="t"/>
              <a:pathLst>
                <a:path extrusionOk="0" h="1360170" w="619760">
                  <a:moveTo>
                    <a:pt x="619328" y="0"/>
                  </a:moveTo>
                  <a:lnTo>
                    <a:pt x="0" y="0"/>
                  </a:lnTo>
                  <a:lnTo>
                    <a:pt x="0" y="1359979"/>
                  </a:lnTo>
                  <a:lnTo>
                    <a:pt x="619328" y="1359979"/>
                  </a:lnTo>
                  <a:lnTo>
                    <a:pt x="619328" y="0"/>
                  </a:lnTo>
                  <a:close/>
                </a:path>
              </a:pathLst>
            </a:custGeom>
            <a:solidFill>
              <a:srgbClr val="F5EACF"/>
            </a:solidFill>
            <a:ln cap="flat" cmpd="sng" w="9525">
              <a:solidFill>
                <a:schemeClr val="dk1"/>
              </a:solidFill>
              <a:prstDash val="lgDash"/>
              <a:round/>
              <a:headEnd len="sm" w="sm" type="none"/>
              <a:tailEnd len="sm" w="sm" type="none"/>
            </a:ln>
          </p:spPr>
          <p:txBody>
            <a:bodyPr anchorCtr="0" anchor="t" bIns="0" lIns="0" spcFirstLastPara="1" rIns="0" wrap="square" tIns="0">
              <a:noAutofit/>
            </a:bodyPr>
            <a:lstStyle/>
            <a:p>
              <a:pPr indent="0" lvl="0" marL="48496" marR="0" rtl="0" algn="l">
                <a:lnSpc>
                  <a:spcPct val="100000"/>
                </a:lnSpc>
                <a:spcBef>
                  <a:spcPts val="0"/>
                </a:spcBef>
                <a:spcAft>
                  <a:spcPts val="0"/>
                </a:spcAft>
                <a:buClr>
                  <a:srgbClr val="000000"/>
                </a:buClr>
                <a:buSzPts val="375"/>
                <a:buFont typeface="Arial"/>
                <a:buNone/>
              </a:pPr>
              <a:r>
                <a:t/>
              </a:r>
              <a:endParaRPr b="0" i="0" sz="375" u="none" cap="none" strike="noStrike">
                <a:solidFill>
                  <a:srgbClr val="000000"/>
                </a:solidFill>
                <a:latin typeface="Arial"/>
                <a:ea typeface="Arial"/>
                <a:cs typeface="Arial"/>
                <a:sym typeface="Arial"/>
              </a:endParaRPr>
            </a:p>
          </p:txBody>
        </p:sp>
        <p:sp>
          <p:nvSpPr>
            <p:cNvPr id="1199" name="Google Shape;1199;p72"/>
            <p:cNvSpPr/>
            <p:nvPr/>
          </p:nvSpPr>
          <p:spPr>
            <a:xfrm>
              <a:off x="4923" y="1426871"/>
              <a:ext cx="843699" cy="1938493"/>
            </a:xfrm>
            <a:custGeom>
              <a:rect b="b" l="l" r="r" t="t"/>
              <a:pathLst>
                <a:path extrusionOk="0" h="407670" w="647065">
                  <a:moveTo>
                    <a:pt x="642581" y="0"/>
                  </a:moveTo>
                  <a:lnTo>
                    <a:pt x="108000" y="0"/>
                  </a:lnTo>
                  <a:lnTo>
                    <a:pt x="65960" y="8486"/>
                  </a:lnTo>
                  <a:lnTo>
                    <a:pt x="31630" y="31629"/>
                  </a:lnTo>
                  <a:lnTo>
                    <a:pt x="8486" y="65954"/>
                  </a:lnTo>
                  <a:lnTo>
                    <a:pt x="0" y="107988"/>
                  </a:lnTo>
                  <a:lnTo>
                    <a:pt x="0" y="299453"/>
                  </a:lnTo>
                  <a:lnTo>
                    <a:pt x="8486" y="341494"/>
                  </a:lnTo>
                  <a:lnTo>
                    <a:pt x="31630" y="375823"/>
                  </a:lnTo>
                  <a:lnTo>
                    <a:pt x="65960" y="398967"/>
                  </a:lnTo>
                  <a:lnTo>
                    <a:pt x="108000" y="407454"/>
                  </a:lnTo>
                  <a:lnTo>
                    <a:pt x="637565" y="407454"/>
                  </a:lnTo>
                  <a:lnTo>
                    <a:pt x="642581" y="407454"/>
                  </a:lnTo>
                  <a:lnTo>
                    <a:pt x="646658" y="403390"/>
                  </a:lnTo>
                  <a:lnTo>
                    <a:pt x="646658" y="4063"/>
                  </a:lnTo>
                  <a:lnTo>
                    <a:pt x="642581" y="0"/>
                  </a:lnTo>
                  <a:close/>
                </a:path>
              </a:pathLst>
            </a:custGeom>
            <a:solidFill>
              <a:srgbClr val="0F6C83"/>
            </a:solidFill>
            <a:ln>
              <a:noFill/>
            </a:ln>
          </p:spPr>
          <p:txBody>
            <a:bodyPr anchorCtr="1" anchor="ctr" bIns="0" lIns="0" spcFirstLastPara="1" rIns="0" wrap="square" tIns="0">
              <a:noAutofit/>
            </a:bodyPr>
            <a:lstStyle/>
            <a:p>
              <a:pPr indent="0" lvl="0" marL="72743" marR="0" rtl="0" algn="l">
                <a:lnSpc>
                  <a:spcPct val="100000"/>
                </a:lnSpc>
                <a:spcBef>
                  <a:spcPts val="0"/>
                </a:spcBef>
                <a:spcAft>
                  <a:spcPts val="0"/>
                </a:spcAft>
                <a:buClr>
                  <a:srgbClr val="000000"/>
                </a:buClr>
                <a:buSzPts val="600"/>
                <a:buFont typeface="Arial"/>
                <a:buNone/>
              </a:pPr>
              <a:r>
                <a:rPr b="1" i="0" lang="en-US" sz="1000" u="none" cap="none" strike="noStrike">
                  <a:solidFill>
                    <a:schemeClr val="lt1"/>
                  </a:solidFill>
                  <a:latin typeface="Arial"/>
                  <a:ea typeface="Arial"/>
                  <a:cs typeface="Arial"/>
                  <a:sym typeface="Arial"/>
                </a:rPr>
                <a:t>Résultats et co-bénéfices</a:t>
              </a:r>
              <a:endParaRPr b="0" i="0" sz="1200" u="none" cap="none" strike="noStrike">
                <a:solidFill>
                  <a:srgbClr val="000000"/>
                </a:solidFill>
                <a:latin typeface="Arial"/>
                <a:ea typeface="Arial"/>
                <a:cs typeface="Arial"/>
                <a:sym typeface="Arial"/>
              </a:endParaRPr>
            </a:p>
          </p:txBody>
        </p:sp>
        <p:sp>
          <p:nvSpPr>
            <p:cNvPr id="1200" name="Google Shape;1200;p72"/>
            <p:cNvSpPr txBox="1"/>
            <p:nvPr/>
          </p:nvSpPr>
          <p:spPr>
            <a:xfrm>
              <a:off x="989034" y="1620582"/>
              <a:ext cx="1765333" cy="328289"/>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01" name="Google Shape;1201;p72"/>
            <p:cNvSpPr txBox="1"/>
            <p:nvPr/>
          </p:nvSpPr>
          <p:spPr>
            <a:xfrm>
              <a:off x="3968010" y="1606741"/>
              <a:ext cx="1663450" cy="328289"/>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cxnSp>
          <p:nvCxnSpPr>
            <p:cNvPr id="1202" name="Google Shape;1202;p72"/>
            <p:cNvCxnSpPr/>
            <p:nvPr/>
          </p:nvCxnSpPr>
          <p:spPr>
            <a:xfrm rot="5400000">
              <a:off x="3362616" y="101466"/>
              <a:ext cx="15498" cy="3011033"/>
            </a:xfrm>
            <a:prstGeom prst="bentConnector3">
              <a:avLst>
                <a:gd fmla="val 10271498" name="adj1"/>
              </a:avLst>
            </a:prstGeom>
            <a:noFill/>
            <a:ln cap="flat" cmpd="sng" w="9525">
              <a:solidFill>
                <a:srgbClr val="115D81"/>
              </a:solidFill>
              <a:prstDash val="solid"/>
              <a:round/>
              <a:headEnd len="sm" w="sm" type="none"/>
              <a:tailEnd len="med" w="med" type="triangle"/>
            </a:ln>
          </p:spPr>
        </p:cxnSp>
        <p:cxnSp>
          <p:nvCxnSpPr>
            <p:cNvPr id="1203" name="Google Shape;1203;p72"/>
            <p:cNvCxnSpPr/>
            <p:nvPr/>
          </p:nvCxnSpPr>
          <p:spPr>
            <a:xfrm flipH="1">
              <a:off x="6309907" y="1416026"/>
              <a:ext cx="2283" cy="169150"/>
            </a:xfrm>
            <a:prstGeom prst="straightConnector1">
              <a:avLst/>
            </a:prstGeom>
            <a:noFill/>
            <a:ln cap="flat" cmpd="sng" w="9525">
              <a:solidFill>
                <a:srgbClr val="115D81"/>
              </a:solidFill>
              <a:prstDash val="solid"/>
              <a:round/>
              <a:headEnd len="sm" w="sm" type="none"/>
              <a:tailEnd len="med" w="med" type="triangle"/>
            </a:ln>
          </p:spPr>
        </p:cxnSp>
        <p:cxnSp>
          <p:nvCxnSpPr>
            <p:cNvPr id="1204" name="Google Shape;1204;p72"/>
            <p:cNvCxnSpPr/>
            <p:nvPr/>
          </p:nvCxnSpPr>
          <p:spPr>
            <a:xfrm rot="10800000">
              <a:off x="2262488" y="1416026"/>
              <a:ext cx="4046116" cy="0"/>
            </a:xfrm>
            <a:prstGeom prst="straightConnector1">
              <a:avLst/>
            </a:prstGeom>
            <a:noFill/>
            <a:ln cap="flat" cmpd="sng" w="9525">
              <a:solidFill>
                <a:srgbClr val="115D81"/>
              </a:solidFill>
              <a:prstDash val="solid"/>
              <a:round/>
              <a:headEnd len="sm" w="sm" type="none"/>
              <a:tailEnd len="sm" w="sm" type="none"/>
            </a:ln>
          </p:spPr>
        </p:cxnSp>
        <p:cxnSp>
          <p:nvCxnSpPr>
            <p:cNvPr id="1205" name="Google Shape;1205;p72"/>
            <p:cNvCxnSpPr/>
            <p:nvPr/>
          </p:nvCxnSpPr>
          <p:spPr>
            <a:xfrm>
              <a:off x="2262488" y="1416026"/>
              <a:ext cx="0" cy="169150"/>
            </a:xfrm>
            <a:prstGeom prst="straightConnector1">
              <a:avLst/>
            </a:prstGeom>
            <a:noFill/>
            <a:ln cap="flat" cmpd="sng" w="9525">
              <a:solidFill>
                <a:srgbClr val="115D81"/>
              </a:solidFill>
              <a:prstDash val="solid"/>
              <a:round/>
              <a:headEnd len="sm" w="sm" type="none"/>
              <a:tailEnd len="sm" w="sm" type="none"/>
            </a:ln>
          </p:spPr>
        </p:cxnSp>
        <p:sp>
          <p:nvSpPr>
            <p:cNvPr id="1206" name="Google Shape;1206;p72"/>
            <p:cNvSpPr txBox="1"/>
            <p:nvPr/>
          </p:nvSpPr>
          <p:spPr>
            <a:xfrm>
              <a:off x="870311" y="-444123"/>
              <a:ext cx="5877160" cy="9027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F6C83"/>
                  </a:solidFill>
                  <a:latin typeface="Arial"/>
                  <a:ea typeface="Arial"/>
                  <a:cs typeface="Arial"/>
                  <a:sym typeface="Arial"/>
                </a:rPr>
                <a:t>Modèle de TdC du FVC</a:t>
              </a:r>
              <a:endParaRPr b="0" i="0" sz="1400" u="none" cap="none" strike="noStrike">
                <a:solidFill>
                  <a:srgbClr val="000000"/>
                </a:solidFill>
                <a:latin typeface="Arial"/>
                <a:ea typeface="Arial"/>
                <a:cs typeface="Arial"/>
                <a:sym typeface="Arial"/>
              </a:endParaRPr>
            </a:p>
          </p:txBody>
        </p:sp>
        <p:sp>
          <p:nvSpPr>
            <p:cNvPr id="1207" name="Google Shape;1207;p72"/>
            <p:cNvSpPr/>
            <p:nvPr/>
          </p:nvSpPr>
          <p:spPr>
            <a:xfrm>
              <a:off x="1045145" y="4403818"/>
              <a:ext cx="674172" cy="1734107"/>
            </a:xfrm>
            <a:custGeom>
              <a:rect b="b" l="l" r="r" t="t"/>
              <a:pathLst>
                <a:path extrusionOk="0" h="4424045" w="619760">
                  <a:moveTo>
                    <a:pt x="619328" y="0"/>
                  </a:moveTo>
                  <a:lnTo>
                    <a:pt x="0" y="0"/>
                  </a:lnTo>
                  <a:lnTo>
                    <a:pt x="0" y="4423448"/>
                  </a:lnTo>
                  <a:lnTo>
                    <a:pt x="619328" y="4423448"/>
                  </a:lnTo>
                  <a:lnTo>
                    <a:pt x="619328" y="0"/>
                  </a:lnTo>
                  <a:close/>
                </a:path>
              </a:pathLst>
            </a:custGeom>
            <a:solidFill>
              <a:srgbClr val="D1D3D4"/>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450"/>
                <a:buFont typeface="Arial"/>
                <a:buNone/>
              </a:pPr>
              <a:r>
                <a:rPr b="0" i="0" lang="en-US" sz="450" u="none" cap="none" strike="noStrike">
                  <a:solidFill>
                    <a:srgbClr val="000000"/>
                  </a:solidFill>
                  <a:latin typeface="Arial"/>
                  <a:ea typeface="Arial"/>
                  <a:cs typeface="Arial"/>
                  <a:sym typeface="Arial"/>
                </a:rPr>
                <a:t>s.</a:t>
              </a:r>
              <a:endParaRPr b="0" i="0" sz="1400" u="none" cap="none" strike="noStrike">
                <a:solidFill>
                  <a:srgbClr val="000000"/>
                </a:solidFill>
                <a:latin typeface="Arial"/>
                <a:ea typeface="Arial"/>
                <a:cs typeface="Arial"/>
                <a:sym typeface="Arial"/>
              </a:endParaRPr>
            </a:p>
          </p:txBody>
        </p:sp>
        <p:sp>
          <p:nvSpPr>
            <p:cNvPr id="1208" name="Google Shape;1208;p72"/>
            <p:cNvSpPr/>
            <p:nvPr/>
          </p:nvSpPr>
          <p:spPr>
            <a:xfrm>
              <a:off x="2847052" y="3608390"/>
              <a:ext cx="1228091" cy="672336"/>
            </a:xfrm>
            <a:custGeom>
              <a:rect b="b" l="l" r="r" t="t"/>
              <a:pathLst>
                <a:path extrusionOk="0" h="4424680" w="1016634">
                  <a:moveTo>
                    <a:pt x="1016546" y="0"/>
                  </a:moveTo>
                  <a:lnTo>
                    <a:pt x="0" y="0"/>
                  </a:lnTo>
                  <a:lnTo>
                    <a:pt x="0" y="4424197"/>
                  </a:lnTo>
                  <a:lnTo>
                    <a:pt x="1016546" y="4424197"/>
                  </a:lnTo>
                  <a:lnTo>
                    <a:pt x="1016546" y="0"/>
                  </a:lnTo>
                  <a:close/>
                </a:path>
              </a:pathLst>
            </a:custGeom>
            <a:solidFill>
              <a:srgbClr val="E8D4AE"/>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525"/>
                <a:buFont typeface="Arial"/>
                <a:buNone/>
              </a:pPr>
              <a:r>
                <a:t/>
              </a:r>
              <a:endParaRPr b="0" i="0" sz="525" u="none" cap="none" strike="noStrike">
                <a:solidFill>
                  <a:srgbClr val="000000"/>
                </a:solidFill>
                <a:latin typeface="Arial"/>
                <a:ea typeface="Arial"/>
                <a:cs typeface="Arial"/>
                <a:sym typeface="Arial"/>
              </a:endParaRPr>
            </a:p>
          </p:txBody>
        </p:sp>
        <p:sp>
          <p:nvSpPr>
            <p:cNvPr id="1209" name="Google Shape;1209;p72"/>
            <p:cNvSpPr/>
            <p:nvPr/>
          </p:nvSpPr>
          <p:spPr>
            <a:xfrm>
              <a:off x="4547906" y="4416567"/>
              <a:ext cx="1261628" cy="1755641"/>
            </a:xfrm>
            <a:custGeom>
              <a:rect b="b" l="l" r="r" t="t"/>
              <a:pathLst>
                <a:path extrusionOk="0" h="4424680" w="1141729">
                  <a:moveTo>
                    <a:pt x="1141374" y="0"/>
                  </a:moveTo>
                  <a:lnTo>
                    <a:pt x="0" y="0"/>
                  </a:lnTo>
                  <a:lnTo>
                    <a:pt x="0" y="4424197"/>
                  </a:lnTo>
                  <a:lnTo>
                    <a:pt x="1141374" y="4424197"/>
                  </a:lnTo>
                  <a:lnTo>
                    <a:pt x="1141374" y="0"/>
                  </a:lnTo>
                  <a:close/>
                </a:path>
              </a:pathLst>
            </a:custGeom>
            <a:solidFill>
              <a:srgbClr val="D0D9EE"/>
            </a:solidFill>
            <a:ln>
              <a:noFill/>
            </a:ln>
          </p:spPr>
          <p:txBody>
            <a:bodyPr anchorCtr="0" anchor="ctr" bIns="0" lIns="0" spcFirstLastPara="1" rIns="0" wrap="square" tIns="0">
              <a:noAutofit/>
            </a:bodyPr>
            <a:lstStyle/>
            <a:p>
              <a:pPr indent="0" lvl="0" marL="24248" marR="0" rtl="0" algn="l">
                <a:lnSpc>
                  <a:spcPct val="100000"/>
                </a:lnSpc>
                <a:spcBef>
                  <a:spcPts val="0"/>
                </a:spcBef>
                <a:spcAft>
                  <a:spcPts val="0"/>
                </a:spcAft>
                <a:buClr>
                  <a:srgbClr val="000000"/>
                </a:buClr>
                <a:buSzPts val="375"/>
                <a:buFont typeface="Arial"/>
                <a:buNone/>
              </a:pPr>
              <a:r>
                <a:t/>
              </a:r>
              <a:endParaRPr b="0" i="0" sz="375" u="none" cap="none" strike="noStrike">
                <a:solidFill>
                  <a:srgbClr val="000000"/>
                </a:solidFill>
                <a:latin typeface="Arial"/>
                <a:ea typeface="Arial"/>
                <a:cs typeface="Arial"/>
                <a:sym typeface="Arial"/>
              </a:endParaRPr>
            </a:p>
          </p:txBody>
        </p:sp>
        <p:sp>
          <p:nvSpPr>
            <p:cNvPr id="1210" name="Google Shape;1210;p72"/>
            <p:cNvSpPr/>
            <p:nvPr/>
          </p:nvSpPr>
          <p:spPr>
            <a:xfrm>
              <a:off x="44059" y="4457429"/>
              <a:ext cx="826251" cy="1740677"/>
            </a:xfrm>
            <a:custGeom>
              <a:rect b="b" l="l" r="r" t="t"/>
              <a:pathLst>
                <a:path extrusionOk="0" h="1360170" w="638810">
                  <a:moveTo>
                    <a:pt x="638390" y="0"/>
                  </a:moveTo>
                  <a:lnTo>
                    <a:pt x="104241" y="0"/>
                  </a:lnTo>
                  <a:lnTo>
                    <a:pt x="63666" y="8192"/>
                  </a:lnTo>
                  <a:lnTo>
                    <a:pt x="30532" y="30532"/>
                  </a:lnTo>
                  <a:lnTo>
                    <a:pt x="8192" y="63666"/>
                  </a:lnTo>
                  <a:lnTo>
                    <a:pt x="0" y="104241"/>
                  </a:lnTo>
                  <a:lnTo>
                    <a:pt x="0" y="1255737"/>
                  </a:lnTo>
                  <a:lnTo>
                    <a:pt x="8192" y="1296312"/>
                  </a:lnTo>
                  <a:lnTo>
                    <a:pt x="30532" y="1329447"/>
                  </a:lnTo>
                  <a:lnTo>
                    <a:pt x="63666" y="1351787"/>
                  </a:lnTo>
                  <a:lnTo>
                    <a:pt x="104241" y="1359979"/>
                  </a:lnTo>
                  <a:lnTo>
                    <a:pt x="638390" y="1359979"/>
                  </a:lnTo>
                  <a:lnTo>
                    <a:pt x="638390" y="0"/>
                  </a:lnTo>
                  <a:close/>
                </a:path>
              </a:pathLst>
            </a:custGeom>
            <a:solidFill>
              <a:srgbClr val="0F6C83"/>
            </a:solidFill>
            <a:ln>
              <a:noFill/>
            </a:ln>
          </p:spPr>
          <p:txBody>
            <a:bodyPr anchorCtr="1" anchor="ctr" bIns="0" lIns="0" spcFirstLastPara="1" rIns="0" wrap="square" tIns="0">
              <a:noAutofit/>
            </a:bodyPr>
            <a:lstStyle/>
            <a:p>
              <a:pPr indent="0" lvl="0" marL="72743" marR="0" rtl="0" algn="l">
                <a:lnSpc>
                  <a:spcPct val="100000"/>
                </a:lnSpc>
                <a:spcBef>
                  <a:spcPts val="0"/>
                </a:spcBef>
                <a:spcAft>
                  <a:spcPts val="0"/>
                </a:spcAft>
                <a:buClr>
                  <a:srgbClr val="000000"/>
                </a:buClr>
                <a:buSzPts val="600"/>
                <a:buFont typeface="Arial"/>
                <a:buNone/>
              </a:pPr>
              <a:r>
                <a:rPr b="1" i="0" lang="en-US" sz="1000" u="none" cap="none" strike="noStrike">
                  <a:solidFill>
                    <a:schemeClr val="lt1"/>
                  </a:solidFill>
                  <a:latin typeface="Arial"/>
                  <a:ea typeface="Arial"/>
                  <a:cs typeface="Arial"/>
                  <a:sym typeface="Arial"/>
                </a:rPr>
                <a:t>Activités</a:t>
              </a:r>
              <a:endParaRPr b="0" i="0" sz="2400" u="none" cap="none" strike="noStrike">
                <a:solidFill>
                  <a:srgbClr val="000000"/>
                </a:solidFill>
                <a:latin typeface="Arial"/>
                <a:ea typeface="Arial"/>
                <a:cs typeface="Arial"/>
                <a:sym typeface="Arial"/>
              </a:endParaRPr>
            </a:p>
          </p:txBody>
        </p:sp>
        <p:sp>
          <p:nvSpPr>
            <p:cNvPr id="1211" name="Google Shape;1211;p72"/>
            <p:cNvSpPr/>
            <p:nvPr/>
          </p:nvSpPr>
          <p:spPr>
            <a:xfrm>
              <a:off x="943215" y="6965648"/>
              <a:ext cx="6543000" cy="730512"/>
            </a:xfrm>
            <a:custGeom>
              <a:rect b="b" l="l" r="r" t="t"/>
              <a:pathLst>
                <a:path extrusionOk="0" h="4424045" w="678179">
                  <a:moveTo>
                    <a:pt x="677697" y="0"/>
                  </a:moveTo>
                  <a:lnTo>
                    <a:pt x="0" y="0"/>
                  </a:lnTo>
                  <a:lnTo>
                    <a:pt x="0" y="4423448"/>
                  </a:lnTo>
                  <a:lnTo>
                    <a:pt x="677697" y="4423448"/>
                  </a:lnTo>
                  <a:lnTo>
                    <a:pt x="677697" y="0"/>
                  </a:lnTo>
                  <a:close/>
                </a:path>
              </a:pathLst>
            </a:custGeom>
            <a:solidFill>
              <a:srgbClr val="D1D3D4"/>
            </a:solidFill>
            <a:ln>
              <a:noFill/>
            </a:ln>
          </p:spPr>
          <p:txBody>
            <a:bodyPr anchorCtr="0" anchor="ctr" bIns="0" lIns="0" spcFirstLastPara="1" rIns="0" wrap="square" tIns="0">
              <a:noAutofit/>
            </a:bodyPr>
            <a:lstStyle/>
            <a:p>
              <a:pPr indent="-62354" lvl="0" marL="163672" marR="0" rtl="0" algn="l">
                <a:lnSpc>
                  <a:spcPct val="100000"/>
                </a:lnSpc>
                <a:spcBef>
                  <a:spcPts val="0"/>
                </a:spcBef>
                <a:spcAft>
                  <a:spcPts val="0"/>
                </a:spcAft>
                <a:buClr>
                  <a:srgbClr val="000000"/>
                </a:buClr>
                <a:buSzPts val="450"/>
                <a:buFont typeface="Arial"/>
                <a:buNone/>
              </a:pPr>
              <a:r>
                <a:t/>
              </a:r>
              <a:endParaRPr b="0" i="0" sz="450" u="none" cap="none" strike="noStrike">
                <a:solidFill>
                  <a:srgbClr val="000000"/>
                </a:solidFill>
                <a:latin typeface="Arial"/>
                <a:ea typeface="Arial"/>
                <a:cs typeface="Arial"/>
                <a:sym typeface="Arial"/>
              </a:endParaRPr>
            </a:p>
          </p:txBody>
        </p:sp>
        <p:sp>
          <p:nvSpPr>
            <p:cNvPr id="1212" name="Google Shape;1212;p72"/>
            <p:cNvSpPr/>
            <p:nvPr/>
          </p:nvSpPr>
          <p:spPr>
            <a:xfrm>
              <a:off x="963598" y="6281282"/>
              <a:ext cx="1469165" cy="662217"/>
            </a:xfrm>
            <a:custGeom>
              <a:rect b="b" l="l" r="r" t="t"/>
              <a:pathLst>
                <a:path extrusionOk="0" h="4424045" w="619760">
                  <a:moveTo>
                    <a:pt x="619328" y="0"/>
                  </a:moveTo>
                  <a:lnTo>
                    <a:pt x="0" y="0"/>
                  </a:lnTo>
                  <a:lnTo>
                    <a:pt x="0" y="4423448"/>
                  </a:lnTo>
                  <a:lnTo>
                    <a:pt x="619328" y="4423448"/>
                  </a:lnTo>
                  <a:lnTo>
                    <a:pt x="619328" y="0"/>
                  </a:lnTo>
                  <a:close/>
                </a:path>
              </a:pathLst>
            </a:custGeom>
            <a:solidFill>
              <a:srgbClr val="D1D3D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75"/>
                <a:buFont typeface="Arial"/>
                <a:buNone/>
              </a:pPr>
              <a:r>
                <a:rPr b="1" i="0" lang="en-US" sz="375" u="none" cap="none" strike="noStrike">
                  <a:solidFill>
                    <a:srgbClr val="000000"/>
                  </a:solidFill>
                  <a:latin typeface="Arial"/>
                  <a:ea typeface="Arial"/>
                  <a:cs typeface="Arial"/>
                  <a:sym typeface="Arial"/>
                </a:rPr>
                <a:t>Financial barrier:</a:t>
              </a:r>
              <a:br>
                <a:rPr b="0" i="0" lang="en-US" sz="375" u="none" cap="none" strike="noStrike">
                  <a:solidFill>
                    <a:srgbClr val="000000"/>
                  </a:solidFill>
                  <a:latin typeface="Arial"/>
                  <a:ea typeface="Arial"/>
                  <a:cs typeface="Arial"/>
                  <a:sym typeface="Arial"/>
                </a:rPr>
              </a:br>
              <a:endParaRPr b="0" i="0" sz="375" u="none" cap="none" strike="noStrike">
                <a:solidFill>
                  <a:srgbClr val="000000"/>
                </a:solidFill>
                <a:latin typeface="Arial"/>
                <a:ea typeface="Arial"/>
                <a:cs typeface="Arial"/>
                <a:sym typeface="Arial"/>
              </a:endParaRPr>
            </a:p>
          </p:txBody>
        </p:sp>
        <p:sp>
          <p:nvSpPr>
            <p:cNvPr id="1213" name="Google Shape;1213;p72"/>
            <p:cNvSpPr/>
            <p:nvPr/>
          </p:nvSpPr>
          <p:spPr>
            <a:xfrm>
              <a:off x="1059170" y="3602618"/>
              <a:ext cx="798431" cy="685212"/>
            </a:xfrm>
            <a:custGeom>
              <a:rect b="b" l="l" r="r" t="t"/>
              <a:pathLst>
                <a:path extrusionOk="0" h="4424045" w="619760">
                  <a:moveTo>
                    <a:pt x="619328" y="0"/>
                  </a:moveTo>
                  <a:lnTo>
                    <a:pt x="0" y="0"/>
                  </a:lnTo>
                  <a:lnTo>
                    <a:pt x="0" y="4423448"/>
                  </a:lnTo>
                  <a:lnTo>
                    <a:pt x="619328" y="4423448"/>
                  </a:lnTo>
                  <a:lnTo>
                    <a:pt x="619328" y="0"/>
                  </a:lnTo>
                  <a:close/>
                </a:path>
              </a:pathLst>
            </a:custGeom>
            <a:solidFill>
              <a:srgbClr val="D1D3D4"/>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525"/>
                <a:buFont typeface="Arial"/>
                <a:buNone/>
              </a:pPr>
              <a:r>
                <a:t/>
              </a:r>
              <a:endParaRPr b="0" i="0" sz="525" u="none" cap="none" strike="noStrike">
                <a:solidFill>
                  <a:srgbClr val="000000"/>
                </a:solidFill>
                <a:latin typeface="Arial"/>
                <a:ea typeface="Arial"/>
                <a:cs typeface="Arial"/>
                <a:sym typeface="Arial"/>
              </a:endParaRPr>
            </a:p>
          </p:txBody>
        </p:sp>
        <p:sp>
          <p:nvSpPr>
            <p:cNvPr id="1214" name="Google Shape;1214;p72"/>
            <p:cNvSpPr/>
            <p:nvPr/>
          </p:nvSpPr>
          <p:spPr>
            <a:xfrm>
              <a:off x="2605031" y="4417561"/>
              <a:ext cx="1239758" cy="1742402"/>
            </a:xfrm>
            <a:custGeom>
              <a:rect b="b" l="l" r="r" t="t"/>
              <a:pathLst>
                <a:path extrusionOk="0" h="4424680" w="1016634">
                  <a:moveTo>
                    <a:pt x="1016546" y="0"/>
                  </a:moveTo>
                  <a:lnTo>
                    <a:pt x="0" y="0"/>
                  </a:lnTo>
                  <a:lnTo>
                    <a:pt x="0" y="4424197"/>
                  </a:lnTo>
                  <a:lnTo>
                    <a:pt x="1016546" y="4424197"/>
                  </a:lnTo>
                  <a:lnTo>
                    <a:pt x="1016546" y="0"/>
                  </a:lnTo>
                  <a:close/>
                </a:path>
              </a:pathLst>
            </a:custGeom>
            <a:solidFill>
              <a:srgbClr val="E8D4AE"/>
            </a:solidFill>
            <a:ln>
              <a:noFill/>
            </a:ln>
          </p:spPr>
          <p:txBody>
            <a:bodyPr anchorCtr="0" anchor="ctr" bIns="0" lIns="0" spcFirstLastPara="1" rIns="0" wrap="square" tIns="0">
              <a:noAutofit/>
            </a:bodyPr>
            <a:lstStyle/>
            <a:p>
              <a:pPr indent="0" lvl="0" marL="24248" marR="0" rtl="0" algn="l">
                <a:lnSpc>
                  <a:spcPct val="100000"/>
                </a:lnSpc>
                <a:spcBef>
                  <a:spcPts val="0"/>
                </a:spcBef>
                <a:spcAft>
                  <a:spcPts val="0"/>
                </a:spcAft>
                <a:buClr>
                  <a:srgbClr val="000000"/>
                </a:buClr>
                <a:buSzPts val="375"/>
                <a:buFont typeface="Arial"/>
                <a:buNone/>
              </a:pPr>
              <a:r>
                <a:t/>
              </a:r>
              <a:endParaRPr b="0" i="0" sz="375" u="none" cap="none" strike="noStrike">
                <a:solidFill>
                  <a:srgbClr val="000000"/>
                </a:solidFill>
                <a:latin typeface="Arial"/>
                <a:ea typeface="Arial"/>
                <a:cs typeface="Arial"/>
                <a:sym typeface="Arial"/>
              </a:endParaRPr>
            </a:p>
          </p:txBody>
        </p:sp>
        <p:sp>
          <p:nvSpPr>
            <p:cNvPr id="1215" name="Google Shape;1215;p72"/>
            <p:cNvSpPr/>
            <p:nvPr/>
          </p:nvSpPr>
          <p:spPr>
            <a:xfrm>
              <a:off x="2514386" y="6277868"/>
              <a:ext cx="1478582" cy="659013"/>
            </a:xfrm>
            <a:custGeom>
              <a:rect b="b" l="l" r="r" t="t"/>
              <a:pathLst>
                <a:path extrusionOk="0" h="4424680" w="1016634">
                  <a:moveTo>
                    <a:pt x="1016546" y="0"/>
                  </a:moveTo>
                  <a:lnTo>
                    <a:pt x="0" y="0"/>
                  </a:lnTo>
                  <a:lnTo>
                    <a:pt x="0" y="4424197"/>
                  </a:lnTo>
                  <a:lnTo>
                    <a:pt x="1016546" y="4424197"/>
                  </a:lnTo>
                  <a:lnTo>
                    <a:pt x="1016546" y="0"/>
                  </a:lnTo>
                  <a:close/>
                </a:path>
              </a:pathLst>
            </a:custGeom>
            <a:solidFill>
              <a:srgbClr val="E8D4A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75"/>
                <a:buFont typeface="Arial"/>
                <a:buNone/>
              </a:pPr>
              <a:r>
                <a:rPr b="1" i="0" lang="en-US" sz="375" u="none" cap="none" strike="noStrike">
                  <a:solidFill>
                    <a:srgbClr val="000000"/>
                  </a:solidFill>
                  <a:latin typeface="Arial"/>
                  <a:ea typeface="Arial"/>
                  <a:cs typeface="Arial"/>
                  <a:sym typeface="Arial"/>
                </a:rPr>
                <a:t>Technical barrier:</a:t>
              </a:r>
              <a:endParaRPr b="0" i="0" sz="1400" u="none" cap="none" strike="noStrike">
                <a:solidFill>
                  <a:srgbClr val="000000"/>
                </a:solidFill>
                <a:latin typeface="Arial"/>
                <a:ea typeface="Arial"/>
                <a:cs typeface="Arial"/>
                <a:sym typeface="Arial"/>
              </a:endParaRPr>
            </a:p>
          </p:txBody>
        </p:sp>
        <p:sp>
          <p:nvSpPr>
            <p:cNvPr id="1216" name="Google Shape;1216;p72"/>
            <p:cNvSpPr/>
            <p:nvPr/>
          </p:nvSpPr>
          <p:spPr>
            <a:xfrm>
              <a:off x="4073596" y="6268521"/>
              <a:ext cx="1131971" cy="659013"/>
            </a:xfrm>
            <a:custGeom>
              <a:rect b="b" l="l" r="r" t="t"/>
              <a:pathLst>
                <a:path extrusionOk="0" h="4424680" w="1141729">
                  <a:moveTo>
                    <a:pt x="1141374" y="0"/>
                  </a:moveTo>
                  <a:lnTo>
                    <a:pt x="0" y="0"/>
                  </a:lnTo>
                  <a:lnTo>
                    <a:pt x="0" y="4424197"/>
                  </a:lnTo>
                  <a:lnTo>
                    <a:pt x="1141374" y="4424197"/>
                  </a:lnTo>
                  <a:lnTo>
                    <a:pt x="1141374" y="0"/>
                  </a:lnTo>
                  <a:close/>
                </a:path>
              </a:pathLst>
            </a:custGeom>
            <a:solidFill>
              <a:srgbClr val="D0D9E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75"/>
                <a:buFont typeface="Arial"/>
                <a:buNone/>
              </a:pPr>
              <a:r>
                <a:rPr b="1" i="0" lang="en-US" sz="375" u="none" cap="none" strike="noStrike">
                  <a:solidFill>
                    <a:srgbClr val="FF0000"/>
                  </a:solidFill>
                  <a:latin typeface="Arial"/>
                  <a:ea typeface="Arial"/>
                  <a:cs typeface="Arial"/>
                  <a:sym typeface="Arial"/>
                </a:rPr>
                <a:t>Regulatory barrier:</a:t>
              </a:r>
              <a:endParaRPr b="0" i="0" sz="1400" u="none" cap="none" strike="noStrike">
                <a:solidFill>
                  <a:srgbClr val="000000"/>
                </a:solidFill>
                <a:latin typeface="Arial"/>
                <a:ea typeface="Arial"/>
                <a:cs typeface="Arial"/>
                <a:sym typeface="Arial"/>
              </a:endParaRPr>
            </a:p>
          </p:txBody>
        </p:sp>
        <p:sp>
          <p:nvSpPr>
            <p:cNvPr id="1217" name="Google Shape;1217;p72"/>
            <p:cNvSpPr/>
            <p:nvPr/>
          </p:nvSpPr>
          <p:spPr>
            <a:xfrm>
              <a:off x="42220" y="7016643"/>
              <a:ext cx="812480" cy="729411"/>
            </a:xfrm>
            <a:custGeom>
              <a:rect b="b" l="l" r="r" t="t"/>
              <a:pathLst>
                <a:path extrusionOk="0" h="1360170" w="638810">
                  <a:moveTo>
                    <a:pt x="638390" y="0"/>
                  </a:moveTo>
                  <a:lnTo>
                    <a:pt x="104241" y="0"/>
                  </a:lnTo>
                  <a:lnTo>
                    <a:pt x="63666" y="8192"/>
                  </a:lnTo>
                  <a:lnTo>
                    <a:pt x="30532" y="30532"/>
                  </a:lnTo>
                  <a:lnTo>
                    <a:pt x="8192" y="63666"/>
                  </a:lnTo>
                  <a:lnTo>
                    <a:pt x="0" y="104241"/>
                  </a:lnTo>
                  <a:lnTo>
                    <a:pt x="0" y="1255737"/>
                  </a:lnTo>
                  <a:lnTo>
                    <a:pt x="8192" y="1296312"/>
                  </a:lnTo>
                  <a:lnTo>
                    <a:pt x="30532" y="1329447"/>
                  </a:lnTo>
                  <a:lnTo>
                    <a:pt x="63666" y="1351787"/>
                  </a:lnTo>
                  <a:lnTo>
                    <a:pt x="104241" y="1359979"/>
                  </a:lnTo>
                  <a:lnTo>
                    <a:pt x="638390" y="1359979"/>
                  </a:lnTo>
                  <a:lnTo>
                    <a:pt x="638390" y="0"/>
                  </a:lnTo>
                  <a:close/>
                </a:path>
              </a:pathLst>
            </a:custGeom>
            <a:solidFill>
              <a:srgbClr val="0F6C83"/>
            </a:solidFill>
            <a:ln>
              <a:noFill/>
            </a:ln>
          </p:spPr>
          <p:txBody>
            <a:bodyPr anchorCtr="1" anchor="ctr" bIns="0" lIns="0" spcFirstLastPara="1" rIns="0" wrap="square" tIns="0">
              <a:noAutofit/>
            </a:bodyPr>
            <a:lstStyle/>
            <a:p>
              <a:pPr indent="0" lvl="0" marL="72743" marR="0" rtl="0" algn="l">
                <a:lnSpc>
                  <a:spcPct val="100000"/>
                </a:lnSpc>
                <a:spcBef>
                  <a:spcPts val="0"/>
                </a:spcBef>
                <a:spcAft>
                  <a:spcPts val="0"/>
                </a:spcAft>
                <a:buClr>
                  <a:srgbClr val="000000"/>
                </a:buClr>
                <a:buSzPts val="600"/>
                <a:buFont typeface="Arial"/>
                <a:buNone/>
              </a:pPr>
              <a:r>
                <a:rPr b="0" i="0" lang="en-US" sz="1000" u="none" cap="none" strike="noStrike">
                  <a:solidFill>
                    <a:schemeClr val="lt1"/>
                  </a:solidFill>
                  <a:latin typeface="Arial"/>
                  <a:ea typeface="Arial"/>
                  <a:cs typeface="Arial"/>
                  <a:sym typeface="Arial"/>
                </a:rPr>
                <a:t>Hypothèses</a:t>
              </a:r>
              <a:endParaRPr b="0" i="0" sz="2400" u="none" cap="none" strike="noStrike">
                <a:solidFill>
                  <a:srgbClr val="000000"/>
                </a:solidFill>
                <a:latin typeface="Arial"/>
                <a:ea typeface="Arial"/>
                <a:cs typeface="Arial"/>
                <a:sym typeface="Arial"/>
              </a:endParaRPr>
            </a:p>
          </p:txBody>
        </p:sp>
        <p:cxnSp>
          <p:nvCxnSpPr>
            <p:cNvPr id="1218" name="Google Shape;1218;p72"/>
            <p:cNvCxnSpPr/>
            <p:nvPr/>
          </p:nvCxnSpPr>
          <p:spPr>
            <a:xfrm rot="10800000">
              <a:off x="2476226" y="3519287"/>
              <a:ext cx="0" cy="178706"/>
            </a:xfrm>
            <a:prstGeom prst="straightConnector1">
              <a:avLst/>
            </a:prstGeom>
            <a:noFill/>
            <a:ln cap="flat" cmpd="sng" w="9525">
              <a:solidFill>
                <a:srgbClr val="115D81"/>
              </a:solidFill>
              <a:prstDash val="solid"/>
              <a:round/>
              <a:headEnd len="sm" w="sm" type="none"/>
              <a:tailEnd len="med" w="med" type="triangle"/>
            </a:ln>
          </p:spPr>
        </p:cxnSp>
        <p:cxnSp>
          <p:nvCxnSpPr>
            <p:cNvPr id="1219" name="Google Shape;1219;p72"/>
            <p:cNvCxnSpPr/>
            <p:nvPr/>
          </p:nvCxnSpPr>
          <p:spPr>
            <a:xfrm rot="10800000">
              <a:off x="4868586" y="3524384"/>
              <a:ext cx="0" cy="189899"/>
            </a:xfrm>
            <a:prstGeom prst="straightConnector1">
              <a:avLst/>
            </a:prstGeom>
            <a:noFill/>
            <a:ln cap="flat" cmpd="sng" w="9525">
              <a:solidFill>
                <a:srgbClr val="115D81"/>
              </a:solidFill>
              <a:prstDash val="solid"/>
              <a:round/>
              <a:headEnd len="sm" w="sm" type="none"/>
              <a:tailEnd len="med" w="med" type="triangle"/>
            </a:ln>
          </p:spPr>
        </p:cxnSp>
        <p:cxnSp>
          <p:nvCxnSpPr>
            <p:cNvPr id="1220" name="Google Shape;1220;p72"/>
            <p:cNvCxnSpPr/>
            <p:nvPr/>
          </p:nvCxnSpPr>
          <p:spPr>
            <a:xfrm rot="10800000">
              <a:off x="7236568" y="3525352"/>
              <a:ext cx="0" cy="190980"/>
            </a:xfrm>
            <a:prstGeom prst="straightConnector1">
              <a:avLst/>
            </a:prstGeom>
            <a:noFill/>
            <a:ln cap="flat" cmpd="sng" w="9525">
              <a:solidFill>
                <a:srgbClr val="115D81"/>
              </a:solidFill>
              <a:prstDash val="solid"/>
              <a:round/>
              <a:headEnd len="sm" w="sm" type="none"/>
              <a:tailEnd len="med" w="med" type="triangle"/>
            </a:ln>
          </p:spPr>
        </p:cxnSp>
        <p:sp>
          <p:nvSpPr>
            <p:cNvPr id="1221" name="Google Shape;1221;p72"/>
            <p:cNvSpPr/>
            <p:nvPr/>
          </p:nvSpPr>
          <p:spPr>
            <a:xfrm>
              <a:off x="1969163" y="3606833"/>
              <a:ext cx="801505" cy="676782"/>
            </a:xfrm>
            <a:custGeom>
              <a:rect b="b" l="l" r="r" t="t"/>
              <a:pathLst>
                <a:path extrusionOk="0" h="4424045" w="619760">
                  <a:moveTo>
                    <a:pt x="619328" y="0"/>
                  </a:moveTo>
                  <a:lnTo>
                    <a:pt x="0" y="0"/>
                  </a:lnTo>
                  <a:lnTo>
                    <a:pt x="0" y="4423448"/>
                  </a:lnTo>
                  <a:lnTo>
                    <a:pt x="619328" y="4423448"/>
                  </a:lnTo>
                  <a:lnTo>
                    <a:pt x="619328" y="0"/>
                  </a:lnTo>
                  <a:close/>
                </a:path>
              </a:pathLst>
            </a:custGeom>
            <a:solidFill>
              <a:srgbClr val="D1D3D4"/>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525"/>
                <a:buFont typeface="Arial"/>
                <a:buNone/>
              </a:pPr>
              <a:r>
                <a:t/>
              </a:r>
              <a:endParaRPr b="1" i="0" sz="525" u="none" cap="none" strike="noStrike">
                <a:solidFill>
                  <a:srgbClr val="000000"/>
                </a:solidFill>
                <a:latin typeface="Arial"/>
                <a:ea typeface="Arial"/>
                <a:cs typeface="Arial"/>
                <a:sym typeface="Arial"/>
              </a:endParaRPr>
            </a:p>
          </p:txBody>
        </p:sp>
        <p:sp>
          <p:nvSpPr>
            <p:cNvPr id="1222" name="Google Shape;1222;p72"/>
            <p:cNvSpPr/>
            <p:nvPr/>
          </p:nvSpPr>
          <p:spPr>
            <a:xfrm>
              <a:off x="4161084" y="3622209"/>
              <a:ext cx="849654" cy="657006"/>
            </a:xfrm>
            <a:custGeom>
              <a:rect b="b" l="l" r="r" t="t"/>
              <a:pathLst>
                <a:path extrusionOk="0" h="4424680" w="1016634">
                  <a:moveTo>
                    <a:pt x="1016546" y="0"/>
                  </a:moveTo>
                  <a:lnTo>
                    <a:pt x="0" y="0"/>
                  </a:lnTo>
                  <a:lnTo>
                    <a:pt x="0" y="4424197"/>
                  </a:lnTo>
                  <a:lnTo>
                    <a:pt x="1016546" y="4424197"/>
                  </a:lnTo>
                  <a:lnTo>
                    <a:pt x="1016546" y="0"/>
                  </a:lnTo>
                  <a:close/>
                </a:path>
              </a:pathLst>
            </a:custGeom>
            <a:solidFill>
              <a:srgbClr val="E8D4AE"/>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525"/>
                <a:buFont typeface="Arial"/>
                <a:buNone/>
              </a:pPr>
              <a:r>
                <a:t/>
              </a:r>
              <a:endParaRPr b="0" i="0" sz="525" u="none" cap="none" strike="noStrike">
                <a:solidFill>
                  <a:srgbClr val="000000"/>
                </a:solidFill>
                <a:latin typeface="Arial"/>
                <a:ea typeface="Arial"/>
                <a:cs typeface="Arial"/>
                <a:sym typeface="Arial"/>
              </a:endParaRPr>
            </a:p>
          </p:txBody>
        </p:sp>
        <p:sp>
          <p:nvSpPr>
            <p:cNvPr id="1223" name="Google Shape;1223;p72"/>
            <p:cNvSpPr/>
            <p:nvPr/>
          </p:nvSpPr>
          <p:spPr>
            <a:xfrm>
              <a:off x="6023367" y="3619333"/>
              <a:ext cx="806058" cy="644530"/>
            </a:xfrm>
            <a:custGeom>
              <a:rect b="b" l="l" r="r" t="t"/>
              <a:pathLst>
                <a:path extrusionOk="0" h="4424680" w="1141729">
                  <a:moveTo>
                    <a:pt x="1141374" y="0"/>
                  </a:moveTo>
                  <a:lnTo>
                    <a:pt x="0" y="0"/>
                  </a:lnTo>
                  <a:lnTo>
                    <a:pt x="0" y="4424197"/>
                  </a:lnTo>
                  <a:lnTo>
                    <a:pt x="1141374" y="4424197"/>
                  </a:lnTo>
                  <a:lnTo>
                    <a:pt x="1141374" y="0"/>
                  </a:lnTo>
                  <a:close/>
                </a:path>
              </a:pathLst>
            </a:custGeom>
            <a:solidFill>
              <a:srgbClr val="D0D9EE"/>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525"/>
                <a:buFont typeface="Arial"/>
                <a:buNone/>
              </a:pPr>
              <a:r>
                <a:t/>
              </a:r>
              <a:endParaRPr b="0" i="0" sz="525" u="none" cap="none" strike="noStrike">
                <a:solidFill>
                  <a:srgbClr val="000000"/>
                </a:solidFill>
                <a:latin typeface="Arial"/>
                <a:ea typeface="Arial"/>
                <a:cs typeface="Arial"/>
                <a:sym typeface="Arial"/>
              </a:endParaRPr>
            </a:p>
          </p:txBody>
        </p:sp>
        <p:sp>
          <p:nvSpPr>
            <p:cNvPr id="1224" name="Google Shape;1224;p72"/>
            <p:cNvSpPr/>
            <p:nvPr/>
          </p:nvSpPr>
          <p:spPr>
            <a:xfrm>
              <a:off x="5082985" y="3616463"/>
              <a:ext cx="884972" cy="652681"/>
            </a:xfrm>
            <a:custGeom>
              <a:rect b="b" l="l" r="r" t="t"/>
              <a:pathLst>
                <a:path extrusionOk="0" h="4424680" w="1141729">
                  <a:moveTo>
                    <a:pt x="1141374" y="0"/>
                  </a:moveTo>
                  <a:lnTo>
                    <a:pt x="0" y="0"/>
                  </a:lnTo>
                  <a:lnTo>
                    <a:pt x="0" y="4424197"/>
                  </a:lnTo>
                  <a:lnTo>
                    <a:pt x="1141374" y="4424197"/>
                  </a:lnTo>
                  <a:lnTo>
                    <a:pt x="1141374" y="0"/>
                  </a:lnTo>
                  <a:close/>
                </a:path>
              </a:pathLst>
            </a:custGeom>
            <a:solidFill>
              <a:srgbClr val="D0D9EE"/>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525"/>
                <a:buFont typeface="Arial"/>
                <a:buNone/>
              </a:pPr>
              <a:r>
                <a:t/>
              </a:r>
              <a:endParaRPr b="0" i="0" sz="525" u="none" cap="none" strike="noStrike">
                <a:solidFill>
                  <a:srgbClr val="000000"/>
                </a:solidFill>
                <a:latin typeface="Arial"/>
                <a:ea typeface="Arial"/>
                <a:cs typeface="Arial"/>
                <a:sym typeface="Arial"/>
              </a:endParaRPr>
            </a:p>
          </p:txBody>
        </p:sp>
        <p:sp>
          <p:nvSpPr>
            <p:cNvPr id="1225" name="Google Shape;1225;p72"/>
            <p:cNvSpPr/>
            <p:nvPr/>
          </p:nvSpPr>
          <p:spPr>
            <a:xfrm>
              <a:off x="1816002" y="4404745"/>
              <a:ext cx="746047" cy="1747797"/>
            </a:xfrm>
            <a:custGeom>
              <a:rect b="b" l="l" r="r" t="t"/>
              <a:pathLst>
                <a:path extrusionOk="0" h="4424045" w="619760">
                  <a:moveTo>
                    <a:pt x="619328" y="0"/>
                  </a:moveTo>
                  <a:lnTo>
                    <a:pt x="0" y="0"/>
                  </a:lnTo>
                  <a:lnTo>
                    <a:pt x="0" y="4423448"/>
                  </a:lnTo>
                  <a:lnTo>
                    <a:pt x="619328" y="4423448"/>
                  </a:lnTo>
                  <a:lnTo>
                    <a:pt x="619328" y="0"/>
                  </a:lnTo>
                  <a:close/>
                </a:path>
              </a:pathLst>
            </a:custGeom>
            <a:solidFill>
              <a:srgbClr val="D1D3D4"/>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450"/>
                <a:buFont typeface="Arial"/>
                <a:buNone/>
              </a:pPr>
              <a:r>
                <a:t/>
              </a:r>
              <a:endParaRPr b="0" i="0" sz="450" u="none" cap="none" strike="noStrike">
                <a:solidFill>
                  <a:srgbClr val="000000"/>
                </a:solidFill>
                <a:latin typeface="Arial"/>
                <a:ea typeface="Arial"/>
                <a:cs typeface="Arial"/>
                <a:sym typeface="Arial"/>
              </a:endParaRPr>
            </a:p>
          </p:txBody>
        </p:sp>
        <p:sp>
          <p:nvSpPr>
            <p:cNvPr id="1226" name="Google Shape;1226;p72"/>
            <p:cNvSpPr/>
            <p:nvPr/>
          </p:nvSpPr>
          <p:spPr>
            <a:xfrm>
              <a:off x="3914314" y="4407657"/>
              <a:ext cx="568506" cy="1742402"/>
            </a:xfrm>
            <a:custGeom>
              <a:rect b="b" l="l" r="r" t="t"/>
              <a:pathLst>
                <a:path extrusionOk="0" h="4424680" w="1016634">
                  <a:moveTo>
                    <a:pt x="1016546" y="0"/>
                  </a:moveTo>
                  <a:lnTo>
                    <a:pt x="0" y="0"/>
                  </a:lnTo>
                  <a:lnTo>
                    <a:pt x="0" y="4424197"/>
                  </a:lnTo>
                  <a:lnTo>
                    <a:pt x="1016546" y="4424197"/>
                  </a:lnTo>
                  <a:lnTo>
                    <a:pt x="1016546" y="0"/>
                  </a:lnTo>
                  <a:close/>
                </a:path>
              </a:pathLst>
            </a:custGeom>
            <a:solidFill>
              <a:srgbClr val="E8D4AE"/>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375"/>
                <a:buFont typeface="Arial"/>
                <a:buNone/>
              </a:pPr>
              <a:r>
                <a:t/>
              </a:r>
              <a:endParaRPr b="0" i="0" sz="375" u="none" cap="none" strike="noStrike">
                <a:solidFill>
                  <a:srgbClr val="000000"/>
                </a:solidFill>
                <a:latin typeface="Arial"/>
                <a:ea typeface="Arial"/>
                <a:cs typeface="Arial"/>
                <a:sym typeface="Arial"/>
              </a:endParaRPr>
            </a:p>
          </p:txBody>
        </p:sp>
        <p:sp>
          <p:nvSpPr>
            <p:cNvPr id="1227" name="Google Shape;1227;p72"/>
            <p:cNvSpPr/>
            <p:nvPr/>
          </p:nvSpPr>
          <p:spPr>
            <a:xfrm>
              <a:off x="5296681" y="6271205"/>
              <a:ext cx="2179476" cy="659012"/>
            </a:xfrm>
            <a:custGeom>
              <a:rect b="b" l="l" r="r" t="t"/>
              <a:pathLst>
                <a:path extrusionOk="0" h="4424045" w="619760">
                  <a:moveTo>
                    <a:pt x="619328" y="0"/>
                  </a:moveTo>
                  <a:lnTo>
                    <a:pt x="0" y="0"/>
                  </a:lnTo>
                  <a:lnTo>
                    <a:pt x="0" y="4423448"/>
                  </a:lnTo>
                  <a:lnTo>
                    <a:pt x="619328" y="4423448"/>
                  </a:lnTo>
                  <a:lnTo>
                    <a:pt x="619328" y="0"/>
                  </a:lnTo>
                  <a:close/>
                </a:path>
              </a:pathLst>
            </a:custGeom>
            <a:solidFill>
              <a:srgbClr val="D1D3D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75"/>
                <a:buFont typeface="Arial"/>
                <a:buNone/>
              </a:pPr>
              <a:r>
                <a:rPr b="1" i="0" lang="en-US" sz="375" u="none" cap="none" strike="noStrike">
                  <a:solidFill>
                    <a:srgbClr val="000000"/>
                  </a:solidFill>
                  <a:latin typeface="Arial"/>
                  <a:ea typeface="Arial"/>
                  <a:cs typeface="Arial"/>
                  <a:sym typeface="Arial"/>
                </a:rPr>
                <a:t>Risks:</a:t>
              </a:r>
              <a:endParaRPr b="0" i="0" sz="1400" u="none" cap="none" strike="noStrike">
                <a:solidFill>
                  <a:srgbClr val="000000"/>
                </a:solidFill>
                <a:latin typeface="Arial"/>
                <a:ea typeface="Arial"/>
                <a:cs typeface="Arial"/>
                <a:sym typeface="Arial"/>
              </a:endParaRPr>
            </a:p>
          </p:txBody>
        </p:sp>
        <p:cxnSp>
          <p:nvCxnSpPr>
            <p:cNvPr id="1228" name="Google Shape;1228;p72"/>
            <p:cNvCxnSpPr/>
            <p:nvPr/>
          </p:nvCxnSpPr>
          <p:spPr>
            <a:xfrm rot="10800000">
              <a:off x="1419225" y="3519287"/>
              <a:ext cx="0" cy="91809"/>
            </a:xfrm>
            <a:prstGeom prst="straightConnector1">
              <a:avLst/>
            </a:prstGeom>
            <a:noFill/>
            <a:ln cap="flat" cmpd="sng" w="9525">
              <a:solidFill>
                <a:srgbClr val="115D81"/>
              </a:solidFill>
              <a:prstDash val="solid"/>
              <a:round/>
              <a:headEnd len="sm" w="sm" type="none"/>
              <a:tailEnd len="med" w="med" type="triangle"/>
            </a:ln>
          </p:spPr>
        </p:cxnSp>
        <p:cxnSp>
          <p:nvCxnSpPr>
            <p:cNvPr id="1229" name="Google Shape;1229;p72"/>
            <p:cNvCxnSpPr/>
            <p:nvPr/>
          </p:nvCxnSpPr>
          <p:spPr>
            <a:xfrm rot="10800000">
              <a:off x="3713806" y="3525140"/>
              <a:ext cx="0" cy="85956"/>
            </a:xfrm>
            <a:prstGeom prst="straightConnector1">
              <a:avLst/>
            </a:prstGeom>
            <a:noFill/>
            <a:ln cap="flat" cmpd="sng" w="9525">
              <a:solidFill>
                <a:srgbClr val="115D81"/>
              </a:solidFill>
              <a:prstDash val="solid"/>
              <a:round/>
              <a:headEnd len="sm" w="sm" type="none"/>
              <a:tailEnd len="med" w="med" type="triangle"/>
            </a:ln>
          </p:spPr>
        </p:cxnSp>
        <p:sp>
          <p:nvSpPr>
            <p:cNvPr id="1230" name="Google Shape;1230;p72"/>
            <p:cNvSpPr/>
            <p:nvPr/>
          </p:nvSpPr>
          <p:spPr>
            <a:xfrm>
              <a:off x="5871053" y="4413510"/>
              <a:ext cx="842214" cy="1755641"/>
            </a:xfrm>
            <a:custGeom>
              <a:rect b="b" l="l" r="r" t="t"/>
              <a:pathLst>
                <a:path extrusionOk="0" h="4424680" w="1141729">
                  <a:moveTo>
                    <a:pt x="1141374" y="0"/>
                  </a:moveTo>
                  <a:lnTo>
                    <a:pt x="0" y="0"/>
                  </a:lnTo>
                  <a:lnTo>
                    <a:pt x="0" y="4424197"/>
                  </a:lnTo>
                  <a:lnTo>
                    <a:pt x="1141374" y="4424197"/>
                  </a:lnTo>
                  <a:lnTo>
                    <a:pt x="1141374" y="0"/>
                  </a:lnTo>
                  <a:close/>
                </a:path>
              </a:pathLst>
            </a:custGeom>
            <a:solidFill>
              <a:srgbClr val="D0D9EE"/>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375"/>
                <a:buFont typeface="Arial"/>
                <a:buNone/>
              </a:pPr>
              <a:r>
                <a:rPr b="0" i="0" lang="en-US" sz="375" u="none" cap="none" strike="noStrike">
                  <a:solidFill>
                    <a:srgbClr val="000000"/>
                  </a:solidFill>
                  <a:latin typeface="Arial"/>
                  <a:ea typeface="Arial"/>
                  <a:cs typeface="Arial"/>
                  <a:sym typeface="Arial"/>
                </a:rPr>
                <a:t>s</a:t>
              </a:r>
              <a:endParaRPr b="0" i="0" sz="1400" u="none" cap="none" strike="noStrike">
                <a:solidFill>
                  <a:srgbClr val="000000"/>
                </a:solidFill>
                <a:latin typeface="Arial"/>
                <a:ea typeface="Arial"/>
                <a:cs typeface="Arial"/>
                <a:sym typeface="Arial"/>
              </a:endParaRPr>
            </a:p>
          </p:txBody>
        </p:sp>
        <p:cxnSp>
          <p:nvCxnSpPr>
            <p:cNvPr id="1231" name="Google Shape;1231;p72"/>
            <p:cNvCxnSpPr/>
            <p:nvPr/>
          </p:nvCxnSpPr>
          <p:spPr>
            <a:xfrm rot="10800000">
              <a:off x="1419225" y="4281312"/>
              <a:ext cx="0" cy="138576"/>
            </a:xfrm>
            <a:prstGeom prst="straightConnector1">
              <a:avLst/>
            </a:prstGeom>
            <a:noFill/>
            <a:ln cap="flat" cmpd="sng" w="9525">
              <a:solidFill>
                <a:srgbClr val="115D81"/>
              </a:solidFill>
              <a:prstDash val="solid"/>
              <a:round/>
              <a:headEnd len="sm" w="sm" type="none"/>
              <a:tailEnd len="med" w="med" type="triangle"/>
            </a:ln>
          </p:spPr>
        </p:cxnSp>
        <p:cxnSp>
          <p:nvCxnSpPr>
            <p:cNvPr id="1232" name="Google Shape;1232;p72"/>
            <p:cNvCxnSpPr/>
            <p:nvPr/>
          </p:nvCxnSpPr>
          <p:spPr>
            <a:xfrm rot="10800000">
              <a:off x="2312379" y="4287830"/>
              <a:ext cx="0" cy="138576"/>
            </a:xfrm>
            <a:prstGeom prst="straightConnector1">
              <a:avLst/>
            </a:prstGeom>
            <a:noFill/>
            <a:ln cap="flat" cmpd="sng" w="9525">
              <a:solidFill>
                <a:srgbClr val="115D81"/>
              </a:solidFill>
              <a:prstDash val="solid"/>
              <a:round/>
              <a:headEnd len="sm" w="sm" type="none"/>
              <a:tailEnd len="med" w="med" type="triangle"/>
            </a:ln>
          </p:spPr>
        </p:cxnSp>
        <p:cxnSp>
          <p:nvCxnSpPr>
            <p:cNvPr id="1233" name="Google Shape;1233;p72"/>
            <p:cNvCxnSpPr/>
            <p:nvPr/>
          </p:nvCxnSpPr>
          <p:spPr>
            <a:xfrm rot="10800000">
              <a:off x="3324225" y="4269081"/>
              <a:ext cx="0" cy="138576"/>
            </a:xfrm>
            <a:prstGeom prst="straightConnector1">
              <a:avLst/>
            </a:prstGeom>
            <a:noFill/>
            <a:ln cap="flat" cmpd="sng" w="9525">
              <a:solidFill>
                <a:srgbClr val="115D81"/>
              </a:solidFill>
              <a:prstDash val="solid"/>
              <a:round/>
              <a:headEnd len="sm" w="sm" type="none"/>
              <a:tailEnd len="med" w="med" type="triangle"/>
            </a:ln>
          </p:spPr>
        </p:cxnSp>
        <p:cxnSp>
          <p:nvCxnSpPr>
            <p:cNvPr id="1234" name="Google Shape;1234;p72"/>
            <p:cNvCxnSpPr/>
            <p:nvPr/>
          </p:nvCxnSpPr>
          <p:spPr>
            <a:xfrm rot="10800000">
              <a:off x="4275722" y="4272014"/>
              <a:ext cx="0" cy="138576"/>
            </a:xfrm>
            <a:prstGeom prst="straightConnector1">
              <a:avLst/>
            </a:prstGeom>
            <a:noFill/>
            <a:ln cap="flat" cmpd="sng" w="9525">
              <a:solidFill>
                <a:srgbClr val="115D81"/>
              </a:solidFill>
              <a:prstDash val="solid"/>
              <a:round/>
              <a:headEnd len="sm" w="sm" type="none"/>
              <a:tailEnd len="med" w="med" type="triangle"/>
            </a:ln>
          </p:spPr>
        </p:cxnSp>
        <p:cxnSp>
          <p:nvCxnSpPr>
            <p:cNvPr id="1235" name="Google Shape;1235;p72"/>
            <p:cNvCxnSpPr/>
            <p:nvPr/>
          </p:nvCxnSpPr>
          <p:spPr>
            <a:xfrm rot="10800000">
              <a:off x="5381625" y="4274981"/>
              <a:ext cx="0" cy="138576"/>
            </a:xfrm>
            <a:prstGeom prst="straightConnector1">
              <a:avLst/>
            </a:prstGeom>
            <a:noFill/>
            <a:ln cap="flat" cmpd="sng" w="9525">
              <a:solidFill>
                <a:srgbClr val="115D81"/>
              </a:solidFill>
              <a:prstDash val="solid"/>
              <a:round/>
              <a:headEnd len="sm" w="sm" type="none"/>
              <a:tailEnd len="med" w="med" type="triangle"/>
            </a:ln>
          </p:spPr>
        </p:cxnSp>
        <p:cxnSp>
          <p:nvCxnSpPr>
            <p:cNvPr id="1236" name="Google Shape;1236;p72"/>
            <p:cNvCxnSpPr/>
            <p:nvPr/>
          </p:nvCxnSpPr>
          <p:spPr>
            <a:xfrm rot="10800000">
              <a:off x="7137451" y="4269081"/>
              <a:ext cx="0" cy="138576"/>
            </a:xfrm>
            <a:prstGeom prst="straightConnector1">
              <a:avLst/>
            </a:prstGeom>
            <a:noFill/>
            <a:ln cap="flat" cmpd="sng" w="9525">
              <a:solidFill>
                <a:srgbClr val="115D81"/>
              </a:solidFill>
              <a:prstDash val="solid"/>
              <a:round/>
              <a:headEnd len="sm" w="sm" type="none"/>
              <a:tailEnd len="med" w="med" type="triangle"/>
            </a:ln>
          </p:spPr>
        </p:cxnSp>
        <p:cxnSp>
          <p:nvCxnSpPr>
            <p:cNvPr id="1237" name="Google Shape;1237;p72"/>
            <p:cNvCxnSpPr/>
            <p:nvPr/>
          </p:nvCxnSpPr>
          <p:spPr>
            <a:xfrm rot="10800000">
              <a:off x="2007294" y="3516027"/>
              <a:ext cx="1209896" cy="93701"/>
            </a:xfrm>
            <a:prstGeom prst="straightConnector1">
              <a:avLst/>
            </a:prstGeom>
            <a:noFill/>
            <a:ln cap="flat" cmpd="sng" w="9525">
              <a:solidFill>
                <a:srgbClr val="115D81"/>
              </a:solidFill>
              <a:prstDash val="solid"/>
              <a:round/>
              <a:headEnd len="sm" w="sm" type="none"/>
              <a:tailEnd len="med" w="med" type="triangle"/>
            </a:ln>
          </p:spPr>
        </p:cxnSp>
        <p:cxnSp>
          <p:nvCxnSpPr>
            <p:cNvPr id="1238" name="Google Shape;1238;p72"/>
            <p:cNvCxnSpPr/>
            <p:nvPr/>
          </p:nvCxnSpPr>
          <p:spPr>
            <a:xfrm rot="10800000">
              <a:off x="2350746" y="3501144"/>
              <a:ext cx="1013677" cy="91670"/>
            </a:xfrm>
            <a:prstGeom prst="straightConnector1">
              <a:avLst/>
            </a:prstGeom>
            <a:noFill/>
            <a:ln cap="flat" cmpd="sng" w="9525">
              <a:solidFill>
                <a:srgbClr val="115D81"/>
              </a:solidFill>
              <a:prstDash val="solid"/>
              <a:round/>
              <a:headEnd len="sm" w="sm" type="none"/>
              <a:tailEnd len="med" w="med" type="triangle"/>
            </a:ln>
          </p:spPr>
        </p:cxnSp>
        <p:cxnSp>
          <p:nvCxnSpPr>
            <p:cNvPr id="1239" name="Google Shape;1239;p72"/>
            <p:cNvCxnSpPr/>
            <p:nvPr/>
          </p:nvCxnSpPr>
          <p:spPr>
            <a:xfrm rot="10800000">
              <a:off x="2422201" y="3525639"/>
              <a:ext cx="3645952" cy="84212"/>
            </a:xfrm>
            <a:prstGeom prst="straightConnector1">
              <a:avLst/>
            </a:prstGeom>
            <a:noFill/>
            <a:ln cap="flat" cmpd="sng" w="9525">
              <a:solidFill>
                <a:srgbClr val="115D81"/>
              </a:solidFill>
              <a:prstDash val="solid"/>
              <a:round/>
              <a:headEnd len="sm" w="sm" type="none"/>
              <a:tailEnd len="med" w="med" type="triangle"/>
            </a:ln>
          </p:spPr>
        </p:cxnSp>
        <p:cxnSp>
          <p:nvCxnSpPr>
            <p:cNvPr id="1240" name="Google Shape;1240;p72"/>
            <p:cNvCxnSpPr/>
            <p:nvPr/>
          </p:nvCxnSpPr>
          <p:spPr>
            <a:xfrm rot="10800000">
              <a:off x="2647605" y="3485966"/>
              <a:ext cx="4413096" cy="131925"/>
            </a:xfrm>
            <a:prstGeom prst="straightConnector1">
              <a:avLst/>
            </a:prstGeom>
            <a:noFill/>
            <a:ln cap="flat" cmpd="sng" w="9525">
              <a:solidFill>
                <a:srgbClr val="115D81"/>
              </a:solidFill>
              <a:prstDash val="solid"/>
              <a:round/>
              <a:headEnd len="sm" w="sm" type="none"/>
              <a:tailEnd len="med" w="med" type="triangle"/>
            </a:ln>
          </p:spPr>
        </p:cxnSp>
        <p:cxnSp>
          <p:nvCxnSpPr>
            <p:cNvPr id="1241" name="Google Shape;1241;p72"/>
            <p:cNvCxnSpPr/>
            <p:nvPr/>
          </p:nvCxnSpPr>
          <p:spPr>
            <a:xfrm>
              <a:off x="1382231" y="6151136"/>
              <a:ext cx="5292" cy="139994"/>
            </a:xfrm>
            <a:prstGeom prst="straightConnector1">
              <a:avLst/>
            </a:prstGeom>
            <a:noFill/>
            <a:ln cap="flat" cmpd="sng" w="9525">
              <a:solidFill>
                <a:srgbClr val="115D81"/>
              </a:solidFill>
              <a:prstDash val="solid"/>
              <a:round/>
              <a:headEnd len="sm" w="sm" type="none"/>
              <a:tailEnd len="med" w="med" type="triangle"/>
            </a:ln>
          </p:spPr>
        </p:cxnSp>
        <p:cxnSp>
          <p:nvCxnSpPr>
            <p:cNvPr id="1242" name="Google Shape;1242;p72"/>
            <p:cNvCxnSpPr/>
            <p:nvPr/>
          </p:nvCxnSpPr>
          <p:spPr>
            <a:xfrm>
              <a:off x="2189025" y="6164922"/>
              <a:ext cx="0" cy="126208"/>
            </a:xfrm>
            <a:prstGeom prst="straightConnector1">
              <a:avLst/>
            </a:prstGeom>
            <a:noFill/>
            <a:ln cap="flat" cmpd="sng" w="9525">
              <a:solidFill>
                <a:srgbClr val="115D81"/>
              </a:solidFill>
              <a:prstDash val="solid"/>
              <a:round/>
              <a:headEnd len="sm" w="sm" type="none"/>
              <a:tailEnd len="med" w="med" type="triangle"/>
            </a:ln>
          </p:spPr>
        </p:cxnSp>
        <p:cxnSp>
          <p:nvCxnSpPr>
            <p:cNvPr id="1243" name="Google Shape;1243;p72"/>
            <p:cNvCxnSpPr/>
            <p:nvPr/>
          </p:nvCxnSpPr>
          <p:spPr>
            <a:xfrm flipH="1">
              <a:off x="2322789" y="6151136"/>
              <a:ext cx="574155" cy="117385"/>
            </a:xfrm>
            <a:prstGeom prst="straightConnector1">
              <a:avLst/>
            </a:prstGeom>
            <a:noFill/>
            <a:ln cap="flat" cmpd="sng" w="9525">
              <a:solidFill>
                <a:srgbClr val="115D81"/>
              </a:solidFill>
              <a:prstDash val="solid"/>
              <a:round/>
              <a:headEnd len="sm" w="sm" type="none"/>
              <a:tailEnd len="med" w="med" type="triangle"/>
            </a:ln>
          </p:spPr>
        </p:cxnSp>
        <p:cxnSp>
          <p:nvCxnSpPr>
            <p:cNvPr id="1244" name="Google Shape;1244;p72"/>
            <p:cNvCxnSpPr/>
            <p:nvPr/>
          </p:nvCxnSpPr>
          <p:spPr>
            <a:xfrm>
              <a:off x="3413120" y="6144489"/>
              <a:ext cx="0" cy="153927"/>
            </a:xfrm>
            <a:prstGeom prst="straightConnector1">
              <a:avLst/>
            </a:prstGeom>
            <a:noFill/>
            <a:ln cap="flat" cmpd="sng" w="9525">
              <a:solidFill>
                <a:srgbClr val="115D81"/>
              </a:solidFill>
              <a:prstDash val="solid"/>
              <a:round/>
              <a:headEnd len="sm" w="sm" type="none"/>
              <a:tailEnd len="med" w="med" type="triangle"/>
            </a:ln>
          </p:spPr>
        </p:cxnSp>
        <p:cxnSp>
          <p:nvCxnSpPr>
            <p:cNvPr id="1245" name="Google Shape;1245;p72"/>
            <p:cNvCxnSpPr/>
            <p:nvPr/>
          </p:nvCxnSpPr>
          <p:spPr>
            <a:xfrm>
              <a:off x="5010738" y="6167681"/>
              <a:ext cx="0" cy="136126"/>
            </a:xfrm>
            <a:prstGeom prst="straightConnector1">
              <a:avLst/>
            </a:prstGeom>
            <a:noFill/>
            <a:ln cap="flat" cmpd="sng" w="9525">
              <a:solidFill>
                <a:srgbClr val="115D81"/>
              </a:solidFill>
              <a:prstDash val="solid"/>
              <a:round/>
              <a:headEnd len="sm" w="sm" type="none"/>
              <a:tailEnd len="med" w="med" type="triangle"/>
            </a:ln>
          </p:spPr>
        </p:cxnSp>
        <p:cxnSp>
          <p:nvCxnSpPr>
            <p:cNvPr id="1246" name="Google Shape;1246;p72"/>
            <p:cNvCxnSpPr/>
            <p:nvPr/>
          </p:nvCxnSpPr>
          <p:spPr>
            <a:xfrm>
              <a:off x="6220509" y="6159963"/>
              <a:ext cx="0" cy="136126"/>
            </a:xfrm>
            <a:prstGeom prst="straightConnector1">
              <a:avLst/>
            </a:prstGeom>
            <a:noFill/>
            <a:ln cap="flat" cmpd="sng" w="9525">
              <a:solidFill>
                <a:srgbClr val="115D81"/>
              </a:solidFill>
              <a:prstDash val="solid"/>
              <a:round/>
              <a:headEnd len="sm" w="sm" type="none"/>
              <a:tailEnd len="med" w="med" type="triangle"/>
            </a:ln>
          </p:spPr>
        </p:cxnSp>
        <p:cxnSp>
          <p:nvCxnSpPr>
            <p:cNvPr id="1247" name="Google Shape;1247;p72"/>
            <p:cNvCxnSpPr/>
            <p:nvPr/>
          </p:nvCxnSpPr>
          <p:spPr>
            <a:xfrm flipH="1">
              <a:off x="2387549" y="6154674"/>
              <a:ext cx="4734824" cy="121593"/>
            </a:xfrm>
            <a:prstGeom prst="straightConnector1">
              <a:avLst/>
            </a:prstGeom>
            <a:noFill/>
            <a:ln cap="flat" cmpd="sng" w="9525">
              <a:solidFill>
                <a:srgbClr val="115D81"/>
              </a:solidFill>
              <a:prstDash val="solid"/>
              <a:round/>
              <a:headEnd len="sm" w="sm" type="none"/>
              <a:tailEnd len="med" w="med" type="triangle"/>
            </a:ln>
          </p:spPr>
        </p:cxnSp>
        <p:cxnSp>
          <p:nvCxnSpPr>
            <p:cNvPr id="1248" name="Google Shape;1248;p72"/>
            <p:cNvCxnSpPr/>
            <p:nvPr/>
          </p:nvCxnSpPr>
          <p:spPr>
            <a:xfrm flipH="1">
              <a:off x="2624445" y="6155726"/>
              <a:ext cx="844944" cy="120541"/>
            </a:xfrm>
            <a:prstGeom prst="straightConnector1">
              <a:avLst/>
            </a:prstGeom>
            <a:noFill/>
            <a:ln cap="flat" cmpd="sng" w="9525">
              <a:solidFill>
                <a:srgbClr val="115D81"/>
              </a:solidFill>
              <a:prstDash val="solid"/>
              <a:round/>
              <a:headEnd len="sm" w="sm" type="none"/>
              <a:tailEnd len="med" w="med" type="triangle"/>
            </a:ln>
          </p:spPr>
        </p:cxnSp>
        <p:sp>
          <p:nvSpPr>
            <p:cNvPr id="1249" name="Google Shape;1249;p72"/>
            <p:cNvSpPr/>
            <p:nvPr/>
          </p:nvSpPr>
          <p:spPr>
            <a:xfrm>
              <a:off x="56855" y="6276266"/>
              <a:ext cx="817904" cy="662217"/>
            </a:xfrm>
            <a:custGeom>
              <a:rect b="b" l="l" r="r" t="t"/>
              <a:pathLst>
                <a:path extrusionOk="0" h="1360170" w="638810">
                  <a:moveTo>
                    <a:pt x="638390" y="0"/>
                  </a:moveTo>
                  <a:lnTo>
                    <a:pt x="104241" y="0"/>
                  </a:lnTo>
                  <a:lnTo>
                    <a:pt x="63666" y="8192"/>
                  </a:lnTo>
                  <a:lnTo>
                    <a:pt x="30532" y="30532"/>
                  </a:lnTo>
                  <a:lnTo>
                    <a:pt x="8192" y="63666"/>
                  </a:lnTo>
                  <a:lnTo>
                    <a:pt x="0" y="104241"/>
                  </a:lnTo>
                  <a:lnTo>
                    <a:pt x="0" y="1255737"/>
                  </a:lnTo>
                  <a:lnTo>
                    <a:pt x="8192" y="1296312"/>
                  </a:lnTo>
                  <a:lnTo>
                    <a:pt x="30532" y="1329447"/>
                  </a:lnTo>
                  <a:lnTo>
                    <a:pt x="63666" y="1351787"/>
                  </a:lnTo>
                  <a:lnTo>
                    <a:pt x="104241" y="1359979"/>
                  </a:lnTo>
                  <a:lnTo>
                    <a:pt x="638390" y="1359979"/>
                  </a:lnTo>
                  <a:lnTo>
                    <a:pt x="638390" y="0"/>
                  </a:lnTo>
                  <a:close/>
                </a:path>
              </a:pathLst>
            </a:custGeom>
            <a:solidFill>
              <a:srgbClr val="0F6C83"/>
            </a:solidFill>
            <a:ln>
              <a:noFill/>
            </a:ln>
          </p:spPr>
          <p:txBody>
            <a:bodyPr anchorCtr="1" anchor="ctr" bIns="0" lIns="0" spcFirstLastPara="1" rIns="0" wrap="square" tIns="0">
              <a:noAutofit/>
            </a:bodyPr>
            <a:lstStyle/>
            <a:p>
              <a:pPr indent="0" lvl="0" marL="72743" marR="0" rtl="0" algn="l">
                <a:lnSpc>
                  <a:spcPct val="100000"/>
                </a:lnSpc>
                <a:spcBef>
                  <a:spcPts val="0"/>
                </a:spcBef>
                <a:spcAft>
                  <a:spcPts val="0"/>
                </a:spcAft>
                <a:buClr>
                  <a:srgbClr val="000000"/>
                </a:buClr>
                <a:buSzPts val="600"/>
                <a:buFont typeface="Arial"/>
                <a:buNone/>
              </a:pPr>
              <a:r>
                <a:rPr b="1" i="0" lang="en-US" sz="1000" u="none" cap="none" strike="noStrike">
                  <a:solidFill>
                    <a:schemeClr val="lt1"/>
                  </a:solidFill>
                  <a:latin typeface="Arial"/>
                  <a:ea typeface="Arial"/>
                  <a:cs typeface="Arial"/>
                  <a:sym typeface="Arial"/>
                </a:rPr>
                <a:t>Obstacles,</a:t>
              </a:r>
              <a:endParaRPr/>
            </a:p>
            <a:p>
              <a:pPr indent="0" lvl="0" marL="72743" marR="0" rtl="0" algn="l">
                <a:lnSpc>
                  <a:spcPct val="100000"/>
                </a:lnSpc>
                <a:spcBef>
                  <a:spcPts val="0"/>
                </a:spcBef>
                <a:spcAft>
                  <a:spcPts val="0"/>
                </a:spcAft>
                <a:buClr>
                  <a:srgbClr val="000000"/>
                </a:buClr>
                <a:buSzPts val="600"/>
                <a:buFont typeface="Arial"/>
                <a:buNone/>
              </a:pPr>
              <a:r>
                <a:rPr b="1" i="0" lang="en-US" sz="1000" u="none" cap="none" strike="noStrike">
                  <a:solidFill>
                    <a:schemeClr val="lt1"/>
                  </a:solidFill>
                  <a:latin typeface="Arial"/>
                  <a:ea typeface="Arial"/>
                  <a:cs typeface="Arial"/>
                  <a:sym typeface="Arial"/>
                </a:rPr>
                <a:t>risques</a:t>
              </a:r>
              <a:endParaRPr b="1" i="0" sz="1000" u="none" cap="none" strike="noStrike">
                <a:solidFill>
                  <a:schemeClr val="lt1"/>
                </a:solidFill>
                <a:latin typeface="Arial"/>
                <a:ea typeface="Arial"/>
                <a:cs typeface="Arial"/>
                <a:sym typeface="Arial"/>
              </a:endParaRPr>
            </a:p>
          </p:txBody>
        </p:sp>
        <p:sp>
          <p:nvSpPr>
            <p:cNvPr id="1250" name="Google Shape;1250;p72"/>
            <p:cNvSpPr/>
            <p:nvPr/>
          </p:nvSpPr>
          <p:spPr>
            <a:xfrm>
              <a:off x="79768" y="3544784"/>
              <a:ext cx="782669" cy="682430"/>
            </a:xfrm>
            <a:custGeom>
              <a:rect b="b" l="l" r="r" t="t"/>
              <a:pathLst>
                <a:path extrusionOk="0" h="407670" w="647065">
                  <a:moveTo>
                    <a:pt x="642581" y="0"/>
                  </a:moveTo>
                  <a:lnTo>
                    <a:pt x="108000" y="0"/>
                  </a:lnTo>
                  <a:lnTo>
                    <a:pt x="65960" y="8486"/>
                  </a:lnTo>
                  <a:lnTo>
                    <a:pt x="31630" y="31629"/>
                  </a:lnTo>
                  <a:lnTo>
                    <a:pt x="8486" y="65954"/>
                  </a:lnTo>
                  <a:lnTo>
                    <a:pt x="0" y="107988"/>
                  </a:lnTo>
                  <a:lnTo>
                    <a:pt x="0" y="299453"/>
                  </a:lnTo>
                  <a:lnTo>
                    <a:pt x="8486" y="341494"/>
                  </a:lnTo>
                  <a:lnTo>
                    <a:pt x="31630" y="375823"/>
                  </a:lnTo>
                  <a:lnTo>
                    <a:pt x="65960" y="398967"/>
                  </a:lnTo>
                  <a:lnTo>
                    <a:pt x="108000" y="407454"/>
                  </a:lnTo>
                  <a:lnTo>
                    <a:pt x="637565" y="407454"/>
                  </a:lnTo>
                  <a:lnTo>
                    <a:pt x="642581" y="407454"/>
                  </a:lnTo>
                  <a:lnTo>
                    <a:pt x="646658" y="403390"/>
                  </a:lnTo>
                  <a:lnTo>
                    <a:pt x="646658" y="4063"/>
                  </a:lnTo>
                  <a:lnTo>
                    <a:pt x="642581" y="0"/>
                  </a:lnTo>
                  <a:close/>
                </a:path>
              </a:pathLst>
            </a:custGeom>
            <a:solidFill>
              <a:srgbClr val="0F6C83"/>
            </a:solidFill>
            <a:ln>
              <a:noFill/>
            </a:ln>
          </p:spPr>
          <p:txBody>
            <a:bodyPr anchorCtr="1" anchor="ctr" bIns="0" lIns="0" spcFirstLastPara="1" rIns="0" wrap="square" tIns="0">
              <a:noAutofit/>
            </a:bodyPr>
            <a:lstStyle/>
            <a:p>
              <a:pPr indent="0" lvl="0" marL="72743" marR="0" rtl="0" algn="l">
                <a:lnSpc>
                  <a:spcPct val="100000"/>
                </a:lnSpc>
                <a:spcBef>
                  <a:spcPts val="0"/>
                </a:spcBef>
                <a:spcAft>
                  <a:spcPts val="0"/>
                </a:spcAft>
                <a:buClr>
                  <a:srgbClr val="000000"/>
                </a:buClr>
                <a:buSzPts val="600"/>
                <a:buFont typeface="Arial"/>
                <a:buNone/>
              </a:pPr>
              <a:r>
                <a:rPr b="1" i="0" lang="en-US" sz="1000" u="none" cap="none" strike="noStrike">
                  <a:solidFill>
                    <a:schemeClr val="lt1"/>
                  </a:solidFill>
                  <a:latin typeface="Arial"/>
                  <a:ea typeface="Arial"/>
                  <a:cs typeface="Arial"/>
                  <a:sym typeface="Arial"/>
                </a:rPr>
                <a:t>Résultats </a:t>
              </a:r>
              <a:endParaRPr b="0" i="0" sz="1200" u="none" cap="none" strike="noStrike">
                <a:solidFill>
                  <a:srgbClr val="000000"/>
                </a:solidFill>
                <a:latin typeface="Arial"/>
                <a:ea typeface="Arial"/>
                <a:cs typeface="Arial"/>
                <a:sym typeface="Arial"/>
              </a:endParaRPr>
            </a:p>
          </p:txBody>
        </p:sp>
        <p:cxnSp>
          <p:nvCxnSpPr>
            <p:cNvPr id="1251" name="Google Shape;1251;p72"/>
            <p:cNvCxnSpPr/>
            <p:nvPr/>
          </p:nvCxnSpPr>
          <p:spPr>
            <a:xfrm>
              <a:off x="2007294" y="2798404"/>
              <a:ext cx="4212531" cy="15848"/>
            </a:xfrm>
            <a:prstGeom prst="straightConnector1">
              <a:avLst/>
            </a:prstGeom>
            <a:noFill/>
            <a:ln cap="flat" cmpd="sng" w="9525">
              <a:solidFill>
                <a:srgbClr val="115D81"/>
              </a:solidFill>
              <a:prstDash val="solid"/>
              <a:round/>
              <a:headEnd len="sm" w="sm" type="none"/>
              <a:tailEnd len="med" w="med" type="triangle"/>
            </a:ln>
          </p:spPr>
        </p:cxnSp>
        <p:cxnSp>
          <p:nvCxnSpPr>
            <p:cNvPr id="1252" name="Google Shape;1252;p72"/>
            <p:cNvCxnSpPr/>
            <p:nvPr/>
          </p:nvCxnSpPr>
          <p:spPr>
            <a:xfrm>
              <a:off x="2007294" y="2798002"/>
              <a:ext cx="0" cy="146974"/>
            </a:xfrm>
            <a:prstGeom prst="straightConnector1">
              <a:avLst/>
            </a:prstGeom>
            <a:noFill/>
            <a:ln cap="flat" cmpd="sng" w="9525">
              <a:solidFill>
                <a:srgbClr val="115D81"/>
              </a:solidFill>
              <a:prstDash val="solid"/>
              <a:round/>
              <a:headEnd len="sm" w="sm" type="none"/>
              <a:tailEnd len="sm" w="sm" type="none"/>
            </a:ln>
          </p:spPr>
        </p:cxnSp>
        <p:sp>
          <p:nvSpPr>
            <p:cNvPr id="1253" name="Google Shape;1253;p72"/>
            <p:cNvSpPr/>
            <p:nvPr/>
          </p:nvSpPr>
          <p:spPr>
            <a:xfrm>
              <a:off x="6518085" y="1605305"/>
              <a:ext cx="694981" cy="1105727"/>
            </a:xfrm>
            <a:custGeom>
              <a:rect b="b" l="l" r="r" t="t"/>
              <a:pathLst>
                <a:path extrusionOk="0" h="1360170" w="619760">
                  <a:moveTo>
                    <a:pt x="619328" y="0"/>
                  </a:moveTo>
                  <a:lnTo>
                    <a:pt x="0" y="0"/>
                  </a:lnTo>
                  <a:lnTo>
                    <a:pt x="0" y="1359979"/>
                  </a:lnTo>
                  <a:lnTo>
                    <a:pt x="619328" y="1359979"/>
                  </a:lnTo>
                  <a:lnTo>
                    <a:pt x="619328" y="0"/>
                  </a:lnTo>
                  <a:close/>
                </a:path>
              </a:pathLst>
            </a:custGeom>
            <a:solidFill>
              <a:srgbClr val="FAFAFA"/>
            </a:solidFill>
            <a:ln cap="flat" cmpd="sng" w="9525">
              <a:solidFill>
                <a:schemeClr val="dk1"/>
              </a:solidFill>
              <a:prstDash val="lgDash"/>
              <a:round/>
              <a:headEnd len="sm" w="sm" type="none"/>
              <a:tailEnd len="sm" w="sm" type="none"/>
            </a:ln>
          </p:spPr>
          <p:txBody>
            <a:bodyPr anchorCtr="0" anchor="t" bIns="0" lIns="0" spcFirstLastPara="1" rIns="0" wrap="square" tIns="0">
              <a:noAutofit/>
            </a:bodyPr>
            <a:lstStyle/>
            <a:p>
              <a:pPr indent="0" lvl="0" marL="48496" marR="0" rtl="0" algn="l">
                <a:lnSpc>
                  <a:spcPct val="100000"/>
                </a:lnSpc>
                <a:spcBef>
                  <a:spcPts val="0"/>
                </a:spcBef>
                <a:spcAft>
                  <a:spcPts val="0"/>
                </a:spcAft>
                <a:buClr>
                  <a:srgbClr val="000000"/>
                </a:buClr>
                <a:buSzPts val="375"/>
                <a:buFont typeface="Arial"/>
                <a:buNone/>
              </a:pPr>
              <a:r>
                <a:t/>
              </a:r>
              <a:endParaRPr b="0" i="0" sz="375" u="none" cap="none" strike="noStrike">
                <a:solidFill>
                  <a:srgbClr val="000000"/>
                </a:solidFill>
                <a:latin typeface="Arial"/>
                <a:ea typeface="Arial"/>
                <a:cs typeface="Arial"/>
                <a:sym typeface="Arial"/>
              </a:endParaRPr>
            </a:p>
          </p:txBody>
        </p:sp>
        <p:cxnSp>
          <p:nvCxnSpPr>
            <p:cNvPr id="1254" name="Google Shape;1254;p72"/>
            <p:cNvCxnSpPr/>
            <p:nvPr/>
          </p:nvCxnSpPr>
          <p:spPr>
            <a:xfrm rot="10800000">
              <a:off x="6829425" y="1326029"/>
              <a:ext cx="0" cy="308743"/>
            </a:xfrm>
            <a:prstGeom prst="straightConnector1">
              <a:avLst/>
            </a:prstGeom>
            <a:noFill/>
            <a:ln cap="flat" cmpd="sng" w="9525">
              <a:solidFill>
                <a:srgbClr val="115D81"/>
              </a:solidFill>
              <a:prstDash val="solid"/>
              <a:round/>
              <a:headEnd len="sm" w="sm" type="none"/>
              <a:tailEnd len="med" w="med" type="triangle"/>
            </a:ln>
          </p:spPr>
        </p:cxnSp>
        <p:cxnSp>
          <p:nvCxnSpPr>
            <p:cNvPr id="1255" name="Google Shape;1255;p72"/>
            <p:cNvCxnSpPr/>
            <p:nvPr/>
          </p:nvCxnSpPr>
          <p:spPr>
            <a:xfrm rot="10800000">
              <a:off x="6849467" y="2709063"/>
              <a:ext cx="4554" cy="154777"/>
            </a:xfrm>
            <a:prstGeom prst="straightConnector1">
              <a:avLst/>
            </a:prstGeom>
            <a:noFill/>
            <a:ln cap="flat" cmpd="sng" w="9525">
              <a:solidFill>
                <a:srgbClr val="115D81"/>
              </a:solidFill>
              <a:prstDash val="solid"/>
              <a:round/>
              <a:headEnd len="sm" w="sm" type="none"/>
              <a:tailEnd len="med" w="med" type="triangle"/>
            </a:ln>
          </p:spPr>
        </p:cxnSp>
        <p:cxnSp>
          <p:nvCxnSpPr>
            <p:cNvPr id="1256" name="Google Shape;1256;p72"/>
            <p:cNvCxnSpPr/>
            <p:nvPr/>
          </p:nvCxnSpPr>
          <p:spPr>
            <a:xfrm rot="10800000">
              <a:off x="2088231" y="2846970"/>
              <a:ext cx="4777344" cy="16870"/>
            </a:xfrm>
            <a:prstGeom prst="straightConnector1">
              <a:avLst/>
            </a:prstGeom>
            <a:noFill/>
            <a:ln cap="flat" cmpd="sng" w="9525">
              <a:solidFill>
                <a:srgbClr val="115D81"/>
              </a:solidFill>
              <a:prstDash val="solid"/>
              <a:round/>
              <a:headEnd len="sm" w="sm" type="none"/>
              <a:tailEnd len="sm" w="sm" type="none"/>
            </a:ln>
          </p:spPr>
        </p:cxnSp>
        <p:cxnSp>
          <p:nvCxnSpPr>
            <p:cNvPr id="1257" name="Google Shape;1257;p72"/>
            <p:cNvCxnSpPr/>
            <p:nvPr/>
          </p:nvCxnSpPr>
          <p:spPr>
            <a:xfrm>
              <a:off x="2088231" y="2846970"/>
              <a:ext cx="0" cy="146974"/>
            </a:xfrm>
            <a:prstGeom prst="straightConnector1">
              <a:avLst/>
            </a:prstGeom>
            <a:noFill/>
            <a:ln cap="flat" cmpd="sng" w="9525">
              <a:solidFill>
                <a:srgbClr val="115D81"/>
              </a:solidFill>
              <a:prstDash val="solid"/>
              <a:round/>
              <a:headEnd len="sm" w="sm" type="none"/>
              <a:tailEnd len="sm" w="sm" type="none"/>
            </a:ln>
          </p:spPr>
        </p:cxnSp>
        <p:sp>
          <p:nvSpPr>
            <p:cNvPr id="1258" name="Google Shape;1258;p72"/>
            <p:cNvSpPr/>
            <p:nvPr/>
          </p:nvSpPr>
          <p:spPr>
            <a:xfrm>
              <a:off x="6778149" y="4401017"/>
              <a:ext cx="702507" cy="1755641"/>
            </a:xfrm>
            <a:custGeom>
              <a:rect b="b" l="l" r="r" t="t"/>
              <a:pathLst>
                <a:path extrusionOk="0" h="4424680" w="1141729">
                  <a:moveTo>
                    <a:pt x="1141374" y="0"/>
                  </a:moveTo>
                  <a:lnTo>
                    <a:pt x="0" y="0"/>
                  </a:lnTo>
                  <a:lnTo>
                    <a:pt x="0" y="4424197"/>
                  </a:lnTo>
                  <a:lnTo>
                    <a:pt x="1141374" y="4424197"/>
                  </a:lnTo>
                  <a:lnTo>
                    <a:pt x="1141374" y="0"/>
                  </a:lnTo>
                  <a:close/>
                </a:path>
              </a:pathLst>
            </a:custGeom>
            <a:solidFill>
              <a:srgbClr val="D0D9EE"/>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375"/>
                <a:buFont typeface="Arial"/>
                <a:buNone/>
              </a:pPr>
              <a:r>
                <a:t/>
              </a:r>
              <a:endParaRPr b="0" i="0" sz="375" u="none" cap="none" strike="noStrike">
                <a:solidFill>
                  <a:srgbClr val="000000"/>
                </a:solidFill>
                <a:latin typeface="Arial"/>
                <a:ea typeface="Arial"/>
                <a:cs typeface="Arial"/>
                <a:sym typeface="Arial"/>
              </a:endParaRPr>
            </a:p>
          </p:txBody>
        </p:sp>
        <p:sp>
          <p:nvSpPr>
            <p:cNvPr id="1259" name="Google Shape;1259;p72"/>
            <p:cNvSpPr/>
            <p:nvPr/>
          </p:nvSpPr>
          <p:spPr>
            <a:xfrm>
              <a:off x="6884834" y="3619333"/>
              <a:ext cx="589039" cy="644530"/>
            </a:xfrm>
            <a:custGeom>
              <a:rect b="b" l="l" r="r" t="t"/>
              <a:pathLst>
                <a:path extrusionOk="0" h="4424680" w="1141729">
                  <a:moveTo>
                    <a:pt x="1141374" y="0"/>
                  </a:moveTo>
                  <a:lnTo>
                    <a:pt x="0" y="0"/>
                  </a:lnTo>
                  <a:lnTo>
                    <a:pt x="0" y="4424197"/>
                  </a:lnTo>
                  <a:lnTo>
                    <a:pt x="1141374" y="4424197"/>
                  </a:lnTo>
                  <a:lnTo>
                    <a:pt x="1141374" y="0"/>
                  </a:lnTo>
                  <a:close/>
                </a:path>
              </a:pathLst>
            </a:custGeom>
            <a:solidFill>
              <a:srgbClr val="D0D9EE"/>
            </a:solidFill>
            <a:ln>
              <a:noFill/>
            </a:ln>
          </p:spPr>
          <p:txBody>
            <a:bodyPr anchorCtr="0" anchor="t" bIns="0" lIns="0" spcFirstLastPara="1" rIns="0" wrap="square" tIns="0">
              <a:noAutofit/>
            </a:bodyPr>
            <a:lstStyle/>
            <a:p>
              <a:pPr indent="0" lvl="0" marL="24248" marR="0" rtl="0" algn="l">
                <a:lnSpc>
                  <a:spcPct val="100000"/>
                </a:lnSpc>
                <a:spcBef>
                  <a:spcPts val="0"/>
                </a:spcBef>
                <a:spcAft>
                  <a:spcPts val="0"/>
                </a:spcAft>
                <a:buClr>
                  <a:srgbClr val="000000"/>
                </a:buClr>
                <a:buSzPts val="450"/>
                <a:buFont typeface="Arial"/>
                <a:buNone/>
              </a:pPr>
              <a:r>
                <a:t/>
              </a:r>
              <a:endParaRPr b="0" i="0" sz="450" u="none" cap="none" strike="noStrike">
                <a:solidFill>
                  <a:srgbClr val="000000"/>
                </a:solidFill>
                <a:latin typeface="Arial"/>
                <a:ea typeface="Arial"/>
                <a:cs typeface="Arial"/>
                <a:sym typeface="Arial"/>
              </a:endParaRPr>
            </a:p>
          </p:txBody>
        </p:sp>
        <p:cxnSp>
          <p:nvCxnSpPr>
            <p:cNvPr id="1260" name="Google Shape;1260;p72"/>
            <p:cNvCxnSpPr/>
            <p:nvPr/>
          </p:nvCxnSpPr>
          <p:spPr>
            <a:xfrm>
              <a:off x="7134225" y="6159963"/>
              <a:ext cx="0" cy="136126"/>
            </a:xfrm>
            <a:prstGeom prst="straightConnector1">
              <a:avLst/>
            </a:prstGeom>
            <a:noFill/>
            <a:ln cap="flat" cmpd="sng" w="9525">
              <a:solidFill>
                <a:srgbClr val="115D81"/>
              </a:solidFill>
              <a:prstDash val="solid"/>
              <a:round/>
              <a:headEnd len="sm" w="sm" type="none"/>
              <a:tailEnd len="med" w="med" type="triangle"/>
            </a:ln>
          </p:spPr>
        </p:cxnSp>
        <p:cxnSp>
          <p:nvCxnSpPr>
            <p:cNvPr id="1261" name="Google Shape;1261;p72"/>
            <p:cNvCxnSpPr/>
            <p:nvPr/>
          </p:nvCxnSpPr>
          <p:spPr>
            <a:xfrm flipH="1">
              <a:off x="1586468" y="6145652"/>
              <a:ext cx="4734824" cy="121593"/>
            </a:xfrm>
            <a:prstGeom prst="straightConnector1">
              <a:avLst/>
            </a:prstGeom>
            <a:noFill/>
            <a:ln cap="flat" cmpd="sng" w="9525">
              <a:solidFill>
                <a:srgbClr val="115D81"/>
              </a:solidFill>
              <a:prstDash val="solid"/>
              <a:round/>
              <a:headEnd len="sm" w="sm" type="none"/>
              <a:tailEnd len="med" w="med" type="triangle"/>
            </a:ln>
          </p:spPr>
        </p:cxnSp>
        <p:cxnSp>
          <p:nvCxnSpPr>
            <p:cNvPr id="1262" name="Google Shape;1262;p72"/>
            <p:cNvCxnSpPr/>
            <p:nvPr/>
          </p:nvCxnSpPr>
          <p:spPr>
            <a:xfrm flipH="1">
              <a:off x="2237895" y="6149659"/>
              <a:ext cx="1986892" cy="96895"/>
            </a:xfrm>
            <a:prstGeom prst="straightConnector1">
              <a:avLst/>
            </a:prstGeom>
            <a:noFill/>
            <a:ln cap="flat" cmpd="sng" w="9525">
              <a:solidFill>
                <a:srgbClr val="115D81"/>
              </a:solidFill>
              <a:prstDash val="solid"/>
              <a:round/>
              <a:headEnd len="sm" w="sm" type="none"/>
              <a:tailEnd len="med" w="med" type="triangle"/>
            </a:ln>
          </p:spPr>
        </p:cxnSp>
        <p:cxnSp>
          <p:nvCxnSpPr>
            <p:cNvPr id="1263" name="Google Shape;1263;p72"/>
            <p:cNvCxnSpPr/>
            <p:nvPr/>
          </p:nvCxnSpPr>
          <p:spPr>
            <a:xfrm flipH="1">
              <a:off x="3676827" y="6157557"/>
              <a:ext cx="585137" cy="116115"/>
            </a:xfrm>
            <a:prstGeom prst="straightConnector1">
              <a:avLst/>
            </a:prstGeom>
            <a:noFill/>
            <a:ln cap="flat" cmpd="sng" w="9525">
              <a:solidFill>
                <a:srgbClr val="115D81"/>
              </a:solidFill>
              <a:prstDash val="solid"/>
              <a:round/>
              <a:headEnd len="sm" w="sm" type="none"/>
              <a:tailEnd len="med" w="med" type="triangle"/>
            </a:ln>
          </p:spPr>
        </p:cxnSp>
        <p:cxnSp>
          <p:nvCxnSpPr>
            <p:cNvPr id="1264" name="Google Shape;1264;p72"/>
            <p:cNvCxnSpPr/>
            <p:nvPr/>
          </p:nvCxnSpPr>
          <p:spPr>
            <a:xfrm>
              <a:off x="4297024" y="6157348"/>
              <a:ext cx="1577055" cy="113857"/>
            </a:xfrm>
            <a:prstGeom prst="straightConnector1">
              <a:avLst/>
            </a:prstGeom>
            <a:noFill/>
            <a:ln cap="flat" cmpd="sng" w="9525">
              <a:solidFill>
                <a:srgbClr val="115D81"/>
              </a:solidFill>
              <a:prstDash val="solid"/>
              <a:round/>
              <a:headEnd len="sm" w="sm" type="none"/>
              <a:tailEnd len="med" w="med" type="triangle"/>
            </a:ln>
          </p:spPr>
        </p:cxnSp>
        <p:cxnSp>
          <p:nvCxnSpPr>
            <p:cNvPr id="1265" name="Google Shape;1265;p72"/>
            <p:cNvCxnSpPr/>
            <p:nvPr/>
          </p:nvCxnSpPr>
          <p:spPr>
            <a:xfrm>
              <a:off x="3572646" y="6163210"/>
              <a:ext cx="1732558" cy="101339"/>
            </a:xfrm>
            <a:prstGeom prst="straightConnector1">
              <a:avLst/>
            </a:prstGeom>
            <a:noFill/>
            <a:ln cap="flat" cmpd="sng" w="9525">
              <a:solidFill>
                <a:srgbClr val="115D81"/>
              </a:solidFill>
              <a:prstDash val="solid"/>
              <a:round/>
              <a:headEnd len="sm" w="sm" type="none"/>
              <a:tailEnd len="med" w="med" type="triangle"/>
            </a:ln>
          </p:spPr>
        </p:cxnSp>
        <p:cxnSp>
          <p:nvCxnSpPr>
            <p:cNvPr id="1266" name="Google Shape;1266;p72"/>
            <p:cNvCxnSpPr/>
            <p:nvPr/>
          </p:nvCxnSpPr>
          <p:spPr>
            <a:xfrm rot="10800000">
              <a:off x="6219825" y="4263863"/>
              <a:ext cx="0" cy="138576"/>
            </a:xfrm>
            <a:prstGeom prst="straightConnector1">
              <a:avLst/>
            </a:prstGeom>
            <a:noFill/>
            <a:ln cap="flat" cmpd="sng" w="9525">
              <a:solidFill>
                <a:srgbClr val="115D81"/>
              </a:solidFill>
              <a:prstDash val="solid"/>
              <a:round/>
              <a:headEnd len="sm" w="sm" type="none"/>
              <a:tailEnd len="med" w="med" type="triangle"/>
            </a:ln>
          </p:spPr>
        </p:cxnSp>
      </p:grpSp>
      <p:pic>
        <p:nvPicPr>
          <p:cNvPr id="1267" name="Google Shape;1267;p72"/>
          <p:cNvPicPr preferRelativeResize="0"/>
          <p:nvPr/>
        </p:nvPicPr>
        <p:blipFill rotWithShape="1">
          <a:blip r:embed="rId3">
            <a:alphaModFix/>
          </a:blip>
          <a:srcRect b="14258" l="0" r="0" t="0"/>
          <a:stretch/>
        </p:blipFill>
        <p:spPr>
          <a:xfrm>
            <a:off x="14556" y="10835"/>
            <a:ext cx="1379167" cy="609598"/>
          </a:xfrm>
          <a:prstGeom prst="rect">
            <a:avLst/>
          </a:prstGeom>
          <a:noFill/>
          <a:ln>
            <a:noFill/>
          </a:ln>
        </p:spPr>
      </p:pic>
      <p:grpSp>
        <p:nvGrpSpPr>
          <p:cNvPr id="1268" name="Google Shape;1268;p72"/>
          <p:cNvGrpSpPr/>
          <p:nvPr/>
        </p:nvGrpSpPr>
        <p:grpSpPr>
          <a:xfrm>
            <a:off x="7014256" y="4768816"/>
            <a:ext cx="1872092" cy="367816"/>
            <a:chOff x="8596525" y="6049452"/>
            <a:chExt cx="3311957" cy="582866"/>
          </a:xfrm>
        </p:grpSpPr>
        <p:grpSp>
          <p:nvGrpSpPr>
            <p:cNvPr id="1269" name="Google Shape;1269;p72"/>
            <p:cNvGrpSpPr/>
            <p:nvPr/>
          </p:nvGrpSpPr>
          <p:grpSpPr>
            <a:xfrm>
              <a:off x="8596525" y="6049452"/>
              <a:ext cx="2275048" cy="582866"/>
              <a:chOff x="2995571" y="4446283"/>
              <a:chExt cx="3220513" cy="825093"/>
            </a:xfrm>
          </p:grpSpPr>
          <p:sp>
            <p:nvSpPr>
              <p:cNvPr id="1270" name="Google Shape;1270;p72"/>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271" name="Google Shape;1271;p72"/>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272" name="Google Shape;1272;p72"/>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273" name="Google Shape;1273;p72"/>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pic>
        <p:nvPicPr>
          <p:cNvPr descr="Magnifying glass showing decling performance" id="385" name="Google Shape;385;p21"/>
          <p:cNvPicPr preferRelativeResize="0"/>
          <p:nvPr/>
        </p:nvPicPr>
        <p:blipFill rotWithShape="1">
          <a:blip r:embed="rId3">
            <a:alphaModFix/>
          </a:blip>
          <a:srcRect b="14510" l="0" r="0" t="1220"/>
          <a:stretch/>
        </p:blipFill>
        <p:spPr>
          <a:xfrm>
            <a:off x="15" y="7"/>
            <a:ext cx="9143985" cy="5143493"/>
          </a:xfrm>
          <a:prstGeom prst="rect">
            <a:avLst/>
          </a:prstGeom>
          <a:noFill/>
          <a:ln>
            <a:noFill/>
          </a:ln>
        </p:spPr>
      </p:pic>
      <p:sp>
        <p:nvSpPr>
          <p:cNvPr id="386" name="Google Shape;386;p21"/>
          <p:cNvSpPr/>
          <p:nvPr/>
        </p:nvSpPr>
        <p:spPr>
          <a:xfrm>
            <a:off x="0" y="0"/>
            <a:ext cx="9143985" cy="5143493"/>
          </a:xfrm>
          <a:prstGeom prst="rect">
            <a:avLst/>
          </a:prstGeom>
          <a:solidFill>
            <a:srgbClr val="0F6C83">
              <a:alpha val="72941"/>
            </a:srgbClr>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387" name="Google Shape;387;p21"/>
          <p:cNvSpPr/>
          <p:nvPr/>
        </p:nvSpPr>
        <p:spPr>
          <a:xfrm>
            <a:off x="1393722" y="509648"/>
            <a:ext cx="6807885" cy="3287911"/>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388" name="Google Shape;388;p21"/>
          <p:cNvSpPr txBox="1"/>
          <p:nvPr/>
        </p:nvSpPr>
        <p:spPr>
          <a:xfrm>
            <a:off x="1393707" y="702899"/>
            <a:ext cx="6695934" cy="2063107"/>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126580"/>
                </a:solidFill>
                <a:latin typeface="Arial"/>
                <a:ea typeface="Arial"/>
                <a:cs typeface="Arial"/>
                <a:sym typeface="Arial"/>
              </a:rPr>
              <a:t>Session une: Préliminaires à l'élaboration de notes conceptuelles et de propositions de financement en faveur du climat</a:t>
            </a:r>
            <a:endParaRPr b="1" i="0" sz="3600" u="none" cap="none" strike="noStrike">
              <a:solidFill>
                <a:srgbClr val="12658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br>
              <a:rPr b="1" i="0" lang="en-US" sz="3600" u="none" cap="none" strike="noStrike">
                <a:solidFill>
                  <a:srgbClr val="126580"/>
                </a:solidFill>
                <a:latin typeface="Arial"/>
                <a:ea typeface="Arial"/>
                <a:cs typeface="Arial"/>
                <a:sym typeface="Arial"/>
              </a:rPr>
            </a:br>
            <a:endParaRPr b="1" i="0" sz="3600" u="none" cap="none" strike="noStrike">
              <a:solidFill>
                <a:srgbClr val="126580"/>
              </a:solidFill>
              <a:latin typeface="Arial"/>
              <a:ea typeface="Arial"/>
              <a:cs typeface="Arial"/>
              <a:sym typeface="Arial"/>
            </a:endParaRPr>
          </a:p>
        </p:txBody>
      </p:sp>
      <p:cxnSp>
        <p:nvCxnSpPr>
          <p:cNvPr id="389" name="Google Shape;389;p21"/>
          <p:cNvCxnSpPr/>
          <p:nvPr/>
        </p:nvCxnSpPr>
        <p:spPr>
          <a:xfrm>
            <a:off x="1514038" y="3335056"/>
            <a:ext cx="1230900" cy="0"/>
          </a:xfrm>
          <a:prstGeom prst="straightConnector1">
            <a:avLst/>
          </a:prstGeom>
          <a:noFill/>
          <a:ln cap="flat" cmpd="sng" w="57150">
            <a:solidFill>
              <a:srgbClr val="A3E061"/>
            </a:solidFill>
            <a:prstDash val="solid"/>
            <a:miter lim="800000"/>
            <a:headEnd len="sm" w="sm" type="none"/>
            <a:tailEnd len="sm" w="sm" type="none"/>
          </a:ln>
        </p:spPr>
      </p:cxnSp>
      <p:pic>
        <p:nvPicPr>
          <p:cNvPr id="390" name="Google Shape;390;p21"/>
          <p:cNvPicPr preferRelativeResize="0"/>
          <p:nvPr/>
        </p:nvPicPr>
        <p:blipFill rotWithShape="1">
          <a:blip r:embed="rId4">
            <a:alphaModFix/>
          </a:blip>
          <a:srcRect b="14258" l="0" r="0" t="0"/>
          <a:stretch/>
        </p:blipFill>
        <p:spPr>
          <a:xfrm>
            <a:off x="-4106" y="1"/>
            <a:ext cx="1379167" cy="509648"/>
          </a:xfrm>
          <a:prstGeom prst="rect">
            <a:avLst/>
          </a:prstGeom>
          <a:noFill/>
          <a:ln>
            <a:noFill/>
          </a:ln>
        </p:spPr>
      </p:pic>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grpSp>
        <p:nvGrpSpPr>
          <p:cNvPr id="1278" name="Google Shape;1278;p75"/>
          <p:cNvGrpSpPr/>
          <p:nvPr/>
        </p:nvGrpSpPr>
        <p:grpSpPr>
          <a:xfrm>
            <a:off x="47230" y="606636"/>
            <a:ext cx="9049541" cy="4109295"/>
            <a:chOff x="14559" y="590937"/>
            <a:chExt cx="9049541" cy="4109295"/>
          </a:xfrm>
        </p:grpSpPr>
        <p:sp>
          <p:nvSpPr>
            <p:cNvPr id="1279" name="Google Shape;1279;p75"/>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280" name="Google Shape;1280;p75"/>
            <p:cNvSpPr/>
            <p:nvPr/>
          </p:nvSpPr>
          <p:spPr>
            <a:xfrm>
              <a:off x="201366" y="590937"/>
              <a:ext cx="8528566"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281" name="Google Shape;1281;p75"/>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pic>
        <p:nvPicPr>
          <p:cNvPr id="1282" name="Google Shape;1282;p75"/>
          <p:cNvPicPr preferRelativeResize="0"/>
          <p:nvPr/>
        </p:nvPicPr>
        <p:blipFill rotWithShape="1">
          <a:blip r:embed="rId3">
            <a:alphaModFix/>
          </a:blip>
          <a:srcRect b="0" l="0" r="0" t="0"/>
          <a:stretch/>
        </p:blipFill>
        <p:spPr>
          <a:xfrm>
            <a:off x="1581730" y="1176482"/>
            <a:ext cx="6106850" cy="3197061"/>
          </a:xfrm>
          <a:prstGeom prst="rect">
            <a:avLst/>
          </a:prstGeom>
          <a:noFill/>
          <a:ln>
            <a:noFill/>
          </a:ln>
        </p:spPr>
      </p:pic>
      <p:pic>
        <p:nvPicPr>
          <p:cNvPr id="1283" name="Google Shape;1283;p75"/>
          <p:cNvPicPr preferRelativeResize="0"/>
          <p:nvPr/>
        </p:nvPicPr>
        <p:blipFill rotWithShape="1">
          <a:blip r:embed="rId4">
            <a:alphaModFix/>
          </a:blip>
          <a:srcRect b="14258" l="0" r="0" t="0"/>
          <a:stretch/>
        </p:blipFill>
        <p:spPr>
          <a:xfrm>
            <a:off x="14556" y="10835"/>
            <a:ext cx="1379167" cy="609598"/>
          </a:xfrm>
          <a:prstGeom prst="rect">
            <a:avLst/>
          </a:prstGeom>
          <a:noFill/>
          <a:ln>
            <a:noFill/>
          </a:ln>
        </p:spPr>
      </p:pic>
      <p:grpSp>
        <p:nvGrpSpPr>
          <p:cNvPr id="1284" name="Google Shape;1284;p75"/>
          <p:cNvGrpSpPr/>
          <p:nvPr/>
        </p:nvGrpSpPr>
        <p:grpSpPr>
          <a:xfrm>
            <a:off x="7014256" y="4768816"/>
            <a:ext cx="1872092" cy="367816"/>
            <a:chOff x="8596525" y="6049452"/>
            <a:chExt cx="3311957" cy="582866"/>
          </a:xfrm>
        </p:grpSpPr>
        <p:grpSp>
          <p:nvGrpSpPr>
            <p:cNvPr id="1285" name="Google Shape;1285;p75"/>
            <p:cNvGrpSpPr/>
            <p:nvPr/>
          </p:nvGrpSpPr>
          <p:grpSpPr>
            <a:xfrm>
              <a:off x="8596525" y="6049452"/>
              <a:ext cx="2275048" cy="582866"/>
              <a:chOff x="2995571" y="4446283"/>
              <a:chExt cx="3220513" cy="825093"/>
            </a:xfrm>
          </p:grpSpPr>
          <p:sp>
            <p:nvSpPr>
              <p:cNvPr id="1286" name="Google Shape;1286;p75"/>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287" name="Google Shape;1287;p75"/>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288" name="Google Shape;1288;p75"/>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289" name="Google Shape;1289;p75"/>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
        <p:nvSpPr>
          <p:cNvPr id="1290" name="Google Shape;1290;p75"/>
          <p:cNvSpPr txBox="1"/>
          <p:nvPr/>
        </p:nvSpPr>
        <p:spPr>
          <a:xfrm>
            <a:off x="1397766" y="20872"/>
            <a:ext cx="773167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26580"/>
                </a:solidFill>
                <a:latin typeface="Arial"/>
                <a:ea typeface="Arial"/>
                <a:cs typeface="Arial"/>
                <a:sym typeface="Arial"/>
              </a:rPr>
              <a:t>Différentes façons de comprendre et de présenter les TdC </a:t>
            </a:r>
            <a:endParaRPr b="0" i="0" sz="3200" u="none" cap="none" strike="noStrike">
              <a:solidFill>
                <a:srgbClr val="12658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grpSp>
        <p:nvGrpSpPr>
          <p:cNvPr id="1295" name="Google Shape;1295;p79"/>
          <p:cNvGrpSpPr/>
          <p:nvPr/>
        </p:nvGrpSpPr>
        <p:grpSpPr>
          <a:xfrm>
            <a:off x="47230" y="870993"/>
            <a:ext cx="9049541" cy="4109295"/>
            <a:chOff x="14559" y="590937"/>
            <a:chExt cx="9049541" cy="4109295"/>
          </a:xfrm>
        </p:grpSpPr>
        <p:sp>
          <p:nvSpPr>
            <p:cNvPr id="1296" name="Google Shape;1296;p79"/>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297" name="Google Shape;1297;p79"/>
            <p:cNvSpPr/>
            <p:nvPr/>
          </p:nvSpPr>
          <p:spPr>
            <a:xfrm>
              <a:off x="201366" y="590937"/>
              <a:ext cx="8528566"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298" name="Google Shape;1298;p79"/>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299" name="Google Shape;1299;p79"/>
          <p:cNvSpPr txBox="1"/>
          <p:nvPr>
            <p:ph type="title"/>
          </p:nvPr>
        </p:nvSpPr>
        <p:spPr>
          <a:xfrm>
            <a:off x="1393723" y="342377"/>
            <a:ext cx="3385342" cy="4456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126580"/>
                </a:solidFill>
                <a:latin typeface="Arial"/>
                <a:ea typeface="Arial"/>
                <a:cs typeface="Arial"/>
                <a:sym typeface="Arial"/>
              </a:rPr>
              <a:t>Application pratique #1</a:t>
            </a:r>
            <a:endParaRPr b="1" sz="3200">
              <a:solidFill>
                <a:srgbClr val="126580"/>
              </a:solidFill>
              <a:latin typeface="Arial"/>
              <a:ea typeface="Arial"/>
              <a:cs typeface="Arial"/>
              <a:sym typeface="Arial"/>
            </a:endParaRPr>
          </a:p>
        </p:txBody>
      </p:sp>
      <p:sp>
        <p:nvSpPr>
          <p:cNvPr id="1300" name="Google Shape;1300;p79"/>
          <p:cNvSpPr txBox="1"/>
          <p:nvPr>
            <p:ph idx="1" type="body"/>
          </p:nvPr>
        </p:nvSpPr>
        <p:spPr>
          <a:xfrm>
            <a:off x="107538" y="1087180"/>
            <a:ext cx="4671527" cy="865151"/>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750"/>
              </a:spcBef>
              <a:spcAft>
                <a:spcPts val="0"/>
              </a:spcAft>
              <a:buSzPts val="1800"/>
              <a:buNone/>
            </a:pPr>
            <a:r>
              <a:rPr lang="en-US" sz="1400"/>
              <a:t>FVC FP131 : Améliorer la résilience climatique des communautés et des écosystèmes vulnérables dans le bassin de la rivière Gandaki, Népal</a:t>
            </a:r>
            <a:endParaRPr sz="1400"/>
          </a:p>
        </p:txBody>
      </p:sp>
      <p:pic>
        <p:nvPicPr>
          <p:cNvPr descr="A chart with text and images&#10;&#10;Description automatically generated with medium confidence" id="1301" name="Google Shape;1301;p79"/>
          <p:cNvPicPr preferRelativeResize="0"/>
          <p:nvPr/>
        </p:nvPicPr>
        <p:blipFill rotWithShape="1">
          <a:blip r:embed="rId3">
            <a:alphaModFix/>
          </a:blip>
          <a:srcRect b="0" l="0" r="0" t="0"/>
          <a:stretch/>
        </p:blipFill>
        <p:spPr>
          <a:xfrm>
            <a:off x="4779065" y="0"/>
            <a:ext cx="4364935" cy="5143500"/>
          </a:xfrm>
          <a:prstGeom prst="rect">
            <a:avLst/>
          </a:prstGeom>
          <a:noFill/>
          <a:ln>
            <a:noFill/>
          </a:ln>
        </p:spPr>
      </p:pic>
      <p:pic>
        <p:nvPicPr>
          <p:cNvPr id="1302" name="Google Shape;1302;p79"/>
          <p:cNvPicPr preferRelativeResize="0"/>
          <p:nvPr/>
        </p:nvPicPr>
        <p:blipFill rotWithShape="1">
          <a:blip r:embed="rId4">
            <a:alphaModFix/>
          </a:blip>
          <a:srcRect b="14258" l="0" r="0" t="0"/>
          <a:stretch/>
        </p:blipFill>
        <p:spPr>
          <a:xfrm>
            <a:off x="14556" y="10835"/>
            <a:ext cx="1379167" cy="609598"/>
          </a:xfrm>
          <a:prstGeom prst="rect">
            <a:avLst/>
          </a:prstGeom>
          <a:noFill/>
          <a:ln>
            <a:noFill/>
          </a:ln>
        </p:spPr>
      </p:pic>
      <p:pic>
        <p:nvPicPr>
          <p:cNvPr id="1303" name="Google Shape;1303;p79"/>
          <p:cNvPicPr preferRelativeResize="0"/>
          <p:nvPr/>
        </p:nvPicPr>
        <p:blipFill rotWithShape="1">
          <a:blip r:embed="rId5">
            <a:alphaModFix/>
          </a:blip>
          <a:srcRect b="0" l="0" r="0" t="0"/>
          <a:stretch/>
        </p:blipFill>
        <p:spPr>
          <a:xfrm>
            <a:off x="1275307" y="2111681"/>
            <a:ext cx="2275681" cy="268944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grpSp>
        <p:nvGrpSpPr>
          <p:cNvPr id="1308" name="Google Shape;1308;p80"/>
          <p:cNvGrpSpPr/>
          <p:nvPr/>
        </p:nvGrpSpPr>
        <p:grpSpPr>
          <a:xfrm>
            <a:off x="69829" y="941371"/>
            <a:ext cx="9049541" cy="4109295"/>
            <a:chOff x="14559" y="590937"/>
            <a:chExt cx="9049541" cy="4109295"/>
          </a:xfrm>
        </p:grpSpPr>
        <p:sp>
          <p:nvSpPr>
            <p:cNvPr id="1309" name="Google Shape;1309;p80"/>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10" name="Google Shape;1310;p80"/>
            <p:cNvSpPr/>
            <p:nvPr/>
          </p:nvSpPr>
          <p:spPr>
            <a:xfrm>
              <a:off x="201366" y="590937"/>
              <a:ext cx="8528566"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11" name="Google Shape;1311;p80"/>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312" name="Google Shape;1312;p80"/>
          <p:cNvSpPr txBox="1"/>
          <p:nvPr>
            <p:ph type="title"/>
          </p:nvPr>
        </p:nvSpPr>
        <p:spPr>
          <a:xfrm>
            <a:off x="1338888" y="115949"/>
            <a:ext cx="3907054" cy="7325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126580"/>
                </a:solidFill>
                <a:latin typeface="Arial"/>
                <a:ea typeface="Arial"/>
                <a:cs typeface="Arial"/>
                <a:sym typeface="Arial"/>
              </a:rPr>
              <a:t>Application Pratique #2</a:t>
            </a:r>
            <a:endParaRPr b="1" sz="3200">
              <a:solidFill>
                <a:srgbClr val="126580"/>
              </a:solidFill>
              <a:latin typeface="Arial"/>
              <a:ea typeface="Arial"/>
              <a:cs typeface="Arial"/>
              <a:sym typeface="Arial"/>
            </a:endParaRPr>
          </a:p>
        </p:txBody>
      </p:sp>
      <p:sp>
        <p:nvSpPr>
          <p:cNvPr id="1313" name="Google Shape;1313;p80"/>
          <p:cNvSpPr txBox="1"/>
          <p:nvPr>
            <p:ph idx="1" type="body"/>
          </p:nvPr>
        </p:nvSpPr>
        <p:spPr>
          <a:xfrm>
            <a:off x="92390" y="977397"/>
            <a:ext cx="4333112" cy="796337"/>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750"/>
              </a:spcBef>
              <a:spcAft>
                <a:spcPts val="0"/>
              </a:spcAft>
              <a:buSzPts val="1800"/>
              <a:buNone/>
            </a:pPr>
            <a:r>
              <a:rPr lang="en-US" sz="1400">
                <a:solidFill>
                  <a:schemeClr val="dk1"/>
                </a:solidFill>
              </a:rPr>
              <a:t>F058 : Répondre au risque croissant de sécheresse : Renforcer la résilience des communautés les plus vulnérables en tenant compte de la dimension de genre.</a:t>
            </a:r>
            <a:endParaRPr sz="1400">
              <a:solidFill>
                <a:schemeClr val="dk1"/>
              </a:solidFill>
            </a:endParaRPr>
          </a:p>
        </p:txBody>
      </p:sp>
      <p:pic>
        <p:nvPicPr>
          <p:cNvPr id="1314" name="Google Shape;1314;p80"/>
          <p:cNvPicPr preferRelativeResize="0"/>
          <p:nvPr/>
        </p:nvPicPr>
        <p:blipFill rotWithShape="1">
          <a:blip r:embed="rId3">
            <a:alphaModFix/>
          </a:blip>
          <a:srcRect b="14258" l="0" r="0" t="0"/>
          <a:stretch/>
        </p:blipFill>
        <p:spPr>
          <a:xfrm>
            <a:off x="14556" y="10835"/>
            <a:ext cx="1379167" cy="609598"/>
          </a:xfrm>
          <a:prstGeom prst="rect">
            <a:avLst/>
          </a:prstGeom>
          <a:noFill/>
          <a:ln>
            <a:noFill/>
          </a:ln>
        </p:spPr>
      </p:pic>
      <p:pic>
        <p:nvPicPr>
          <p:cNvPr descr="A diagram of a climate change&#10;&#10;Description automatically generated" id="1315" name="Google Shape;1315;p80"/>
          <p:cNvPicPr preferRelativeResize="0"/>
          <p:nvPr/>
        </p:nvPicPr>
        <p:blipFill rotWithShape="1">
          <a:blip r:embed="rId4">
            <a:alphaModFix/>
          </a:blip>
          <a:srcRect b="0" l="0" r="0" t="0"/>
          <a:stretch/>
        </p:blipFill>
        <p:spPr>
          <a:xfrm>
            <a:off x="4261255" y="23115"/>
            <a:ext cx="4812916" cy="5143500"/>
          </a:xfrm>
          <a:prstGeom prst="rect">
            <a:avLst/>
          </a:prstGeom>
          <a:noFill/>
          <a:ln>
            <a:noFill/>
          </a:ln>
        </p:spPr>
      </p:pic>
      <p:pic>
        <p:nvPicPr>
          <p:cNvPr id="1316" name="Google Shape;1316;p80"/>
          <p:cNvPicPr preferRelativeResize="0"/>
          <p:nvPr/>
        </p:nvPicPr>
        <p:blipFill rotWithShape="1">
          <a:blip r:embed="rId5">
            <a:alphaModFix/>
          </a:blip>
          <a:srcRect b="0" l="0" r="0" t="0"/>
          <a:stretch/>
        </p:blipFill>
        <p:spPr>
          <a:xfrm>
            <a:off x="1233578" y="1982331"/>
            <a:ext cx="2299704" cy="305237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1" name="Shape 1321"/>
        <p:cNvGrpSpPr/>
        <p:nvPr/>
      </p:nvGrpSpPr>
      <p:grpSpPr>
        <a:xfrm>
          <a:off x="0" y="0"/>
          <a:ext cx="0" cy="0"/>
          <a:chOff x="0" y="0"/>
          <a:chExt cx="0" cy="0"/>
        </a:xfrm>
      </p:grpSpPr>
      <p:sp>
        <p:nvSpPr>
          <p:cNvPr id="1322" name="Google Shape;1322;p111"/>
          <p:cNvSpPr/>
          <p:nvPr/>
        </p:nvSpPr>
        <p:spPr>
          <a:xfrm>
            <a:off x="1" y="0"/>
            <a:ext cx="9143999" cy="51430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nvGrpSpPr>
          <p:cNvPr id="1323" name="Google Shape;1323;p111"/>
          <p:cNvGrpSpPr/>
          <p:nvPr/>
        </p:nvGrpSpPr>
        <p:grpSpPr>
          <a:xfrm rot="-5400000">
            <a:off x="3953615" y="-239371"/>
            <a:ext cx="1005307" cy="8912537"/>
            <a:chOff x="329184" y="2"/>
            <a:chExt cx="524256" cy="5777807"/>
          </a:xfrm>
        </p:grpSpPr>
        <p:cxnSp>
          <p:nvCxnSpPr>
            <p:cNvPr id="1324" name="Google Shape;1324;p111"/>
            <p:cNvCxnSpPr/>
            <p:nvPr/>
          </p:nvCxnSpPr>
          <p:spPr>
            <a:xfrm rot="10800000">
              <a:off x="329184" y="5777809"/>
              <a:ext cx="521208" cy="0"/>
            </a:xfrm>
            <a:prstGeom prst="straightConnector1">
              <a:avLst/>
            </a:prstGeom>
            <a:noFill/>
            <a:ln cap="flat" cmpd="sng" w="152400">
              <a:solidFill>
                <a:srgbClr val="A3E061"/>
              </a:solidFill>
              <a:prstDash val="solid"/>
              <a:round/>
              <a:headEnd len="sm" w="sm" type="none"/>
              <a:tailEnd len="sm" w="sm" type="none"/>
            </a:ln>
          </p:spPr>
        </p:cxnSp>
        <p:sp>
          <p:nvSpPr>
            <p:cNvPr id="1325" name="Google Shape;1325;p111"/>
            <p:cNvSpPr/>
            <p:nvPr/>
          </p:nvSpPr>
          <p:spPr>
            <a:xfrm>
              <a:off x="329184" y="2"/>
              <a:ext cx="524256" cy="5666779"/>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sp>
        <p:nvSpPr>
          <p:cNvPr id="1326" name="Google Shape;1326;p111"/>
          <p:cNvSpPr/>
          <p:nvPr/>
        </p:nvSpPr>
        <p:spPr>
          <a:xfrm>
            <a:off x="516467" y="279400"/>
            <a:ext cx="7842523" cy="4551546"/>
          </a:xfrm>
          <a:prstGeom prst="rect">
            <a:avLst/>
          </a:prstGeom>
          <a:solidFill>
            <a:schemeClr val="lt1"/>
          </a:solidFill>
          <a:ln>
            <a:noFill/>
          </a:ln>
          <a:effectLst>
            <a:outerShdw blurRad="139700" rotWithShape="0" algn="t" dir="5400000" dist="127000">
              <a:srgbClr val="000000">
                <a:alpha val="1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1327" name="Google Shape;1327;p111"/>
          <p:cNvSpPr txBox="1"/>
          <p:nvPr>
            <p:ph type="title"/>
          </p:nvPr>
        </p:nvSpPr>
        <p:spPr>
          <a:xfrm>
            <a:off x="14556" y="1401540"/>
            <a:ext cx="8871792" cy="1958139"/>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SzPts val="2667"/>
              <a:buNone/>
            </a:pPr>
            <a:r>
              <a:rPr b="1" i="0" lang="en-US" sz="4000" u="none" cap="none" strike="noStrike">
                <a:solidFill>
                  <a:srgbClr val="0F6C83"/>
                </a:solidFill>
                <a:latin typeface="Arial"/>
                <a:ea typeface="Arial"/>
                <a:cs typeface="Arial"/>
                <a:sym typeface="Arial"/>
              </a:rPr>
              <a:t>CONCEVOIR UNE THÉORIE DU CHANGEMENT (TdC)</a:t>
            </a:r>
            <a:endParaRPr b="1" sz="4000">
              <a:solidFill>
                <a:srgbClr val="0F6C83"/>
              </a:solidFill>
              <a:latin typeface="Arial"/>
              <a:ea typeface="Arial"/>
              <a:cs typeface="Arial"/>
              <a:sym typeface="Arial"/>
            </a:endParaRPr>
          </a:p>
        </p:txBody>
      </p:sp>
      <p:grpSp>
        <p:nvGrpSpPr>
          <p:cNvPr id="1328" name="Google Shape;1328;p111"/>
          <p:cNvGrpSpPr/>
          <p:nvPr/>
        </p:nvGrpSpPr>
        <p:grpSpPr>
          <a:xfrm>
            <a:off x="6402380" y="4687688"/>
            <a:ext cx="2483968" cy="437150"/>
            <a:chOff x="8596525" y="6049452"/>
            <a:chExt cx="3311957" cy="582866"/>
          </a:xfrm>
        </p:grpSpPr>
        <p:grpSp>
          <p:nvGrpSpPr>
            <p:cNvPr id="1329" name="Google Shape;1329;p111"/>
            <p:cNvGrpSpPr/>
            <p:nvPr/>
          </p:nvGrpSpPr>
          <p:grpSpPr>
            <a:xfrm>
              <a:off x="8596525" y="6049452"/>
              <a:ext cx="2275048" cy="582866"/>
              <a:chOff x="2995571" y="4446283"/>
              <a:chExt cx="3220513" cy="825093"/>
            </a:xfrm>
          </p:grpSpPr>
          <p:sp>
            <p:nvSpPr>
              <p:cNvPr id="1330" name="Google Shape;1330;p11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331" name="Google Shape;1331;p11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332" name="Google Shape;1332;p11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333" name="Google Shape;1333;p111"/>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334" name="Google Shape;1334;p111"/>
          <p:cNvPicPr preferRelativeResize="0"/>
          <p:nvPr/>
        </p:nvPicPr>
        <p:blipFill rotWithShape="1">
          <a:blip r:embed="rId7">
            <a:alphaModFix/>
          </a:blip>
          <a:srcRect b="14258" l="0" r="0" t="0"/>
          <a:stretch/>
        </p:blipFill>
        <p:spPr>
          <a:xfrm>
            <a:off x="14556" y="-18661"/>
            <a:ext cx="1379167" cy="60959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grpSp>
        <p:nvGrpSpPr>
          <p:cNvPr id="1340" name="Google Shape;1340;p112"/>
          <p:cNvGrpSpPr/>
          <p:nvPr/>
        </p:nvGrpSpPr>
        <p:grpSpPr>
          <a:xfrm>
            <a:off x="47230" y="784860"/>
            <a:ext cx="9049541" cy="3931072"/>
            <a:chOff x="14559" y="769161"/>
            <a:chExt cx="9049541" cy="3931072"/>
          </a:xfrm>
        </p:grpSpPr>
        <p:sp>
          <p:nvSpPr>
            <p:cNvPr id="1341" name="Google Shape;1341;p112"/>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42" name="Google Shape;1342;p112"/>
            <p:cNvSpPr/>
            <p:nvPr/>
          </p:nvSpPr>
          <p:spPr>
            <a:xfrm>
              <a:off x="201366" y="769161"/>
              <a:ext cx="4080215" cy="3799159"/>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43" name="Google Shape;1343;p112"/>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344" name="Google Shape;1344;p112"/>
          <p:cNvSpPr txBox="1"/>
          <p:nvPr>
            <p:ph type="title"/>
          </p:nvPr>
        </p:nvSpPr>
        <p:spPr>
          <a:xfrm>
            <a:off x="704139" y="8648"/>
            <a:ext cx="7459454" cy="70000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200">
                <a:solidFill>
                  <a:srgbClr val="126580"/>
                </a:solidFill>
                <a:latin typeface="Arial"/>
                <a:ea typeface="Arial"/>
                <a:cs typeface="Arial"/>
                <a:sym typeface="Arial"/>
              </a:rPr>
              <a:t>Approche par étapes (1/4)</a:t>
            </a:r>
            <a:endParaRPr sz="3200">
              <a:solidFill>
                <a:srgbClr val="126580"/>
              </a:solidFill>
              <a:latin typeface="Arial"/>
              <a:ea typeface="Arial"/>
              <a:cs typeface="Arial"/>
              <a:sym typeface="Arial"/>
            </a:endParaRPr>
          </a:p>
        </p:txBody>
      </p:sp>
      <p:pic>
        <p:nvPicPr>
          <p:cNvPr id="1345" name="Google Shape;1345;p112"/>
          <p:cNvPicPr preferRelativeResize="0"/>
          <p:nvPr/>
        </p:nvPicPr>
        <p:blipFill rotWithShape="1">
          <a:blip r:embed="rId3">
            <a:alphaModFix/>
          </a:blip>
          <a:srcRect b="0" l="0" r="0" t="0"/>
          <a:stretch/>
        </p:blipFill>
        <p:spPr>
          <a:xfrm>
            <a:off x="42145" y="1009780"/>
            <a:ext cx="4143375" cy="3495675"/>
          </a:xfrm>
          <a:prstGeom prst="rect">
            <a:avLst/>
          </a:prstGeom>
          <a:noFill/>
          <a:ln>
            <a:noFill/>
          </a:ln>
        </p:spPr>
      </p:pic>
      <p:sp>
        <p:nvSpPr>
          <p:cNvPr id="1346" name="Google Shape;1346;p112"/>
          <p:cNvSpPr txBox="1"/>
          <p:nvPr/>
        </p:nvSpPr>
        <p:spPr>
          <a:xfrm>
            <a:off x="4319336" y="900626"/>
            <a:ext cx="4572000" cy="52318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126580"/>
                </a:solidFill>
                <a:latin typeface="Roboto"/>
                <a:ea typeface="Roboto"/>
                <a:cs typeface="Roboto"/>
                <a:sym typeface="Roboto"/>
              </a:rPr>
              <a:t>Étape 1 : Quel est le problème d’origine climatique que mon projet vise à résoudre ?</a:t>
            </a:r>
            <a:endParaRPr b="0" i="0" sz="1100" u="none" cap="none" strike="noStrike">
              <a:solidFill>
                <a:srgbClr val="126580"/>
              </a:solidFill>
              <a:latin typeface="Arial"/>
              <a:ea typeface="Arial"/>
              <a:cs typeface="Arial"/>
              <a:sym typeface="Arial"/>
            </a:endParaRPr>
          </a:p>
        </p:txBody>
      </p:sp>
      <p:sp>
        <p:nvSpPr>
          <p:cNvPr id="1347" name="Google Shape;1347;p112"/>
          <p:cNvSpPr/>
          <p:nvPr/>
        </p:nvSpPr>
        <p:spPr>
          <a:xfrm>
            <a:off x="1331094" y="1009745"/>
            <a:ext cx="1455821" cy="709864"/>
          </a:xfrm>
          <a:prstGeom prst="ellipse">
            <a:avLst/>
          </a:prstGeom>
          <a:noFill/>
          <a:ln cap="flat" cmpd="sng" w="25400">
            <a:solidFill>
              <a:srgbClr val="1265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348" name="Google Shape;1348;p112"/>
          <p:cNvSpPr txBox="1"/>
          <p:nvPr/>
        </p:nvSpPr>
        <p:spPr>
          <a:xfrm>
            <a:off x="4409177" y="1727366"/>
            <a:ext cx="4572000" cy="73862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594A6"/>
                </a:solidFill>
                <a:latin typeface="Roboto"/>
                <a:ea typeface="Roboto"/>
                <a:cs typeface="Roboto"/>
                <a:sym typeface="Roboto"/>
              </a:rPr>
              <a:t>Étape 2 : Quels obstacles empêchent mon problème d’origine climatique d’être résolu sans intervention supplémentaire ?</a:t>
            </a:r>
            <a:endParaRPr b="0" i="0" sz="1100" u="none" cap="none" strike="noStrike">
              <a:solidFill>
                <a:srgbClr val="2594A6"/>
              </a:solidFill>
              <a:latin typeface="Arial"/>
              <a:ea typeface="Arial"/>
              <a:cs typeface="Arial"/>
              <a:sym typeface="Arial"/>
            </a:endParaRPr>
          </a:p>
        </p:txBody>
      </p:sp>
      <p:sp>
        <p:nvSpPr>
          <p:cNvPr id="1349" name="Google Shape;1349;p112"/>
          <p:cNvSpPr/>
          <p:nvPr/>
        </p:nvSpPr>
        <p:spPr>
          <a:xfrm>
            <a:off x="2644942" y="1833637"/>
            <a:ext cx="1359569" cy="637674"/>
          </a:xfrm>
          <a:prstGeom prst="ellipse">
            <a:avLst/>
          </a:prstGeom>
          <a:noFill/>
          <a:ln cap="flat" cmpd="sng" w="25400">
            <a:solidFill>
              <a:srgbClr val="2594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350" name="Google Shape;1350;p112"/>
          <p:cNvSpPr txBox="1"/>
          <p:nvPr/>
        </p:nvSpPr>
        <p:spPr>
          <a:xfrm>
            <a:off x="4355432" y="2564333"/>
            <a:ext cx="4572000" cy="19620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accent2"/>
                </a:solidFill>
                <a:latin typeface="Roboto"/>
                <a:ea typeface="Roboto"/>
                <a:cs typeface="Roboto"/>
                <a:sym typeface="Roboto"/>
              </a:rPr>
              <a:t>Étape 3 : Quelle est la vision à long terme que mon projet vise à atteindre ? </a:t>
            </a:r>
            <a:endParaRPr/>
          </a:p>
          <a:p>
            <a:pPr indent="0" lvl="0" marL="0" marR="0" rtl="0" algn="just">
              <a:lnSpc>
                <a:spcPct val="100000"/>
              </a:lnSpc>
              <a:spcBef>
                <a:spcPts val="0"/>
              </a:spcBef>
              <a:spcAft>
                <a:spcPts val="0"/>
              </a:spcAft>
              <a:buNone/>
            </a:pPr>
            <a:r>
              <a:t/>
            </a:r>
            <a:endParaRPr b="0" i="0" sz="135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None/>
            </a:pPr>
            <a:r>
              <a:rPr b="0" i="0" lang="en-US" sz="1350" u="none" cap="none" strike="noStrike">
                <a:solidFill>
                  <a:srgbClr val="000000"/>
                </a:solidFill>
                <a:latin typeface="Roboto"/>
                <a:ea typeface="Roboto"/>
                <a:cs typeface="Roboto"/>
                <a:sym typeface="Roboto"/>
              </a:rPr>
              <a:t>En fonction des obstacles, vous devez ici expliquer comment votre projet contribuera à une transition vers un développement à faibles émissions de carbone (lié à l’atténuation) et/ou résilient au changement climatique (lié à l’adaptation). Il est impératif que l’objectif final du projet soit aligné sur les objectifs nationaux.</a:t>
            </a:r>
            <a:endParaRPr b="0" i="0" sz="1050" u="none" cap="none" strike="noStrike">
              <a:solidFill>
                <a:srgbClr val="000000"/>
              </a:solidFill>
              <a:latin typeface="Arial"/>
              <a:ea typeface="Arial"/>
              <a:cs typeface="Arial"/>
              <a:sym typeface="Arial"/>
            </a:endParaRPr>
          </a:p>
        </p:txBody>
      </p:sp>
      <p:sp>
        <p:nvSpPr>
          <p:cNvPr id="1351" name="Google Shape;1351;p112"/>
          <p:cNvSpPr/>
          <p:nvPr/>
        </p:nvSpPr>
        <p:spPr>
          <a:xfrm>
            <a:off x="2612062" y="2860658"/>
            <a:ext cx="1371600" cy="661737"/>
          </a:xfrm>
          <a:prstGeom prst="ellipse">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grpSp>
        <p:nvGrpSpPr>
          <p:cNvPr id="1352" name="Google Shape;1352;p112"/>
          <p:cNvGrpSpPr/>
          <p:nvPr/>
        </p:nvGrpSpPr>
        <p:grpSpPr>
          <a:xfrm>
            <a:off x="6402380" y="4648360"/>
            <a:ext cx="2483968" cy="437150"/>
            <a:chOff x="8596525" y="6049452"/>
            <a:chExt cx="3311957" cy="582866"/>
          </a:xfrm>
        </p:grpSpPr>
        <p:grpSp>
          <p:nvGrpSpPr>
            <p:cNvPr id="1353" name="Google Shape;1353;p112"/>
            <p:cNvGrpSpPr/>
            <p:nvPr/>
          </p:nvGrpSpPr>
          <p:grpSpPr>
            <a:xfrm>
              <a:off x="8596525" y="6049452"/>
              <a:ext cx="2275048" cy="582866"/>
              <a:chOff x="2995571" y="4446283"/>
              <a:chExt cx="3220513" cy="825093"/>
            </a:xfrm>
          </p:grpSpPr>
          <p:sp>
            <p:nvSpPr>
              <p:cNvPr id="1354" name="Google Shape;1354;p112"/>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355" name="Google Shape;1355;p112"/>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356" name="Google Shape;1356;p112"/>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357" name="Google Shape;1357;p112"/>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pic>
        <p:nvPicPr>
          <p:cNvPr id="1358" name="Google Shape;1358;p112"/>
          <p:cNvPicPr preferRelativeResize="0"/>
          <p:nvPr/>
        </p:nvPicPr>
        <p:blipFill rotWithShape="1">
          <a:blip r:embed="rId8">
            <a:alphaModFix/>
          </a:blip>
          <a:srcRect b="14258" l="0" r="0" t="0"/>
          <a:stretch/>
        </p:blipFill>
        <p:spPr>
          <a:xfrm>
            <a:off x="14556" y="10835"/>
            <a:ext cx="1379167" cy="6095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7"/>
                                        </p:tgtEl>
                                        <p:attrNameLst>
                                          <p:attrName>style.visibility</p:attrName>
                                        </p:attrNameLst>
                                      </p:cBhvr>
                                      <p:to>
                                        <p:strVal val="visible"/>
                                      </p:to>
                                    </p:set>
                                    <p:animEffect filter="fade" transition="in">
                                      <p:cBhvr>
                                        <p:cTn dur="500"/>
                                        <p:tgtEl>
                                          <p:spTgt spid="1347"/>
                                        </p:tgtEl>
                                      </p:cBhvr>
                                    </p:animEffect>
                                  </p:childTnLst>
                                </p:cTn>
                              </p:par>
                              <p:par>
                                <p:cTn fill="hold" nodeType="withEffect" presetClass="entr" presetID="10" presetSubtype="0">
                                  <p:stCondLst>
                                    <p:cond delay="0"/>
                                  </p:stCondLst>
                                  <p:childTnLst>
                                    <p:set>
                                      <p:cBhvr>
                                        <p:cTn dur="1" fill="hold">
                                          <p:stCondLst>
                                            <p:cond delay="0"/>
                                          </p:stCondLst>
                                        </p:cTn>
                                        <p:tgtEl>
                                          <p:spTgt spid="1346"/>
                                        </p:tgtEl>
                                        <p:attrNameLst>
                                          <p:attrName>style.visibility</p:attrName>
                                        </p:attrNameLst>
                                      </p:cBhvr>
                                      <p:to>
                                        <p:strVal val="visible"/>
                                      </p:to>
                                    </p:set>
                                    <p:animEffect filter="fade" transition="in">
                                      <p:cBhvr>
                                        <p:cTn dur="500"/>
                                        <p:tgtEl>
                                          <p:spTgt spid="1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8"/>
                                        </p:tgtEl>
                                        <p:attrNameLst>
                                          <p:attrName>style.visibility</p:attrName>
                                        </p:attrNameLst>
                                      </p:cBhvr>
                                      <p:to>
                                        <p:strVal val="visible"/>
                                      </p:to>
                                    </p:set>
                                    <p:animEffect filter="fade" transition="in">
                                      <p:cBhvr>
                                        <p:cTn dur="500"/>
                                        <p:tgtEl>
                                          <p:spTgt spid="1348"/>
                                        </p:tgtEl>
                                      </p:cBhvr>
                                    </p:animEffect>
                                  </p:childTnLst>
                                </p:cTn>
                              </p:par>
                              <p:par>
                                <p:cTn fill="hold" nodeType="withEffect" presetClass="entr" presetID="10" presetSubtype="0">
                                  <p:stCondLst>
                                    <p:cond delay="0"/>
                                  </p:stCondLst>
                                  <p:childTnLst>
                                    <p:set>
                                      <p:cBhvr>
                                        <p:cTn dur="1" fill="hold">
                                          <p:stCondLst>
                                            <p:cond delay="0"/>
                                          </p:stCondLst>
                                        </p:cTn>
                                        <p:tgtEl>
                                          <p:spTgt spid="1349"/>
                                        </p:tgtEl>
                                        <p:attrNameLst>
                                          <p:attrName>style.visibility</p:attrName>
                                        </p:attrNameLst>
                                      </p:cBhvr>
                                      <p:to>
                                        <p:strVal val="visible"/>
                                      </p:to>
                                    </p:set>
                                    <p:animEffect filter="fade" transition="in">
                                      <p:cBhvr>
                                        <p:cTn dur="500"/>
                                        <p:tgtEl>
                                          <p:spTgt spid="1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1"/>
                                        </p:tgtEl>
                                        <p:attrNameLst>
                                          <p:attrName>style.visibility</p:attrName>
                                        </p:attrNameLst>
                                      </p:cBhvr>
                                      <p:to>
                                        <p:strVal val="visible"/>
                                      </p:to>
                                    </p:set>
                                    <p:animEffect filter="fade" transition="in">
                                      <p:cBhvr>
                                        <p:cTn dur="500"/>
                                        <p:tgtEl>
                                          <p:spTgt spid="1351"/>
                                        </p:tgtEl>
                                      </p:cBhvr>
                                    </p:animEffect>
                                  </p:childTnLst>
                                </p:cTn>
                              </p:par>
                              <p:par>
                                <p:cTn fill="hold" nodeType="withEffect" presetClass="entr" presetID="10" presetSubtype="0">
                                  <p:stCondLst>
                                    <p:cond delay="0"/>
                                  </p:stCondLst>
                                  <p:childTnLst>
                                    <p:set>
                                      <p:cBhvr>
                                        <p:cTn dur="1" fill="hold">
                                          <p:stCondLst>
                                            <p:cond delay="0"/>
                                          </p:stCondLst>
                                        </p:cTn>
                                        <p:tgtEl>
                                          <p:spTgt spid="1350"/>
                                        </p:tgtEl>
                                        <p:attrNameLst>
                                          <p:attrName>style.visibility</p:attrName>
                                        </p:attrNameLst>
                                      </p:cBhvr>
                                      <p:to>
                                        <p:strVal val="visible"/>
                                      </p:to>
                                    </p:set>
                                    <p:animEffect filter="fade" transition="in">
                                      <p:cBhvr>
                                        <p:cTn dur="500"/>
                                        <p:tgtEl>
                                          <p:spTgt spid="1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grpSp>
        <p:nvGrpSpPr>
          <p:cNvPr id="1363" name="Google Shape;1363;p113"/>
          <p:cNvGrpSpPr/>
          <p:nvPr/>
        </p:nvGrpSpPr>
        <p:grpSpPr>
          <a:xfrm>
            <a:off x="47230" y="667501"/>
            <a:ext cx="9049541" cy="4109295"/>
            <a:chOff x="14559" y="590937"/>
            <a:chExt cx="9049541" cy="4109295"/>
          </a:xfrm>
        </p:grpSpPr>
        <p:sp>
          <p:nvSpPr>
            <p:cNvPr id="1364" name="Google Shape;1364;p113"/>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65" name="Google Shape;1365;p113"/>
            <p:cNvSpPr/>
            <p:nvPr/>
          </p:nvSpPr>
          <p:spPr>
            <a:xfrm>
              <a:off x="201366" y="590937"/>
              <a:ext cx="3576608"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66" name="Google Shape;1366;p113"/>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367" name="Google Shape;1367;p113"/>
          <p:cNvSpPr txBox="1"/>
          <p:nvPr>
            <p:ph type="title"/>
          </p:nvPr>
        </p:nvSpPr>
        <p:spPr>
          <a:xfrm>
            <a:off x="593038" y="3658487"/>
            <a:ext cx="2237874" cy="8405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solidFill>
                  <a:srgbClr val="126580"/>
                </a:solidFill>
                <a:latin typeface="Arial"/>
                <a:ea typeface="Arial"/>
                <a:cs typeface="Arial"/>
                <a:sym typeface="Arial"/>
              </a:rPr>
              <a:t>Pour l'étape 1, utilisez </a:t>
            </a:r>
            <a:r>
              <a:rPr b="1" lang="en-US" sz="1800">
                <a:solidFill>
                  <a:srgbClr val="FF0000"/>
                </a:solidFill>
                <a:latin typeface="Arial"/>
                <a:ea typeface="Arial"/>
                <a:cs typeface="Arial"/>
                <a:sym typeface="Arial"/>
              </a:rPr>
              <a:t>l'arbre à problèmes</a:t>
            </a:r>
            <a:endParaRPr>
              <a:solidFill>
                <a:srgbClr val="FF0000"/>
              </a:solidFill>
            </a:endParaRPr>
          </a:p>
        </p:txBody>
      </p:sp>
      <p:pic>
        <p:nvPicPr>
          <p:cNvPr id="1368" name="Google Shape;1368;p113"/>
          <p:cNvPicPr preferRelativeResize="0"/>
          <p:nvPr/>
        </p:nvPicPr>
        <p:blipFill rotWithShape="1">
          <a:blip r:embed="rId3">
            <a:alphaModFix/>
          </a:blip>
          <a:srcRect b="0" l="0" r="0" t="0"/>
          <a:stretch/>
        </p:blipFill>
        <p:spPr>
          <a:xfrm>
            <a:off x="4089053" y="744517"/>
            <a:ext cx="4716392" cy="3483348"/>
          </a:xfrm>
          <a:prstGeom prst="rect">
            <a:avLst/>
          </a:prstGeom>
          <a:noFill/>
          <a:ln>
            <a:noFill/>
          </a:ln>
        </p:spPr>
      </p:pic>
      <p:sp>
        <p:nvSpPr>
          <p:cNvPr id="1369" name="Google Shape;1369;p113"/>
          <p:cNvSpPr txBox="1"/>
          <p:nvPr/>
        </p:nvSpPr>
        <p:spPr>
          <a:xfrm>
            <a:off x="6504203" y="4316351"/>
            <a:ext cx="2370773" cy="21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25"/>
              <a:buFont typeface="Arial"/>
              <a:buNone/>
            </a:pPr>
            <a:r>
              <a:rPr b="0" i="1" lang="en-US" sz="825" u="none" cap="none" strike="noStrike">
                <a:solidFill>
                  <a:srgbClr val="000000"/>
                </a:solidFill>
                <a:latin typeface="Roboto"/>
                <a:ea typeface="Roboto"/>
                <a:cs typeface="Roboto"/>
                <a:sym typeface="Roboto"/>
              </a:rPr>
              <a:t>Source : adapté de WeAdapt (2020) </a:t>
            </a:r>
            <a:endParaRPr b="0" i="0" sz="825" u="none" cap="none" strike="noStrike">
              <a:solidFill>
                <a:srgbClr val="000000"/>
              </a:solidFill>
              <a:latin typeface="Arial"/>
              <a:ea typeface="Arial"/>
              <a:cs typeface="Arial"/>
              <a:sym typeface="Arial"/>
            </a:endParaRPr>
          </a:p>
        </p:txBody>
      </p:sp>
      <p:pic>
        <p:nvPicPr>
          <p:cNvPr id="1370" name="Google Shape;1370;p113"/>
          <p:cNvPicPr preferRelativeResize="0"/>
          <p:nvPr/>
        </p:nvPicPr>
        <p:blipFill rotWithShape="1">
          <a:blip r:embed="rId4">
            <a:alphaModFix/>
          </a:blip>
          <a:srcRect b="14258" l="0" r="0" t="0"/>
          <a:stretch/>
        </p:blipFill>
        <p:spPr>
          <a:xfrm>
            <a:off x="33806" y="39710"/>
            <a:ext cx="1379167" cy="609598"/>
          </a:xfrm>
          <a:prstGeom prst="rect">
            <a:avLst/>
          </a:prstGeom>
          <a:noFill/>
          <a:ln>
            <a:noFill/>
          </a:ln>
        </p:spPr>
      </p:pic>
      <p:grpSp>
        <p:nvGrpSpPr>
          <p:cNvPr id="1371" name="Google Shape;1371;p113"/>
          <p:cNvGrpSpPr/>
          <p:nvPr/>
        </p:nvGrpSpPr>
        <p:grpSpPr>
          <a:xfrm>
            <a:off x="7014256" y="4766744"/>
            <a:ext cx="1872092" cy="367816"/>
            <a:chOff x="8596525" y="6049452"/>
            <a:chExt cx="3311957" cy="582866"/>
          </a:xfrm>
        </p:grpSpPr>
        <p:grpSp>
          <p:nvGrpSpPr>
            <p:cNvPr id="1372" name="Google Shape;1372;p113"/>
            <p:cNvGrpSpPr/>
            <p:nvPr/>
          </p:nvGrpSpPr>
          <p:grpSpPr>
            <a:xfrm>
              <a:off x="8596525" y="6049452"/>
              <a:ext cx="2275048" cy="582866"/>
              <a:chOff x="2995571" y="4446283"/>
              <a:chExt cx="3220513" cy="825093"/>
            </a:xfrm>
          </p:grpSpPr>
          <p:sp>
            <p:nvSpPr>
              <p:cNvPr id="1373" name="Google Shape;1373;p113"/>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374" name="Google Shape;1374;p113"/>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375" name="Google Shape;1375;p113"/>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376" name="Google Shape;1376;p113"/>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
        <p:nvSpPr>
          <p:cNvPr id="1377" name="Google Shape;1377;p113"/>
          <p:cNvSpPr txBox="1"/>
          <p:nvPr/>
        </p:nvSpPr>
        <p:spPr>
          <a:xfrm>
            <a:off x="4089053" y="4258543"/>
            <a:ext cx="2510272"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Exemple d'arbre à problèmes</a:t>
            </a:r>
            <a:endParaRPr b="0" i="0" sz="1400" u="none" cap="none" strike="noStrike">
              <a:solidFill>
                <a:schemeClr val="dk1"/>
              </a:solidFill>
              <a:latin typeface="Arial"/>
              <a:ea typeface="Arial"/>
              <a:cs typeface="Arial"/>
              <a:sym typeface="Arial"/>
            </a:endParaRPr>
          </a:p>
        </p:txBody>
      </p:sp>
      <p:sp>
        <p:nvSpPr>
          <p:cNvPr id="1378" name="Google Shape;1378;p113"/>
          <p:cNvSpPr txBox="1"/>
          <p:nvPr/>
        </p:nvSpPr>
        <p:spPr>
          <a:xfrm>
            <a:off x="1480008" y="57990"/>
            <a:ext cx="7459454" cy="70000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Play"/>
              <a:buNone/>
            </a:pPr>
            <a:r>
              <a:rPr b="1" i="0" lang="en-US" sz="3200" u="none" cap="none" strike="noStrike">
                <a:solidFill>
                  <a:srgbClr val="126580"/>
                </a:solidFill>
                <a:latin typeface="Arial"/>
                <a:ea typeface="Arial"/>
                <a:cs typeface="Arial"/>
                <a:sym typeface="Arial"/>
              </a:rPr>
              <a:t>Approche par étapes (2/4)</a:t>
            </a:r>
            <a:endParaRPr b="0" i="0" sz="3200" u="none" cap="none" strike="noStrike">
              <a:solidFill>
                <a:srgbClr val="126580"/>
              </a:solidFill>
              <a:latin typeface="Arial"/>
              <a:ea typeface="Arial"/>
              <a:cs typeface="Arial"/>
              <a:sym typeface="Arial"/>
            </a:endParaRPr>
          </a:p>
        </p:txBody>
      </p:sp>
      <p:pic>
        <p:nvPicPr>
          <p:cNvPr id="1379" name="Google Shape;1379;p113"/>
          <p:cNvPicPr preferRelativeResize="0"/>
          <p:nvPr/>
        </p:nvPicPr>
        <p:blipFill rotWithShape="1">
          <a:blip r:embed="rId9">
            <a:alphaModFix/>
          </a:blip>
          <a:srcRect b="0" l="0" r="0" t="0"/>
          <a:stretch/>
        </p:blipFill>
        <p:spPr>
          <a:xfrm>
            <a:off x="475650" y="836952"/>
            <a:ext cx="3006058" cy="2536145"/>
          </a:xfrm>
          <a:prstGeom prst="rect">
            <a:avLst/>
          </a:prstGeom>
          <a:noFill/>
          <a:ln>
            <a:noFill/>
          </a:ln>
        </p:spPr>
      </p:pic>
      <p:sp>
        <p:nvSpPr>
          <p:cNvPr id="1380" name="Google Shape;1380;p113"/>
          <p:cNvSpPr/>
          <p:nvPr/>
        </p:nvSpPr>
        <p:spPr>
          <a:xfrm>
            <a:off x="1412973" y="817161"/>
            <a:ext cx="1056212" cy="496671"/>
          </a:xfrm>
          <a:prstGeom prst="ellipse">
            <a:avLst/>
          </a:prstGeom>
          <a:no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0"/>
                                        </p:tgtEl>
                                        <p:attrNameLst>
                                          <p:attrName>style.visibility</p:attrName>
                                        </p:attrNameLst>
                                      </p:cBhvr>
                                      <p:to>
                                        <p:strVal val="visible"/>
                                      </p:to>
                                    </p:set>
                                    <p:animEffect filter="fade" transition="in">
                                      <p:cBhvr>
                                        <p:cTn dur="500"/>
                                        <p:tgtEl>
                                          <p:spTgt spid="1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grpSp>
        <p:nvGrpSpPr>
          <p:cNvPr id="1385" name="Google Shape;1385;p114"/>
          <p:cNvGrpSpPr/>
          <p:nvPr/>
        </p:nvGrpSpPr>
        <p:grpSpPr>
          <a:xfrm>
            <a:off x="47230" y="606636"/>
            <a:ext cx="9049541" cy="4109295"/>
            <a:chOff x="14559" y="590937"/>
            <a:chExt cx="9049541" cy="4109295"/>
          </a:xfrm>
        </p:grpSpPr>
        <p:sp>
          <p:nvSpPr>
            <p:cNvPr id="1386" name="Google Shape;1386;p114"/>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87" name="Google Shape;1387;p114"/>
            <p:cNvSpPr/>
            <p:nvPr/>
          </p:nvSpPr>
          <p:spPr>
            <a:xfrm>
              <a:off x="201366" y="590937"/>
              <a:ext cx="2895663"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88" name="Google Shape;1388;p114"/>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389" name="Google Shape;1389;p114"/>
          <p:cNvSpPr txBox="1"/>
          <p:nvPr>
            <p:ph type="title"/>
          </p:nvPr>
        </p:nvSpPr>
        <p:spPr>
          <a:xfrm>
            <a:off x="383973" y="3469319"/>
            <a:ext cx="2645612" cy="8405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solidFill>
                  <a:srgbClr val="126580"/>
                </a:solidFill>
                <a:latin typeface="Arial"/>
                <a:ea typeface="Arial"/>
                <a:cs typeface="Arial"/>
                <a:sym typeface="Arial"/>
              </a:rPr>
              <a:t>Pour l'étape 3, utilisez </a:t>
            </a:r>
            <a:r>
              <a:rPr b="1" lang="en-US" sz="1800">
                <a:solidFill>
                  <a:srgbClr val="FF0000"/>
                </a:solidFill>
                <a:latin typeface="Arial"/>
                <a:ea typeface="Arial"/>
                <a:cs typeface="Arial"/>
                <a:sym typeface="Arial"/>
              </a:rPr>
              <a:t>l'arbre de solution</a:t>
            </a:r>
            <a:endParaRPr>
              <a:solidFill>
                <a:srgbClr val="FF0000"/>
              </a:solidFill>
            </a:endParaRPr>
          </a:p>
        </p:txBody>
      </p:sp>
      <p:pic>
        <p:nvPicPr>
          <p:cNvPr id="1390" name="Google Shape;1390;p114"/>
          <p:cNvPicPr preferRelativeResize="0"/>
          <p:nvPr/>
        </p:nvPicPr>
        <p:blipFill rotWithShape="1">
          <a:blip r:embed="rId3">
            <a:alphaModFix/>
          </a:blip>
          <a:srcRect b="14258" l="0" r="0" t="0"/>
          <a:stretch/>
        </p:blipFill>
        <p:spPr>
          <a:xfrm>
            <a:off x="33806" y="39710"/>
            <a:ext cx="1379167" cy="609598"/>
          </a:xfrm>
          <a:prstGeom prst="rect">
            <a:avLst/>
          </a:prstGeom>
          <a:noFill/>
          <a:ln>
            <a:noFill/>
          </a:ln>
        </p:spPr>
      </p:pic>
      <p:grpSp>
        <p:nvGrpSpPr>
          <p:cNvPr id="1391" name="Google Shape;1391;p114"/>
          <p:cNvGrpSpPr/>
          <p:nvPr/>
        </p:nvGrpSpPr>
        <p:grpSpPr>
          <a:xfrm>
            <a:off x="7014256" y="4766744"/>
            <a:ext cx="1872092" cy="367816"/>
            <a:chOff x="8596525" y="6049452"/>
            <a:chExt cx="3311957" cy="582866"/>
          </a:xfrm>
        </p:grpSpPr>
        <p:grpSp>
          <p:nvGrpSpPr>
            <p:cNvPr id="1392" name="Google Shape;1392;p114"/>
            <p:cNvGrpSpPr/>
            <p:nvPr/>
          </p:nvGrpSpPr>
          <p:grpSpPr>
            <a:xfrm>
              <a:off x="8596525" y="6049452"/>
              <a:ext cx="2275048" cy="582866"/>
              <a:chOff x="2995571" y="4446283"/>
              <a:chExt cx="3220513" cy="825093"/>
            </a:xfrm>
          </p:grpSpPr>
          <p:sp>
            <p:nvSpPr>
              <p:cNvPr id="1393" name="Google Shape;1393;p114"/>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394" name="Google Shape;1394;p114"/>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395" name="Google Shape;1395;p114"/>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396" name="Google Shape;1396;p114"/>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
        <p:nvSpPr>
          <p:cNvPr id="1397" name="Google Shape;1397;p114"/>
          <p:cNvSpPr txBox="1"/>
          <p:nvPr/>
        </p:nvSpPr>
        <p:spPr>
          <a:xfrm>
            <a:off x="1480008" y="21894"/>
            <a:ext cx="7459454" cy="70000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Play"/>
              <a:buNone/>
            </a:pPr>
            <a:r>
              <a:rPr b="1" i="0" lang="en-US" sz="3200" u="none" cap="none" strike="noStrike">
                <a:solidFill>
                  <a:srgbClr val="126580"/>
                </a:solidFill>
                <a:latin typeface="Arial"/>
                <a:ea typeface="Arial"/>
                <a:cs typeface="Arial"/>
                <a:sym typeface="Arial"/>
              </a:rPr>
              <a:t>Approche par étapes (3/4)</a:t>
            </a:r>
            <a:endParaRPr b="0" i="0" sz="3200" u="none" cap="none" strike="noStrike">
              <a:solidFill>
                <a:srgbClr val="126580"/>
              </a:solidFill>
              <a:latin typeface="Arial"/>
              <a:ea typeface="Arial"/>
              <a:cs typeface="Arial"/>
              <a:sym typeface="Arial"/>
            </a:endParaRPr>
          </a:p>
        </p:txBody>
      </p:sp>
      <p:pic>
        <p:nvPicPr>
          <p:cNvPr id="1398" name="Google Shape;1398;p114"/>
          <p:cNvPicPr preferRelativeResize="0"/>
          <p:nvPr/>
        </p:nvPicPr>
        <p:blipFill rotWithShape="1">
          <a:blip r:embed="rId8">
            <a:alphaModFix/>
          </a:blip>
          <a:srcRect b="0" l="0" r="0" t="0"/>
          <a:stretch/>
        </p:blipFill>
        <p:spPr>
          <a:xfrm>
            <a:off x="123642" y="791241"/>
            <a:ext cx="3006058" cy="2536145"/>
          </a:xfrm>
          <a:prstGeom prst="rect">
            <a:avLst/>
          </a:prstGeom>
          <a:noFill/>
          <a:ln>
            <a:noFill/>
          </a:ln>
        </p:spPr>
      </p:pic>
      <p:sp>
        <p:nvSpPr>
          <p:cNvPr id="1399" name="Google Shape;1399;p114"/>
          <p:cNvSpPr/>
          <p:nvPr/>
        </p:nvSpPr>
        <p:spPr>
          <a:xfrm>
            <a:off x="1896319" y="2059313"/>
            <a:ext cx="1167391" cy="636753"/>
          </a:xfrm>
          <a:prstGeom prst="ellipse">
            <a:avLst/>
          </a:prstGeom>
          <a:noFill/>
          <a:ln cap="flat" cmpd="sng" w="25400">
            <a:solidFill>
              <a:srgbClr val="1265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400" name="Google Shape;1400;p114"/>
          <p:cNvSpPr txBox="1"/>
          <p:nvPr/>
        </p:nvSpPr>
        <p:spPr>
          <a:xfrm>
            <a:off x="3329931" y="663218"/>
            <a:ext cx="569042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2594A6"/>
                </a:solidFill>
                <a:latin typeface="Roboto"/>
                <a:ea typeface="Roboto"/>
                <a:cs typeface="Roboto"/>
                <a:sym typeface="Roboto"/>
              </a:rPr>
              <a:t>Passer de l'arbre à problèmes à l'arbre à solutions et à l'élaboration d'une théorie du changement </a:t>
            </a:r>
            <a:endParaRPr b="0" i="0" sz="1600" u="none" cap="none" strike="noStrike">
              <a:solidFill>
                <a:srgbClr val="000000"/>
              </a:solidFill>
              <a:latin typeface="Arial"/>
              <a:ea typeface="Arial"/>
              <a:cs typeface="Arial"/>
              <a:sym typeface="Arial"/>
            </a:endParaRPr>
          </a:p>
        </p:txBody>
      </p:sp>
      <p:pic>
        <p:nvPicPr>
          <p:cNvPr id="1401" name="Google Shape;1401;p114"/>
          <p:cNvPicPr preferRelativeResize="0"/>
          <p:nvPr/>
        </p:nvPicPr>
        <p:blipFill rotWithShape="1">
          <a:blip r:embed="rId9">
            <a:alphaModFix/>
          </a:blip>
          <a:srcRect b="0" l="0" r="0" t="0"/>
          <a:stretch/>
        </p:blipFill>
        <p:spPr>
          <a:xfrm>
            <a:off x="3129700" y="1317121"/>
            <a:ext cx="5924520" cy="31202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9"/>
                                        </p:tgtEl>
                                        <p:attrNameLst>
                                          <p:attrName>style.visibility</p:attrName>
                                        </p:attrNameLst>
                                      </p:cBhvr>
                                      <p:to>
                                        <p:strVal val="visible"/>
                                      </p:to>
                                    </p:set>
                                    <p:animEffect filter="fade" transition="in">
                                      <p:cBhvr>
                                        <p:cTn dur="500"/>
                                        <p:tgtEl>
                                          <p:spTgt spid="1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1"/>
                                        </p:tgtEl>
                                        <p:attrNameLst>
                                          <p:attrName>style.visibility</p:attrName>
                                        </p:attrNameLst>
                                      </p:cBhvr>
                                      <p:to>
                                        <p:strVal val="visible"/>
                                      </p:to>
                                    </p:set>
                                    <p:animEffect filter="fade" transition="in">
                                      <p:cBhvr>
                                        <p:cTn dur="500"/>
                                        <p:tgtEl>
                                          <p:spTgt spid="1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grpSp>
        <p:nvGrpSpPr>
          <p:cNvPr id="1407" name="Google Shape;1407;p115"/>
          <p:cNvGrpSpPr/>
          <p:nvPr/>
        </p:nvGrpSpPr>
        <p:grpSpPr>
          <a:xfrm>
            <a:off x="47230" y="606636"/>
            <a:ext cx="9049541" cy="4109295"/>
            <a:chOff x="14559" y="590937"/>
            <a:chExt cx="9049541" cy="4109295"/>
          </a:xfrm>
        </p:grpSpPr>
        <p:sp>
          <p:nvSpPr>
            <p:cNvPr id="1408" name="Google Shape;1408;p115"/>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409" name="Google Shape;1409;p115"/>
            <p:cNvSpPr/>
            <p:nvPr/>
          </p:nvSpPr>
          <p:spPr>
            <a:xfrm>
              <a:off x="4817090" y="590937"/>
              <a:ext cx="3912842"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410" name="Google Shape;1410;p115"/>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411" name="Google Shape;1411;p115"/>
          <p:cNvSpPr txBox="1"/>
          <p:nvPr>
            <p:ph type="title"/>
          </p:nvPr>
        </p:nvSpPr>
        <p:spPr>
          <a:xfrm>
            <a:off x="1553497" y="65672"/>
            <a:ext cx="7403690" cy="85018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126580"/>
                </a:solidFill>
                <a:latin typeface="Arial"/>
                <a:ea typeface="Arial"/>
                <a:cs typeface="Arial"/>
                <a:sym typeface="Arial"/>
              </a:rPr>
              <a:t>Approche par étapes (4/4)</a:t>
            </a:r>
            <a:endParaRPr sz="3200">
              <a:solidFill>
                <a:srgbClr val="126580"/>
              </a:solidFill>
              <a:latin typeface="Arial"/>
              <a:ea typeface="Arial"/>
              <a:cs typeface="Arial"/>
              <a:sym typeface="Arial"/>
            </a:endParaRPr>
          </a:p>
        </p:txBody>
      </p:sp>
      <p:pic>
        <p:nvPicPr>
          <p:cNvPr id="1412" name="Google Shape;1412;p115"/>
          <p:cNvPicPr preferRelativeResize="0"/>
          <p:nvPr/>
        </p:nvPicPr>
        <p:blipFill rotWithShape="1">
          <a:blip r:embed="rId3">
            <a:alphaModFix/>
          </a:blip>
          <a:srcRect b="0" l="0" r="0" t="0"/>
          <a:stretch/>
        </p:blipFill>
        <p:spPr>
          <a:xfrm>
            <a:off x="5153944" y="798462"/>
            <a:ext cx="4143375" cy="3495675"/>
          </a:xfrm>
          <a:prstGeom prst="rect">
            <a:avLst/>
          </a:prstGeom>
          <a:noFill/>
          <a:ln>
            <a:noFill/>
          </a:ln>
        </p:spPr>
      </p:pic>
      <p:sp>
        <p:nvSpPr>
          <p:cNvPr id="1413" name="Google Shape;1413;p115"/>
          <p:cNvSpPr txBox="1"/>
          <p:nvPr/>
        </p:nvSpPr>
        <p:spPr>
          <a:xfrm>
            <a:off x="180469" y="3388210"/>
            <a:ext cx="4754899"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126580"/>
                </a:solidFill>
                <a:latin typeface="Arial"/>
                <a:ea typeface="Arial"/>
                <a:cs typeface="Arial"/>
                <a:sym typeface="Arial"/>
              </a:rPr>
              <a:t>Étape 4 : Pour que ma vision à long terme se réalise, quels résultats doivent être obtenus ? </a:t>
            </a:r>
            <a:endParaRPr/>
          </a:p>
          <a:p>
            <a:pPr indent="0" lvl="0" marL="0" marR="0" rtl="0" algn="l">
              <a:lnSpc>
                <a:spcPct val="100000"/>
              </a:lnSpc>
              <a:spcBef>
                <a:spcPts val="0"/>
              </a:spcBef>
              <a:spcAft>
                <a:spcPts val="0"/>
              </a:spcAft>
              <a:buNone/>
            </a:pPr>
            <a:r>
              <a:rPr b="1" i="0" lang="en-US" sz="1200" u="none" cap="none" strike="noStrike">
                <a:solidFill>
                  <a:srgbClr val="126580"/>
                </a:solidFill>
                <a:latin typeface="Arial"/>
                <a:ea typeface="Arial"/>
                <a:cs typeface="Arial"/>
                <a:sym typeface="Arial"/>
              </a:rPr>
              <a:t>Établissez un plan de changement qui illustrera les relations de cause à effet entre la vision à long terme et les résultats.</a:t>
            </a:r>
            <a:endParaRPr b="0" i="0" sz="1800" u="none" cap="none" strike="noStrike">
              <a:solidFill>
                <a:srgbClr val="000000"/>
              </a:solidFill>
              <a:latin typeface="Arial"/>
              <a:ea typeface="Arial"/>
              <a:cs typeface="Arial"/>
              <a:sym typeface="Arial"/>
            </a:endParaRPr>
          </a:p>
        </p:txBody>
      </p:sp>
      <p:sp>
        <p:nvSpPr>
          <p:cNvPr id="1414" name="Google Shape;1414;p115"/>
          <p:cNvSpPr/>
          <p:nvPr/>
        </p:nvSpPr>
        <p:spPr>
          <a:xfrm>
            <a:off x="6428208" y="3618324"/>
            <a:ext cx="1455821" cy="709864"/>
          </a:xfrm>
          <a:prstGeom prst="ellipse">
            <a:avLst/>
          </a:prstGeom>
          <a:noFill/>
          <a:ln cap="flat" cmpd="sng" w="25400">
            <a:solidFill>
              <a:srgbClr val="1265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415" name="Google Shape;1415;p115"/>
          <p:cNvSpPr txBox="1"/>
          <p:nvPr/>
        </p:nvSpPr>
        <p:spPr>
          <a:xfrm>
            <a:off x="180469" y="2221660"/>
            <a:ext cx="43650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2594A6"/>
                </a:solidFill>
                <a:latin typeface="Arial"/>
                <a:ea typeface="Arial"/>
                <a:cs typeface="Arial"/>
                <a:sym typeface="Arial"/>
              </a:rPr>
              <a:t>Étape 5 : Quelles activités dois-je entreprendre pour que toutes les conditions soient réunies pour réussir à obtenir le résultat que je souhaite pour ce projet ?</a:t>
            </a:r>
            <a:endParaRPr/>
          </a:p>
          <a:p>
            <a:pPr indent="0" lvl="0" marL="0" marR="0" rtl="0" algn="l">
              <a:lnSpc>
                <a:spcPct val="100000"/>
              </a:lnSpc>
              <a:spcBef>
                <a:spcPts val="0"/>
              </a:spcBef>
              <a:spcAft>
                <a:spcPts val="0"/>
              </a:spcAft>
              <a:buNone/>
            </a:pPr>
            <a:r>
              <a:rPr b="1" i="0" lang="en-US" sz="1200" u="none" cap="none" strike="noStrike">
                <a:solidFill>
                  <a:srgbClr val="2594A6"/>
                </a:solidFill>
                <a:latin typeface="Arial"/>
                <a:ea typeface="Arial"/>
                <a:cs typeface="Arial"/>
                <a:sym typeface="Arial"/>
              </a:rPr>
              <a:t>Quels risques potentiels peuvent menacer la réussite des activités proposées ?</a:t>
            </a:r>
            <a:endParaRPr b="0" i="0" sz="1800" u="none" cap="none" strike="noStrike">
              <a:solidFill>
                <a:srgbClr val="000000"/>
              </a:solidFill>
              <a:latin typeface="Arial"/>
              <a:ea typeface="Arial"/>
              <a:cs typeface="Arial"/>
              <a:sym typeface="Arial"/>
            </a:endParaRPr>
          </a:p>
        </p:txBody>
      </p:sp>
      <p:sp>
        <p:nvSpPr>
          <p:cNvPr id="1416" name="Google Shape;1416;p115"/>
          <p:cNvSpPr/>
          <p:nvPr/>
        </p:nvSpPr>
        <p:spPr>
          <a:xfrm>
            <a:off x="5153944" y="2682791"/>
            <a:ext cx="1359569" cy="637674"/>
          </a:xfrm>
          <a:prstGeom prst="ellipse">
            <a:avLst/>
          </a:prstGeom>
          <a:noFill/>
          <a:ln cap="flat" cmpd="sng" w="25400">
            <a:solidFill>
              <a:srgbClr val="2594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417" name="Google Shape;1417;p115"/>
          <p:cNvSpPr txBox="1"/>
          <p:nvPr/>
        </p:nvSpPr>
        <p:spPr>
          <a:xfrm>
            <a:off x="180469" y="1295496"/>
            <a:ext cx="457200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accent2"/>
                </a:solidFill>
                <a:latin typeface="Arial"/>
                <a:ea typeface="Arial"/>
                <a:cs typeface="Arial"/>
                <a:sym typeface="Arial"/>
              </a:rPr>
              <a:t>Étape 6 : Quelles sont les hypothèses que je formule sur le processus de changement qui permettrait aux activités de produire des résultats qui contribueront à la réalisation de la vision à long terme ?</a:t>
            </a:r>
            <a:endParaRPr b="0" i="0" sz="1600" u="none" cap="none" strike="noStrike">
              <a:solidFill>
                <a:schemeClr val="accent2"/>
              </a:solidFill>
              <a:latin typeface="Arial"/>
              <a:ea typeface="Arial"/>
              <a:cs typeface="Arial"/>
              <a:sym typeface="Arial"/>
            </a:endParaRPr>
          </a:p>
        </p:txBody>
      </p:sp>
      <p:sp>
        <p:nvSpPr>
          <p:cNvPr id="1418" name="Google Shape;1418;p115"/>
          <p:cNvSpPr/>
          <p:nvPr/>
        </p:nvSpPr>
        <p:spPr>
          <a:xfrm>
            <a:off x="5128816" y="1607101"/>
            <a:ext cx="1371600" cy="661737"/>
          </a:xfrm>
          <a:prstGeom prst="ellipse">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1419" name="Google Shape;1419;p115"/>
          <p:cNvPicPr preferRelativeResize="0"/>
          <p:nvPr/>
        </p:nvPicPr>
        <p:blipFill rotWithShape="1">
          <a:blip r:embed="rId4">
            <a:alphaModFix/>
          </a:blip>
          <a:srcRect b="14258" l="0" r="0" t="0"/>
          <a:stretch/>
        </p:blipFill>
        <p:spPr>
          <a:xfrm>
            <a:off x="14556" y="10835"/>
            <a:ext cx="1379167" cy="609598"/>
          </a:xfrm>
          <a:prstGeom prst="rect">
            <a:avLst/>
          </a:prstGeom>
          <a:noFill/>
          <a:ln>
            <a:noFill/>
          </a:ln>
        </p:spPr>
      </p:pic>
      <p:grpSp>
        <p:nvGrpSpPr>
          <p:cNvPr id="1420" name="Google Shape;1420;p115"/>
          <p:cNvGrpSpPr/>
          <p:nvPr/>
        </p:nvGrpSpPr>
        <p:grpSpPr>
          <a:xfrm>
            <a:off x="7014256" y="4768816"/>
            <a:ext cx="1872092" cy="367816"/>
            <a:chOff x="8596525" y="6049452"/>
            <a:chExt cx="3311957" cy="582866"/>
          </a:xfrm>
        </p:grpSpPr>
        <p:grpSp>
          <p:nvGrpSpPr>
            <p:cNvPr id="1421" name="Google Shape;1421;p115"/>
            <p:cNvGrpSpPr/>
            <p:nvPr/>
          </p:nvGrpSpPr>
          <p:grpSpPr>
            <a:xfrm>
              <a:off x="8596525" y="6049452"/>
              <a:ext cx="2275048" cy="582866"/>
              <a:chOff x="2995571" y="4446283"/>
              <a:chExt cx="3220513" cy="825093"/>
            </a:xfrm>
          </p:grpSpPr>
          <p:sp>
            <p:nvSpPr>
              <p:cNvPr id="1422" name="Google Shape;1422;p115"/>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423" name="Google Shape;1423;p115"/>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424" name="Google Shape;1424;p115"/>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pic>
          <p:nvPicPr>
            <p:cNvPr descr="Une image contenant graphisme, Graphique, dessin humoristique, Police&#10;&#10;Description générée automatiquement" id="1425" name="Google Shape;1425;p115"/>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4"/>
                                        </p:tgtEl>
                                        <p:attrNameLst>
                                          <p:attrName>style.visibility</p:attrName>
                                        </p:attrNameLst>
                                      </p:cBhvr>
                                      <p:to>
                                        <p:strVal val="visible"/>
                                      </p:to>
                                    </p:set>
                                    <p:animEffect filter="fade" transition="in">
                                      <p:cBhvr>
                                        <p:cTn dur="500"/>
                                        <p:tgtEl>
                                          <p:spTgt spid="1414"/>
                                        </p:tgtEl>
                                      </p:cBhvr>
                                    </p:animEffect>
                                  </p:childTnLst>
                                </p:cTn>
                              </p:par>
                              <p:par>
                                <p:cTn fill="hold" nodeType="withEffect" presetClass="entr" presetID="10" presetSubtype="0">
                                  <p:stCondLst>
                                    <p:cond delay="0"/>
                                  </p:stCondLst>
                                  <p:childTnLst>
                                    <p:set>
                                      <p:cBhvr>
                                        <p:cTn dur="1" fill="hold">
                                          <p:stCondLst>
                                            <p:cond delay="0"/>
                                          </p:stCondLst>
                                        </p:cTn>
                                        <p:tgtEl>
                                          <p:spTgt spid="1413"/>
                                        </p:tgtEl>
                                        <p:attrNameLst>
                                          <p:attrName>style.visibility</p:attrName>
                                        </p:attrNameLst>
                                      </p:cBhvr>
                                      <p:to>
                                        <p:strVal val="visible"/>
                                      </p:to>
                                    </p:set>
                                    <p:animEffect filter="fade" transition="in">
                                      <p:cBhvr>
                                        <p:cTn dur="500"/>
                                        <p:tgtEl>
                                          <p:spTgt spid="1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5"/>
                                        </p:tgtEl>
                                        <p:attrNameLst>
                                          <p:attrName>style.visibility</p:attrName>
                                        </p:attrNameLst>
                                      </p:cBhvr>
                                      <p:to>
                                        <p:strVal val="visible"/>
                                      </p:to>
                                    </p:set>
                                    <p:animEffect filter="fade" transition="in">
                                      <p:cBhvr>
                                        <p:cTn dur="500"/>
                                        <p:tgtEl>
                                          <p:spTgt spid="1415"/>
                                        </p:tgtEl>
                                      </p:cBhvr>
                                    </p:animEffect>
                                  </p:childTnLst>
                                </p:cTn>
                              </p:par>
                              <p:par>
                                <p:cTn fill="hold" nodeType="withEffect" presetClass="entr" presetID="10" presetSubtype="0">
                                  <p:stCondLst>
                                    <p:cond delay="0"/>
                                  </p:stCondLst>
                                  <p:childTnLst>
                                    <p:set>
                                      <p:cBhvr>
                                        <p:cTn dur="1" fill="hold">
                                          <p:stCondLst>
                                            <p:cond delay="0"/>
                                          </p:stCondLst>
                                        </p:cTn>
                                        <p:tgtEl>
                                          <p:spTgt spid="1416"/>
                                        </p:tgtEl>
                                        <p:attrNameLst>
                                          <p:attrName>style.visibility</p:attrName>
                                        </p:attrNameLst>
                                      </p:cBhvr>
                                      <p:to>
                                        <p:strVal val="visible"/>
                                      </p:to>
                                    </p:set>
                                    <p:animEffect filter="fade" transition="in">
                                      <p:cBhvr>
                                        <p:cTn dur="500"/>
                                        <p:tgtEl>
                                          <p:spTgt spid="1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8"/>
                                        </p:tgtEl>
                                        <p:attrNameLst>
                                          <p:attrName>style.visibility</p:attrName>
                                        </p:attrNameLst>
                                      </p:cBhvr>
                                      <p:to>
                                        <p:strVal val="visible"/>
                                      </p:to>
                                    </p:set>
                                    <p:animEffect filter="fade" transition="in">
                                      <p:cBhvr>
                                        <p:cTn dur="500"/>
                                        <p:tgtEl>
                                          <p:spTgt spid="1418"/>
                                        </p:tgtEl>
                                      </p:cBhvr>
                                    </p:animEffect>
                                  </p:childTnLst>
                                </p:cTn>
                              </p:par>
                              <p:par>
                                <p:cTn fill="hold" nodeType="withEffect" presetClass="entr" presetID="10" presetSubtype="0">
                                  <p:stCondLst>
                                    <p:cond delay="0"/>
                                  </p:stCondLst>
                                  <p:childTnLst>
                                    <p:set>
                                      <p:cBhvr>
                                        <p:cTn dur="1" fill="hold">
                                          <p:stCondLst>
                                            <p:cond delay="0"/>
                                          </p:stCondLst>
                                        </p:cTn>
                                        <p:tgtEl>
                                          <p:spTgt spid="1417"/>
                                        </p:tgtEl>
                                        <p:attrNameLst>
                                          <p:attrName>style.visibility</p:attrName>
                                        </p:attrNameLst>
                                      </p:cBhvr>
                                      <p:to>
                                        <p:strVal val="visible"/>
                                      </p:to>
                                    </p:set>
                                    <p:animEffect filter="fade" transition="in">
                                      <p:cBhvr>
                                        <p:cTn dur="500"/>
                                        <p:tgtEl>
                                          <p:spTgt spid="1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0" name="Shape 1430"/>
        <p:cNvGrpSpPr/>
        <p:nvPr/>
      </p:nvGrpSpPr>
      <p:grpSpPr>
        <a:xfrm>
          <a:off x="0" y="0"/>
          <a:ext cx="0" cy="0"/>
          <a:chOff x="0" y="0"/>
          <a:chExt cx="0" cy="0"/>
        </a:xfrm>
      </p:grpSpPr>
      <p:sp>
        <p:nvSpPr>
          <p:cNvPr id="1431" name="Google Shape;1431;p116"/>
          <p:cNvSpPr/>
          <p:nvPr/>
        </p:nvSpPr>
        <p:spPr>
          <a:xfrm>
            <a:off x="1" y="0"/>
            <a:ext cx="9143999" cy="51430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nvGrpSpPr>
          <p:cNvPr id="1432" name="Google Shape;1432;p116"/>
          <p:cNvGrpSpPr/>
          <p:nvPr/>
        </p:nvGrpSpPr>
        <p:grpSpPr>
          <a:xfrm rot="-5400000">
            <a:off x="3953615" y="-239371"/>
            <a:ext cx="1005307" cy="8912537"/>
            <a:chOff x="329184" y="2"/>
            <a:chExt cx="524256" cy="5777807"/>
          </a:xfrm>
        </p:grpSpPr>
        <p:cxnSp>
          <p:nvCxnSpPr>
            <p:cNvPr id="1433" name="Google Shape;1433;p116"/>
            <p:cNvCxnSpPr/>
            <p:nvPr/>
          </p:nvCxnSpPr>
          <p:spPr>
            <a:xfrm rot="10800000">
              <a:off x="329184" y="5777809"/>
              <a:ext cx="521208" cy="0"/>
            </a:xfrm>
            <a:prstGeom prst="straightConnector1">
              <a:avLst/>
            </a:prstGeom>
            <a:noFill/>
            <a:ln cap="flat" cmpd="sng" w="152400">
              <a:solidFill>
                <a:srgbClr val="A3E061"/>
              </a:solidFill>
              <a:prstDash val="solid"/>
              <a:round/>
              <a:headEnd len="sm" w="sm" type="none"/>
              <a:tailEnd len="sm" w="sm" type="none"/>
            </a:ln>
          </p:spPr>
        </p:cxnSp>
        <p:sp>
          <p:nvSpPr>
            <p:cNvPr id="1434" name="Google Shape;1434;p116"/>
            <p:cNvSpPr/>
            <p:nvPr/>
          </p:nvSpPr>
          <p:spPr>
            <a:xfrm>
              <a:off x="329184" y="2"/>
              <a:ext cx="524256" cy="5666779"/>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sp>
        <p:nvSpPr>
          <p:cNvPr id="1435" name="Google Shape;1435;p116"/>
          <p:cNvSpPr/>
          <p:nvPr/>
        </p:nvSpPr>
        <p:spPr>
          <a:xfrm>
            <a:off x="516467" y="279400"/>
            <a:ext cx="7842523" cy="4551546"/>
          </a:xfrm>
          <a:prstGeom prst="rect">
            <a:avLst/>
          </a:prstGeom>
          <a:solidFill>
            <a:schemeClr val="lt1"/>
          </a:solidFill>
          <a:ln>
            <a:noFill/>
          </a:ln>
          <a:effectLst>
            <a:outerShdw blurRad="139700" rotWithShape="0" algn="t" dir="5400000" dist="127000">
              <a:srgbClr val="000000">
                <a:alpha val="1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1436" name="Google Shape;1436;p116"/>
          <p:cNvSpPr txBox="1"/>
          <p:nvPr>
            <p:ph type="title"/>
          </p:nvPr>
        </p:nvSpPr>
        <p:spPr>
          <a:xfrm>
            <a:off x="457925" y="1401550"/>
            <a:ext cx="7929300" cy="19581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SzPct val="66675"/>
              <a:buNone/>
            </a:pPr>
            <a:r>
              <a:rPr b="1" i="0" lang="en-US" sz="4000" u="none" cap="none" strike="noStrike">
                <a:solidFill>
                  <a:srgbClr val="0F6C83"/>
                </a:solidFill>
                <a:latin typeface="Arial"/>
                <a:ea typeface="Arial"/>
                <a:cs typeface="Arial"/>
                <a:sym typeface="Arial"/>
              </a:rPr>
              <a:t>INSTALLATIONS ET MEILLEURES PRATIQUES POUR LA PRÉPARATION DES PROJETS FVC </a:t>
            </a:r>
            <a:endParaRPr b="1" sz="4000">
              <a:solidFill>
                <a:srgbClr val="0F6C83"/>
              </a:solidFill>
              <a:latin typeface="Arial"/>
              <a:ea typeface="Arial"/>
              <a:cs typeface="Arial"/>
              <a:sym typeface="Arial"/>
            </a:endParaRPr>
          </a:p>
        </p:txBody>
      </p:sp>
      <p:grpSp>
        <p:nvGrpSpPr>
          <p:cNvPr id="1437" name="Google Shape;1437;p116"/>
          <p:cNvGrpSpPr/>
          <p:nvPr/>
        </p:nvGrpSpPr>
        <p:grpSpPr>
          <a:xfrm>
            <a:off x="6402380" y="4687688"/>
            <a:ext cx="2483968" cy="437150"/>
            <a:chOff x="8596525" y="6049452"/>
            <a:chExt cx="3311957" cy="582866"/>
          </a:xfrm>
        </p:grpSpPr>
        <p:grpSp>
          <p:nvGrpSpPr>
            <p:cNvPr id="1438" name="Google Shape;1438;p116"/>
            <p:cNvGrpSpPr/>
            <p:nvPr/>
          </p:nvGrpSpPr>
          <p:grpSpPr>
            <a:xfrm>
              <a:off x="8596525" y="6049452"/>
              <a:ext cx="2275048" cy="582866"/>
              <a:chOff x="2995571" y="4446283"/>
              <a:chExt cx="3220513" cy="825093"/>
            </a:xfrm>
          </p:grpSpPr>
          <p:sp>
            <p:nvSpPr>
              <p:cNvPr id="1439" name="Google Shape;1439;p116"/>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440" name="Google Shape;1440;p116"/>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441" name="Google Shape;1441;p116"/>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442" name="Google Shape;1442;p116"/>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443" name="Google Shape;1443;p116"/>
          <p:cNvPicPr preferRelativeResize="0"/>
          <p:nvPr/>
        </p:nvPicPr>
        <p:blipFill rotWithShape="1">
          <a:blip r:embed="rId7">
            <a:alphaModFix/>
          </a:blip>
          <a:srcRect b="14258" l="0" r="0" t="0"/>
          <a:stretch/>
        </p:blipFill>
        <p:spPr>
          <a:xfrm>
            <a:off x="14556" y="-18661"/>
            <a:ext cx="1379167" cy="60959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grpSp>
        <p:nvGrpSpPr>
          <p:cNvPr id="1448" name="Google Shape;1448;p117"/>
          <p:cNvGrpSpPr/>
          <p:nvPr/>
        </p:nvGrpSpPr>
        <p:grpSpPr>
          <a:xfrm>
            <a:off x="47230" y="606636"/>
            <a:ext cx="9049541" cy="4109295"/>
            <a:chOff x="14559" y="590937"/>
            <a:chExt cx="9049541" cy="4109295"/>
          </a:xfrm>
        </p:grpSpPr>
        <p:sp>
          <p:nvSpPr>
            <p:cNvPr id="1449" name="Google Shape;1449;p117"/>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450" name="Google Shape;1450;p117"/>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451" name="Google Shape;1451;p117"/>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452" name="Google Shape;1452;p117"/>
          <p:cNvSpPr txBox="1"/>
          <p:nvPr>
            <p:ph type="title"/>
          </p:nvPr>
        </p:nvSpPr>
        <p:spPr>
          <a:xfrm>
            <a:off x="1514125" y="115033"/>
            <a:ext cx="7582800" cy="508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2800">
                <a:solidFill>
                  <a:srgbClr val="126580"/>
                </a:solidFill>
                <a:latin typeface="Arial"/>
                <a:ea typeface="Arial"/>
                <a:cs typeface="Arial"/>
                <a:sym typeface="Arial"/>
              </a:rPr>
              <a:t>Moyens de soutien disponibles au niveau du FVC</a:t>
            </a:r>
            <a:endParaRPr/>
          </a:p>
        </p:txBody>
      </p:sp>
      <p:graphicFrame>
        <p:nvGraphicFramePr>
          <p:cNvPr id="1453" name="Google Shape;1453;p117"/>
          <p:cNvGraphicFramePr/>
          <p:nvPr/>
        </p:nvGraphicFramePr>
        <p:xfrm>
          <a:off x="529389" y="695425"/>
          <a:ext cx="3000000" cy="3000000"/>
        </p:xfrm>
        <a:graphic>
          <a:graphicData uri="http://schemas.openxmlformats.org/drawingml/2006/table">
            <a:tbl>
              <a:tblPr bandRow="1" firstCol="1" firstRow="1">
                <a:noFill/>
                <a:tableStyleId>{E65C1095-910D-4245-90EA-DB3A09F951AF}</a:tableStyleId>
              </a:tblPr>
              <a:tblGrid>
                <a:gridCol w="2075500"/>
                <a:gridCol w="3307000"/>
                <a:gridCol w="2974450"/>
              </a:tblGrid>
              <a:tr h="3055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Élément </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Programme de Préparation (PP)</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Facilité de Préparation de Projets (FPP)</a:t>
                      </a:r>
                      <a:endParaRPr sz="1200" u="none" cap="none" strike="noStrike">
                        <a:latin typeface="Calibri"/>
                        <a:ea typeface="Calibri"/>
                        <a:cs typeface="Calibri"/>
                        <a:sym typeface="Calibri"/>
                      </a:endParaRPr>
                    </a:p>
                  </a:txBody>
                  <a:tcPr marT="0" marB="0" marR="51000" marL="51000"/>
                </a:tc>
              </a:tr>
              <a:tr h="12367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Objectif</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Le PP fournit un soutien à un stade relativement précoce pour permettre aux pays d’accéder non seulement au FVC mais également à d’autres sources de financement pour lutter contre le changement climatique.</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La FPP se concentre sur une étape ultérieure du processus, pour aider les AEs et les ANDs à préparer des propositions de financement à soumettre au FVC sur la base de notes conceptuelles de projets/programmes réussis.</a:t>
                      </a:r>
                      <a:endParaRPr sz="1200" u="none" cap="none" strike="noStrike">
                        <a:latin typeface="Calibri"/>
                        <a:ea typeface="Calibri"/>
                        <a:cs typeface="Calibri"/>
                        <a:sym typeface="Calibri"/>
                      </a:endParaRPr>
                    </a:p>
                  </a:txBody>
                  <a:tcPr marT="0" marB="0" marR="51000" marL="51000"/>
                </a:tc>
              </a:tr>
              <a:tr h="12468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Ciblage clé</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Le PP vise à soutenir une série d’activités de renforcement des capacités humaines et institutionnelles et de livrables constituant des éléments essentiels pour accéder au financement des actions climatiques en général, y compris la formulation d’un processus de planification de l’adaptation.</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La FPP est destinée à soutenir les études et la conception de propositions sollicitant un financement du FVC. </a:t>
                      </a:r>
                      <a:endParaRPr sz="1200" u="none" cap="none" strike="noStrike">
                        <a:latin typeface="Calibri"/>
                        <a:ea typeface="Calibri"/>
                        <a:cs typeface="Calibri"/>
                        <a:sym typeface="Calibri"/>
                      </a:endParaRPr>
                    </a:p>
                  </a:txBody>
                  <a:tcPr marT="0" marB="0" marR="51000" marL="51000"/>
                </a:tc>
              </a:tr>
              <a:tr h="3562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Entité qui peut faire la demande</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 la demande de l'AND d'un pays.</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Le PPF n'est accessible qu'à l'AE.</a:t>
                      </a:r>
                      <a:endParaRPr sz="1200" u="none" cap="none" strike="noStrike">
                        <a:latin typeface="Calibri"/>
                        <a:ea typeface="Calibri"/>
                        <a:cs typeface="Calibri"/>
                        <a:sym typeface="Calibri"/>
                      </a:endParaRPr>
                    </a:p>
                  </a:txBody>
                  <a:tcPr marT="0" marB="0" marR="51000" marL="51000"/>
                </a:tc>
              </a:tr>
              <a:tr h="883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Entité qui peut mettre en œuvre (Entité de mise en œuvre)</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Le PP est mis en œuvre par des « partenaires de mise en œuvre », qui peuvent être l’AND elle-même ou toute autre organisation désignée par l’AND pour participer à ces activités.</a:t>
                      </a:r>
                      <a:endParaRPr sz="1200" u="none" cap="none" strike="noStrike">
                        <a:latin typeface="Calibri"/>
                        <a:ea typeface="Calibri"/>
                        <a:cs typeface="Calibri"/>
                        <a:sym typeface="Calibri"/>
                      </a:endParaRPr>
                    </a:p>
                  </a:txBody>
                  <a:tcPr marT="0" marB="0" marR="51000" marL="5100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Le PPF ne peut être présenté et mis en œuvre que par l'AE et doit être accompagné d'une lettre de non-objection de l’AND.</a:t>
                      </a:r>
                      <a:endParaRPr sz="1200" u="none" cap="none" strike="noStrike">
                        <a:latin typeface="Calibri"/>
                        <a:ea typeface="Calibri"/>
                        <a:cs typeface="Calibri"/>
                        <a:sym typeface="Calibri"/>
                      </a:endParaRPr>
                    </a:p>
                  </a:txBody>
                  <a:tcPr marT="0" marB="0" marR="51000" marL="51000"/>
                </a:tc>
              </a:tr>
            </a:tbl>
          </a:graphicData>
        </a:graphic>
      </p:graphicFrame>
      <p:pic>
        <p:nvPicPr>
          <p:cNvPr id="1454" name="Google Shape;1454;p117"/>
          <p:cNvPicPr preferRelativeResize="0"/>
          <p:nvPr/>
        </p:nvPicPr>
        <p:blipFill rotWithShape="1">
          <a:blip r:embed="rId3">
            <a:alphaModFix/>
          </a:blip>
          <a:srcRect b="14258" l="0" r="0" t="0"/>
          <a:stretch/>
        </p:blipFill>
        <p:spPr>
          <a:xfrm>
            <a:off x="0" y="55312"/>
            <a:ext cx="1379167" cy="609598"/>
          </a:xfrm>
          <a:prstGeom prst="rect">
            <a:avLst/>
          </a:prstGeom>
          <a:noFill/>
          <a:ln>
            <a:noFill/>
          </a:ln>
        </p:spPr>
      </p:pic>
      <p:grpSp>
        <p:nvGrpSpPr>
          <p:cNvPr id="1455" name="Google Shape;1455;p117"/>
          <p:cNvGrpSpPr/>
          <p:nvPr/>
        </p:nvGrpSpPr>
        <p:grpSpPr>
          <a:xfrm>
            <a:off x="7014256" y="4828547"/>
            <a:ext cx="1872092" cy="367816"/>
            <a:chOff x="8596525" y="6049452"/>
            <a:chExt cx="3311957" cy="582866"/>
          </a:xfrm>
        </p:grpSpPr>
        <p:grpSp>
          <p:nvGrpSpPr>
            <p:cNvPr id="1456" name="Google Shape;1456;p117"/>
            <p:cNvGrpSpPr/>
            <p:nvPr/>
          </p:nvGrpSpPr>
          <p:grpSpPr>
            <a:xfrm>
              <a:off x="8596525" y="6049452"/>
              <a:ext cx="2275048" cy="582866"/>
              <a:chOff x="2995571" y="4446283"/>
              <a:chExt cx="3220513" cy="825093"/>
            </a:xfrm>
          </p:grpSpPr>
          <p:sp>
            <p:nvSpPr>
              <p:cNvPr id="1457" name="Google Shape;1457;p117"/>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458" name="Google Shape;1458;p117"/>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459" name="Google Shape;1459;p117"/>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460" name="Google Shape;1460;p117"/>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pSp>
        <p:nvGrpSpPr>
          <p:cNvPr id="395" name="Google Shape;395;p14"/>
          <p:cNvGrpSpPr/>
          <p:nvPr/>
        </p:nvGrpSpPr>
        <p:grpSpPr>
          <a:xfrm>
            <a:off x="60654" y="907675"/>
            <a:ext cx="9049541" cy="3757709"/>
            <a:chOff x="14559" y="942524"/>
            <a:chExt cx="9049541" cy="3757709"/>
          </a:xfrm>
        </p:grpSpPr>
        <p:sp>
          <p:nvSpPr>
            <p:cNvPr id="396" name="Google Shape;396;p14"/>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397" name="Google Shape;397;p14"/>
            <p:cNvSpPr/>
            <p:nvPr/>
          </p:nvSpPr>
          <p:spPr>
            <a:xfrm>
              <a:off x="14559" y="942524"/>
              <a:ext cx="8884522" cy="3625796"/>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398" name="Google Shape;398;p14"/>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399" name="Google Shape;399;p14"/>
          <p:cNvSpPr txBox="1"/>
          <p:nvPr>
            <p:ph type="title"/>
          </p:nvPr>
        </p:nvSpPr>
        <p:spPr>
          <a:xfrm>
            <a:off x="1545868" y="-61838"/>
            <a:ext cx="5364650" cy="120933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3200">
                <a:solidFill>
                  <a:srgbClr val="126580"/>
                </a:solidFill>
                <a:latin typeface="Arial"/>
                <a:ea typeface="Arial"/>
                <a:cs typeface="Arial"/>
                <a:sym typeface="Arial"/>
              </a:rPr>
              <a:t>Exercice de Réflexion</a:t>
            </a:r>
            <a:br>
              <a:rPr b="1" lang="en-US" sz="3200">
                <a:solidFill>
                  <a:srgbClr val="0F6C83"/>
                </a:solidFill>
                <a:latin typeface="Arial"/>
                <a:ea typeface="Arial"/>
                <a:cs typeface="Arial"/>
                <a:sym typeface="Arial"/>
              </a:rPr>
            </a:br>
            <a:endParaRPr b="1" sz="3200">
              <a:solidFill>
                <a:srgbClr val="0F6C83"/>
              </a:solidFill>
              <a:latin typeface="Arial"/>
              <a:ea typeface="Arial"/>
              <a:cs typeface="Arial"/>
              <a:sym typeface="Arial"/>
            </a:endParaRPr>
          </a:p>
        </p:txBody>
      </p:sp>
      <p:sp>
        <p:nvSpPr>
          <p:cNvPr id="400" name="Google Shape;400;p14"/>
          <p:cNvSpPr txBox="1"/>
          <p:nvPr>
            <p:ph idx="12" type="sldNum"/>
          </p:nvPr>
        </p:nvSpPr>
        <p:spPr>
          <a:xfrm>
            <a:off x="6457950" y="4869180"/>
            <a:ext cx="2057400" cy="273844"/>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r">
              <a:lnSpc>
                <a:spcPct val="100000"/>
              </a:lnSpc>
              <a:spcBef>
                <a:spcPts val="0"/>
              </a:spcBef>
              <a:spcAft>
                <a:spcPts val="450"/>
              </a:spcAft>
              <a:buSzPct val="108107"/>
              <a:buNone/>
            </a:pPr>
            <a:fld id="{00000000-1234-1234-1234-123412341234}" type="slidenum">
              <a:rPr lang="en-US"/>
              <a:t>‹#›</a:t>
            </a:fld>
            <a:endParaRPr/>
          </a:p>
        </p:txBody>
      </p:sp>
      <p:grpSp>
        <p:nvGrpSpPr>
          <p:cNvPr id="401" name="Google Shape;401;p14"/>
          <p:cNvGrpSpPr/>
          <p:nvPr/>
        </p:nvGrpSpPr>
        <p:grpSpPr>
          <a:xfrm>
            <a:off x="83804" y="1193230"/>
            <a:ext cx="8703962" cy="1349114"/>
            <a:chOff x="2551" y="219376"/>
            <a:chExt cx="8703962" cy="1349114"/>
          </a:xfrm>
        </p:grpSpPr>
        <p:sp>
          <p:nvSpPr>
            <p:cNvPr id="402" name="Google Shape;402;p14"/>
            <p:cNvSpPr/>
            <p:nvPr/>
          </p:nvSpPr>
          <p:spPr>
            <a:xfrm>
              <a:off x="2551" y="219376"/>
              <a:ext cx="1821759" cy="1156817"/>
            </a:xfrm>
            <a:prstGeom prst="roundRect">
              <a:avLst>
                <a:gd fmla="val 10000" name="adj"/>
              </a:avLst>
            </a:prstGeom>
            <a:solidFill>
              <a:srgbClr val="A3E06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4"/>
            <p:cNvSpPr/>
            <p:nvPr/>
          </p:nvSpPr>
          <p:spPr>
            <a:xfrm>
              <a:off x="204969" y="411673"/>
              <a:ext cx="1821759" cy="1156817"/>
            </a:xfrm>
            <a:prstGeom prst="roundRect">
              <a:avLst>
                <a:gd fmla="val 10000" name="adj"/>
              </a:avLst>
            </a:prstGeom>
            <a:solidFill>
              <a:schemeClr val="lt1">
                <a:alpha val="89019"/>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4"/>
            <p:cNvSpPr txBox="1"/>
            <p:nvPr/>
          </p:nvSpPr>
          <p:spPr>
            <a:xfrm>
              <a:off x="238851" y="445555"/>
              <a:ext cx="1753995" cy="108905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Quelle est la différence entre un projet climatique et un projet de développement classique ?</a:t>
              </a:r>
              <a:endParaRPr b="0" i="0" sz="1200" u="none" cap="none" strike="noStrike">
                <a:solidFill>
                  <a:srgbClr val="000000"/>
                </a:solidFill>
                <a:latin typeface="Arial"/>
                <a:ea typeface="Arial"/>
                <a:cs typeface="Arial"/>
                <a:sym typeface="Arial"/>
              </a:endParaRPr>
            </a:p>
          </p:txBody>
        </p:sp>
        <p:sp>
          <p:nvSpPr>
            <p:cNvPr id="405" name="Google Shape;405;p14"/>
            <p:cNvSpPr/>
            <p:nvPr/>
          </p:nvSpPr>
          <p:spPr>
            <a:xfrm>
              <a:off x="2229146" y="219376"/>
              <a:ext cx="1821759" cy="1156817"/>
            </a:xfrm>
            <a:prstGeom prst="roundRect">
              <a:avLst>
                <a:gd fmla="val 10000" name="adj"/>
              </a:avLst>
            </a:prstGeom>
            <a:solidFill>
              <a:srgbClr val="12658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4"/>
            <p:cNvSpPr/>
            <p:nvPr/>
          </p:nvSpPr>
          <p:spPr>
            <a:xfrm>
              <a:off x="2431564" y="411673"/>
              <a:ext cx="1821759" cy="1156817"/>
            </a:xfrm>
            <a:prstGeom prst="roundRect">
              <a:avLst>
                <a:gd fmla="val 10000" name="adj"/>
              </a:avLst>
            </a:prstGeom>
            <a:solidFill>
              <a:schemeClr val="lt1">
                <a:alpha val="89019"/>
              </a:schemeClr>
            </a:solidFill>
            <a:ln cap="flat" cmpd="sng" w="25400">
              <a:solidFill>
                <a:srgbClr val="1265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4"/>
            <p:cNvSpPr txBox="1"/>
            <p:nvPr/>
          </p:nvSpPr>
          <p:spPr>
            <a:xfrm>
              <a:off x="2465446" y="445555"/>
              <a:ext cx="1753995" cy="108905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Quels sont les secteurs les plus vulnérables dans lesquels des projets d’adaptation peuvent être développés dans votre pays ?</a:t>
              </a:r>
              <a:endParaRPr b="0" i="0" sz="1400" u="none" cap="none" strike="noStrike">
                <a:solidFill>
                  <a:srgbClr val="000000"/>
                </a:solidFill>
                <a:latin typeface="Arial"/>
                <a:ea typeface="Arial"/>
                <a:cs typeface="Arial"/>
                <a:sym typeface="Arial"/>
              </a:endParaRPr>
            </a:p>
          </p:txBody>
        </p:sp>
        <p:sp>
          <p:nvSpPr>
            <p:cNvPr id="408" name="Google Shape;408;p14"/>
            <p:cNvSpPr/>
            <p:nvPr/>
          </p:nvSpPr>
          <p:spPr>
            <a:xfrm>
              <a:off x="4455741" y="219376"/>
              <a:ext cx="1821759" cy="1156817"/>
            </a:xfrm>
            <a:prstGeom prst="roundRect">
              <a:avLst>
                <a:gd fmla="val 10000" name="adj"/>
              </a:avLst>
            </a:prstGeom>
            <a:solidFill>
              <a:srgbClr val="A3E06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4"/>
            <p:cNvSpPr/>
            <p:nvPr/>
          </p:nvSpPr>
          <p:spPr>
            <a:xfrm>
              <a:off x="4658159" y="411673"/>
              <a:ext cx="1821759" cy="1156817"/>
            </a:xfrm>
            <a:prstGeom prst="roundRect">
              <a:avLst>
                <a:gd fmla="val 10000" name="adj"/>
              </a:avLst>
            </a:prstGeom>
            <a:solidFill>
              <a:schemeClr val="lt1">
                <a:alpha val="89019"/>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4"/>
            <p:cNvSpPr txBox="1"/>
            <p:nvPr/>
          </p:nvSpPr>
          <p:spPr>
            <a:xfrm>
              <a:off x="4692041" y="445555"/>
              <a:ext cx="1753995" cy="108905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Où puis-je trouver l’idée de mon projet d’adaptation ?</a:t>
              </a:r>
              <a:endParaRPr b="0" i="0" sz="1400" u="none" cap="none" strike="noStrike">
                <a:solidFill>
                  <a:srgbClr val="000000"/>
                </a:solidFill>
                <a:latin typeface="Arial"/>
                <a:ea typeface="Arial"/>
                <a:cs typeface="Arial"/>
                <a:sym typeface="Arial"/>
              </a:endParaRPr>
            </a:p>
          </p:txBody>
        </p:sp>
        <p:sp>
          <p:nvSpPr>
            <p:cNvPr id="411" name="Google Shape;411;p14"/>
            <p:cNvSpPr/>
            <p:nvPr/>
          </p:nvSpPr>
          <p:spPr>
            <a:xfrm>
              <a:off x="6682336" y="219376"/>
              <a:ext cx="1821759" cy="1156817"/>
            </a:xfrm>
            <a:prstGeom prst="roundRect">
              <a:avLst>
                <a:gd fmla="val 10000" name="adj"/>
              </a:avLst>
            </a:prstGeom>
            <a:solidFill>
              <a:srgbClr val="12658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4"/>
            <p:cNvSpPr/>
            <p:nvPr/>
          </p:nvSpPr>
          <p:spPr>
            <a:xfrm>
              <a:off x="6884754" y="411673"/>
              <a:ext cx="1821759" cy="1156817"/>
            </a:xfrm>
            <a:prstGeom prst="roundRect">
              <a:avLst>
                <a:gd fmla="val 10000" name="adj"/>
              </a:avLst>
            </a:prstGeom>
            <a:solidFill>
              <a:schemeClr val="lt1">
                <a:alpha val="89019"/>
              </a:schemeClr>
            </a:solidFill>
            <a:ln cap="flat" cmpd="sng" w="25400">
              <a:solidFill>
                <a:srgbClr val="1265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4"/>
            <p:cNvSpPr txBox="1"/>
            <p:nvPr/>
          </p:nvSpPr>
          <p:spPr>
            <a:xfrm>
              <a:off x="6918636" y="445555"/>
              <a:ext cx="1753995" cy="108905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Qui sont les parties prenantes à impliquer dans l’élaboration du projet d’adaptation (note conceptuelle) ?</a:t>
              </a:r>
              <a:endParaRPr b="0" i="0" sz="1400" u="none" cap="none" strike="noStrike">
                <a:solidFill>
                  <a:srgbClr val="000000"/>
                </a:solidFill>
                <a:latin typeface="Arial"/>
                <a:ea typeface="Arial"/>
                <a:cs typeface="Arial"/>
                <a:sym typeface="Arial"/>
              </a:endParaRPr>
            </a:p>
          </p:txBody>
        </p:sp>
      </p:grpSp>
      <p:pic>
        <p:nvPicPr>
          <p:cNvPr id="414" name="Google Shape;414;p14"/>
          <p:cNvPicPr preferRelativeResize="0"/>
          <p:nvPr/>
        </p:nvPicPr>
        <p:blipFill rotWithShape="1">
          <a:blip r:embed="rId3">
            <a:alphaModFix/>
          </a:blip>
          <a:srcRect b="14258" l="0" r="0" t="0"/>
          <a:stretch/>
        </p:blipFill>
        <p:spPr>
          <a:xfrm>
            <a:off x="14556" y="1"/>
            <a:ext cx="1379167" cy="509648"/>
          </a:xfrm>
          <a:prstGeom prst="rect">
            <a:avLst/>
          </a:prstGeom>
          <a:noFill/>
          <a:ln>
            <a:noFill/>
          </a:ln>
        </p:spPr>
      </p:pic>
      <p:grpSp>
        <p:nvGrpSpPr>
          <p:cNvPr id="415" name="Google Shape;415;p14"/>
          <p:cNvGrpSpPr/>
          <p:nvPr/>
        </p:nvGrpSpPr>
        <p:grpSpPr>
          <a:xfrm>
            <a:off x="6402380" y="4706350"/>
            <a:ext cx="2483968" cy="437150"/>
            <a:chOff x="8596525" y="6049452"/>
            <a:chExt cx="3311957" cy="582866"/>
          </a:xfrm>
        </p:grpSpPr>
        <p:grpSp>
          <p:nvGrpSpPr>
            <p:cNvPr id="416" name="Google Shape;416;p14"/>
            <p:cNvGrpSpPr/>
            <p:nvPr/>
          </p:nvGrpSpPr>
          <p:grpSpPr>
            <a:xfrm>
              <a:off x="8596525" y="6049452"/>
              <a:ext cx="2275048" cy="582866"/>
              <a:chOff x="2995571" y="4446283"/>
              <a:chExt cx="3220513" cy="825093"/>
            </a:xfrm>
          </p:grpSpPr>
          <p:sp>
            <p:nvSpPr>
              <p:cNvPr id="417" name="Google Shape;417;p14"/>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418" name="Google Shape;418;p14"/>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419" name="Google Shape;419;p14"/>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420" name="Google Shape;420;p14"/>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grpSp>
        <p:nvGrpSpPr>
          <p:cNvPr id="421" name="Google Shape;421;p14"/>
          <p:cNvGrpSpPr/>
          <p:nvPr/>
        </p:nvGrpSpPr>
        <p:grpSpPr>
          <a:xfrm>
            <a:off x="83803" y="2895585"/>
            <a:ext cx="8703962" cy="1349114"/>
            <a:chOff x="2551" y="175012"/>
            <a:chExt cx="8703962" cy="1349114"/>
          </a:xfrm>
        </p:grpSpPr>
        <p:sp>
          <p:nvSpPr>
            <p:cNvPr id="422" name="Google Shape;422;p14"/>
            <p:cNvSpPr/>
            <p:nvPr/>
          </p:nvSpPr>
          <p:spPr>
            <a:xfrm>
              <a:off x="2551" y="175012"/>
              <a:ext cx="1821759" cy="1156817"/>
            </a:xfrm>
            <a:prstGeom prst="roundRect">
              <a:avLst>
                <a:gd fmla="val 10000" name="adj"/>
              </a:avLst>
            </a:prstGeom>
            <a:solidFill>
              <a:srgbClr val="126580"/>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4"/>
            <p:cNvSpPr/>
            <p:nvPr/>
          </p:nvSpPr>
          <p:spPr>
            <a:xfrm>
              <a:off x="204969" y="367309"/>
              <a:ext cx="1821759" cy="1156817"/>
            </a:xfrm>
            <a:prstGeom prst="roundRect">
              <a:avLst>
                <a:gd fmla="val 10000" name="adj"/>
              </a:avLst>
            </a:prstGeom>
            <a:solidFill>
              <a:schemeClr val="lt2">
                <a:alpha val="89019"/>
              </a:schemeClr>
            </a:solidFill>
            <a:ln cap="flat" cmpd="sng" w="25400">
              <a:solidFill>
                <a:srgbClr val="0B27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4"/>
            <p:cNvSpPr txBox="1"/>
            <p:nvPr/>
          </p:nvSpPr>
          <p:spPr>
            <a:xfrm>
              <a:off x="238851" y="401191"/>
              <a:ext cx="1753995" cy="108905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200" u="none" cap="none" strike="noStrike">
                  <a:solidFill>
                    <a:srgbClr val="000000"/>
                  </a:solidFill>
                  <a:latin typeface="Arial"/>
                  <a:ea typeface="Arial"/>
                  <a:cs typeface="Arial"/>
                  <a:sym typeface="Arial"/>
                </a:rPr>
                <a:t>Qu'est-ce qui me rassure que mon projet sera accepté par le FVC avant même de passer à son analyse ?</a:t>
              </a:r>
              <a:endParaRPr b="0" i="0" sz="1200" u="none" cap="none" strike="noStrike">
                <a:solidFill>
                  <a:srgbClr val="000000"/>
                </a:solidFill>
                <a:latin typeface="Arial"/>
                <a:ea typeface="Arial"/>
                <a:cs typeface="Arial"/>
                <a:sym typeface="Arial"/>
              </a:endParaRPr>
            </a:p>
          </p:txBody>
        </p:sp>
        <p:sp>
          <p:nvSpPr>
            <p:cNvPr id="425" name="Google Shape;425;p14"/>
            <p:cNvSpPr/>
            <p:nvPr/>
          </p:nvSpPr>
          <p:spPr>
            <a:xfrm>
              <a:off x="2229146" y="175012"/>
              <a:ext cx="1821759" cy="1156817"/>
            </a:xfrm>
            <a:prstGeom prst="roundRect">
              <a:avLst>
                <a:gd fmla="val 10000" name="adj"/>
              </a:avLst>
            </a:prstGeom>
            <a:solidFill>
              <a:srgbClr val="A3E061"/>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4"/>
            <p:cNvSpPr/>
            <p:nvPr/>
          </p:nvSpPr>
          <p:spPr>
            <a:xfrm>
              <a:off x="2431564" y="367309"/>
              <a:ext cx="1821759" cy="1156817"/>
            </a:xfrm>
            <a:prstGeom prst="roundRect">
              <a:avLst>
                <a:gd fmla="val 10000" name="adj"/>
              </a:avLst>
            </a:prstGeom>
            <a:solidFill>
              <a:schemeClr val="lt2">
                <a:alpha val="89019"/>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4"/>
            <p:cNvSpPr txBox="1"/>
            <p:nvPr/>
          </p:nvSpPr>
          <p:spPr>
            <a:xfrm>
              <a:off x="2465446" y="401191"/>
              <a:ext cx="1753995" cy="108905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200" u="none" cap="none" strike="noStrike">
                  <a:solidFill>
                    <a:srgbClr val="000000"/>
                  </a:solidFill>
                  <a:latin typeface="Arial"/>
                  <a:ea typeface="Arial"/>
                  <a:cs typeface="Arial"/>
                  <a:sym typeface="Arial"/>
                </a:rPr>
                <a:t>Où puis-je obtenir des données pour développer ma note conceptuelle ? La justification climatique ? La théorie du changement ? Etc..</a:t>
              </a:r>
              <a:endParaRPr b="0" i="0" sz="1200" u="none" cap="none" strike="noStrike">
                <a:solidFill>
                  <a:srgbClr val="000000"/>
                </a:solidFill>
                <a:latin typeface="Arial"/>
                <a:ea typeface="Arial"/>
                <a:cs typeface="Arial"/>
                <a:sym typeface="Arial"/>
              </a:endParaRPr>
            </a:p>
          </p:txBody>
        </p:sp>
        <p:sp>
          <p:nvSpPr>
            <p:cNvPr id="428" name="Google Shape;428;p14"/>
            <p:cNvSpPr/>
            <p:nvPr/>
          </p:nvSpPr>
          <p:spPr>
            <a:xfrm>
              <a:off x="4455741" y="175012"/>
              <a:ext cx="1821759" cy="1156817"/>
            </a:xfrm>
            <a:prstGeom prst="roundRect">
              <a:avLst>
                <a:gd fmla="val 10000" name="adj"/>
              </a:avLst>
            </a:prstGeom>
            <a:solidFill>
              <a:srgbClr val="126580"/>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4"/>
            <p:cNvSpPr/>
            <p:nvPr/>
          </p:nvSpPr>
          <p:spPr>
            <a:xfrm>
              <a:off x="4658159" y="367309"/>
              <a:ext cx="1821759" cy="1156817"/>
            </a:xfrm>
            <a:prstGeom prst="roundRect">
              <a:avLst>
                <a:gd fmla="val 10000" name="adj"/>
              </a:avLst>
            </a:prstGeom>
            <a:solidFill>
              <a:schemeClr val="lt2">
                <a:alpha val="89019"/>
              </a:schemeClr>
            </a:solidFill>
            <a:ln cap="flat" cmpd="sng" w="25400">
              <a:solidFill>
                <a:srgbClr val="0B27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4"/>
            <p:cNvSpPr txBox="1"/>
            <p:nvPr/>
          </p:nvSpPr>
          <p:spPr>
            <a:xfrm>
              <a:off x="4692041" y="401191"/>
              <a:ext cx="1753995" cy="108905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Existe-t-il des facilités /financements pour soutenir le développement des projets du FVC ?</a:t>
              </a:r>
              <a:endParaRPr b="0" i="0" sz="1400" u="none" cap="none" strike="noStrike">
                <a:solidFill>
                  <a:srgbClr val="000000"/>
                </a:solidFill>
                <a:latin typeface="Arial"/>
                <a:ea typeface="Arial"/>
                <a:cs typeface="Arial"/>
                <a:sym typeface="Arial"/>
              </a:endParaRPr>
            </a:p>
          </p:txBody>
        </p:sp>
        <p:sp>
          <p:nvSpPr>
            <p:cNvPr id="431" name="Google Shape;431;p14"/>
            <p:cNvSpPr/>
            <p:nvPr/>
          </p:nvSpPr>
          <p:spPr>
            <a:xfrm>
              <a:off x="6682337" y="175012"/>
              <a:ext cx="1821759" cy="1156817"/>
            </a:xfrm>
            <a:prstGeom prst="roundRect">
              <a:avLst>
                <a:gd fmla="val 10000" name="adj"/>
              </a:avLst>
            </a:prstGeom>
            <a:solidFill>
              <a:srgbClr val="A3E061"/>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4"/>
            <p:cNvSpPr/>
            <p:nvPr/>
          </p:nvSpPr>
          <p:spPr>
            <a:xfrm>
              <a:off x="6884754" y="367309"/>
              <a:ext cx="1821759" cy="1156817"/>
            </a:xfrm>
            <a:prstGeom prst="roundRect">
              <a:avLst>
                <a:gd fmla="val 10000" name="adj"/>
              </a:avLst>
            </a:prstGeom>
            <a:solidFill>
              <a:schemeClr val="lt2">
                <a:alpha val="89019"/>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4"/>
            <p:cNvSpPr txBox="1"/>
            <p:nvPr/>
          </p:nvSpPr>
          <p:spPr>
            <a:xfrm>
              <a:off x="6918636" y="401191"/>
              <a:ext cx="1753995" cy="108905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Qu'est-ce qui fait qu'un projet est bon ou bancable dans le cas du FVC ?</a:t>
              </a:r>
              <a:endParaRPr b="0" i="0" sz="1400" u="none" cap="none" strike="noStrike">
                <a:solidFill>
                  <a:srgbClr val="000000"/>
                </a:solidFill>
                <a:latin typeface="Arial"/>
                <a:ea typeface="Arial"/>
                <a:cs typeface="Arial"/>
                <a:sym typeface="Arial"/>
              </a:endParaRPr>
            </a:p>
          </p:txBody>
        </p:sp>
      </p:grpSp>
      <p:sp>
        <p:nvSpPr>
          <p:cNvPr id="434" name="Google Shape;434;p14"/>
          <p:cNvSpPr txBox="1"/>
          <p:nvPr/>
        </p:nvSpPr>
        <p:spPr>
          <a:xfrm>
            <a:off x="353682" y="790077"/>
            <a:ext cx="457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2"/>
                </a:solidFill>
                <a:latin typeface="Arial"/>
                <a:ea typeface="Arial"/>
                <a:cs typeface="Arial"/>
                <a:sym typeface="Arial"/>
              </a:rPr>
              <a:t>Questions</a:t>
            </a:r>
            <a:endParaRPr b="0" i="0" sz="1800" u="none" cap="none" strike="noStrike">
              <a:solidFill>
                <a:schemeClr val="accent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grpSp>
        <p:nvGrpSpPr>
          <p:cNvPr id="1466" name="Google Shape;1466;p118"/>
          <p:cNvGrpSpPr/>
          <p:nvPr/>
        </p:nvGrpSpPr>
        <p:grpSpPr>
          <a:xfrm>
            <a:off x="47230" y="606636"/>
            <a:ext cx="9049541" cy="4109295"/>
            <a:chOff x="14559" y="590937"/>
            <a:chExt cx="9049541" cy="4109295"/>
          </a:xfrm>
        </p:grpSpPr>
        <p:sp>
          <p:nvSpPr>
            <p:cNvPr id="1467" name="Google Shape;1467;p118"/>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468" name="Google Shape;1468;p118"/>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469" name="Google Shape;1469;p118"/>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470" name="Google Shape;1470;p118"/>
          <p:cNvSpPr txBox="1"/>
          <p:nvPr>
            <p:ph type="title"/>
          </p:nvPr>
        </p:nvSpPr>
        <p:spPr>
          <a:xfrm>
            <a:off x="1521853" y="97141"/>
            <a:ext cx="7459324" cy="8667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0F6C83"/>
                </a:solidFill>
                <a:latin typeface="Arial"/>
                <a:ea typeface="Arial"/>
                <a:cs typeface="Arial"/>
                <a:sym typeface="Arial"/>
              </a:rPr>
              <a:t>Quelques points essentiels pour un bon projet FVC</a:t>
            </a:r>
            <a:endParaRPr b="1" sz="3200">
              <a:solidFill>
                <a:srgbClr val="0F6C83"/>
              </a:solidFill>
            </a:endParaRPr>
          </a:p>
        </p:txBody>
      </p:sp>
      <p:grpSp>
        <p:nvGrpSpPr>
          <p:cNvPr id="1471" name="Google Shape;1471;p118"/>
          <p:cNvGrpSpPr/>
          <p:nvPr/>
        </p:nvGrpSpPr>
        <p:grpSpPr>
          <a:xfrm>
            <a:off x="244801" y="1879996"/>
            <a:ext cx="8538486" cy="3263504"/>
            <a:chOff x="2920" y="0"/>
            <a:chExt cx="8538486" cy="3263504"/>
          </a:xfrm>
        </p:grpSpPr>
        <p:sp>
          <p:nvSpPr>
            <p:cNvPr id="1472" name="Google Shape;1472;p118"/>
            <p:cNvSpPr/>
            <p:nvPr/>
          </p:nvSpPr>
          <p:spPr>
            <a:xfrm>
              <a:off x="277690" y="0"/>
              <a:ext cx="7988946" cy="3263504"/>
            </a:xfrm>
            <a:prstGeom prst="rightArrow">
              <a:avLst>
                <a:gd fmla="val 50000" name="adj1"/>
                <a:gd fmla="val 5000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18"/>
            <p:cNvSpPr/>
            <p:nvPr/>
          </p:nvSpPr>
          <p:spPr>
            <a:xfrm>
              <a:off x="2920" y="979051"/>
              <a:ext cx="1897441" cy="1305401"/>
            </a:xfrm>
            <a:prstGeom prst="roundRect">
              <a:avLst>
                <a:gd fmla="val 16667" name="adj"/>
              </a:avLst>
            </a:prstGeom>
            <a:solidFill>
              <a:srgbClr val="0F6C8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18"/>
            <p:cNvSpPr txBox="1"/>
            <p:nvPr/>
          </p:nvSpPr>
          <p:spPr>
            <a:xfrm>
              <a:off x="66644" y="1042775"/>
              <a:ext cx="1769993" cy="117795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400" u="none" cap="none" strike="noStrike">
                  <a:solidFill>
                    <a:schemeClr val="lt1"/>
                  </a:solidFill>
                  <a:latin typeface="Arial"/>
                  <a:ea typeface="Arial"/>
                  <a:cs typeface="Arial"/>
                  <a:sym typeface="Arial"/>
                </a:rPr>
                <a:t>Vision à long terme à travers une théorie du changement à court, moyen et long terme</a:t>
              </a:r>
              <a:endParaRPr b="0" i="0" sz="1400" u="none" cap="none" strike="noStrike">
                <a:solidFill>
                  <a:schemeClr val="lt1"/>
                </a:solidFill>
                <a:latin typeface="Arial"/>
                <a:ea typeface="Arial"/>
                <a:cs typeface="Arial"/>
                <a:sym typeface="Arial"/>
              </a:endParaRPr>
            </a:p>
          </p:txBody>
        </p:sp>
        <p:sp>
          <p:nvSpPr>
            <p:cNvPr id="1475" name="Google Shape;1475;p118"/>
            <p:cNvSpPr/>
            <p:nvPr/>
          </p:nvSpPr>
          <p:spPr>
            <a:xfrm>
              <a:off x="2216602" y="979051"/>
              <a:ext cx="1897441" cy="1305401"/>
            </a:xfrm>
            <a:prstGeom prst="roundRect">
              <a:avLst>
                <a:gd fmla="val 16667" name="adj"/>
              </a:avLst>
            </a:prstGeom>
            <a:solidFill>
              <a:srgbClr val="0F6C8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18"/>
            <p:cNvSpPr txBox="1"/>
            <p:nvPr/>
          </p:nvSpPr>
          <p:spPr>
            <a:xfrm>
              <a:off x="2280326" y="1042775"/>
              <a:ext cx="1769993" cy="117795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400" u="none" cap="none" strike="noStrike">
                  <a:solidFill>
                    <a:schemeClr val="lt1"/>
                  </a:solidFill>
                  <a:latin typeface="Arial"/>
                  <a:ea typeface="Arial"/>
                  <a:cs typeface="Arial"/>
                  <a:sym typeface="Arial"/>
                </a:rPr>
                <a:t>Promouvoir l’appropriation nationale par les institutions et les communautés</a:t>
              </a:r>
              <a:endParaRPr b="0" i="0" sz="1400" u="none" cap="none" strike="noStrike">
                <a:solidFill>
                  <a:schemeClr val="lt1"/>
                </a:solidFill>
                <a:latin typeface="Arial"/>
                <a:ea typeface="Arial"/>
                <a:cs typeface="Arial"/>
                <a:sym typeface="Arial"/>
              </a:endParaRPr>
            </a:p>
          </p:txBody>
        </p:sp>
        <p:sp>
          <p:nvSpPr>
            <p:cNvPr id="1477" name="Google Shape;1477;p118"/>
            <p:cNvSpPr/>
            <p:nvPr/>
          </p:nvSpPr>
          <p:spPr>
            <a:xfrm>
              <a:off x="4430284" y="979051"/>
              <a:ext cx="1897441" cy="1305401"/>
            </a:xfrm>
            <a:prstGeom prst="roundRect">
              <a:avLst>
                <a:gd fmla="val 16667" name="adj"/>
              </a:avLst>
            </a:prstGeom>
            <a:solidFill>
              <a:srgbClr val="0F6C8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18"/>
            <p:cNvSpPr txBox="1"/>
            <p:nvPr/>
          </p:nvSpPr>
          <p:spPr>
            <a:xfrm>
              <a:off x="4494008" y="1042775"/>
              <a:ext cx="1769993" cy="117795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Durabilité à long terme dans la conception du projet pour garantir que ses impacts seront maintenus après l’épuisement du soutien financier du FVC.</a:t>
              </a:r>
              <a:endParaRPr b="0" i="0" sz="1200" u="none" cap="none" strike="noStrike">
                <a:solidFill>
                  <a:schemeClr val="lt1"/>
                </a:solidFill>
                <a:latin typeface="Arial"/>
                <a:ea typeface="Arial"/>
                <a:cs typeface="Arial"/>
                <a:sym typeface="Arial"/>
              </a:endParaRPr>
            </a:p>
          </p:txBody>
        </p:sp>
        <p:sp>
          <p:nvSpPr>
            <p:cNvPr id="1479" name="Google Shape;1479;p118"/>
            <p:cNvSpPr/>
            <p:nvPr/>
          </p:nvSpPr>
          <p:spPr>
            <a:xfrm>
              <a:off x="6643965" y="979051"/>
              <a:ext cx="1897441" cy="1305401"/>
            </a:xfrm>
            <a:prstGeom prst="roundRect">
              <a:avLst>
                <a:gd fmla="val 16667" name="adj"/>
              </a:avLst>
            </a:prstGeom>
            <a:solidFill>
              <a:srgbClr val="0F6C8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18"/>
            <p:cNvSpPr txBox="1"/>
            <p:nvPr/>
          </p:nvSpPr>
          <p:spPr>
            <a:xfrm>
              <a:off x="6707689" y="1042775"/>
              <a:ext cx="1769993" cy="117795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400" u="none" cap="none" strike="noStrike">
                  <a:solidFill>
                    <a:schemeClr val="lt1"/>
                  </a:solidFill>
                  <a:latin typeface="Arial"/>
                  <a:ea typeface="Arial"/>
                  <a:cs typeface="Arial"/>
                  <a:sym typeface="Arial"/>
                </a:rPr>
                <a:t>Démontrer la viabilité financière et stimuler l’investissement à long terme au-delà des ressources du Fonds Vert</a:t>
              </a:r>
              <a:endParaRPr b="0" i="0" sz="1400" u="none" cap="none" strike="noStrike">
                <a:solidFill>
                  <a:schemeClr val="lt1"/>
                </a:solidFill>
                <a:latin typeface="Arial"/>
                <a:ea typeface="Arial"/>
                <a:cs typeface="Arial"/>
                <a:sym typeface="Arial"/>
              </a:endParaRPr>
            </a:p>
          </p:txBody>
        </p:sp>
      </p:grpSp>
      <p:sp>
        <p:nvSpPr>
          <p:cNvPr id="1481" name="Google Shape;1481;p118"/>
          <p:cNvSpPr/>
          <p:nvPr/>
        </p:nvSpPr>
        <p:spPr>
          <a:xfrm>
            <a:off x="357791" y="1711618"/>
            <a:ext cx="7080161" cy="850006"/>
          </a:xfrm>
          <a:prstGeom prst="roundRect">
            <a:avLst>
              <a:gd fmla="val 16667" name="adj"/>
            </a:avLst>
          </a:prstGeom>
          <a:solidFill>
            <a:schemeClr val="accent2"/>
          </a:solidFill>
          <a:ln>
            <a:noFill/>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Le projet contribue-t-il à réaliser un changement de paradigme vers une voie de développement à faibles émissions et/ou résiliente au changement climatique ?</a:t>
            </a:r>
            <a:endParaRPr b="0" i="0" sz="1800" u="none" cap="none" strike="noStrike">
              <a:solidFill>
                <a:schemeClr val="lt1"/>
              </a:solidFill>
              <a:latin typeface="Arial"/>
              <a:ea typeface="Arial"/>
              <a:cs typeface="Arial"/>
              <a:sym typeface="Arial"/>
            </a:endParaRPr>
          </a:p>
        </p:txBody>
      </p:sp>
      <p:pic>
        <p:nvPicPr>
          <p:cNvPr descr="5 questions essentielles à vous poser… – DantotsuPM.com" id="1482" name="Google Shape;1482;p118"/>
          <p:cNvPicPr preferRelativeResize="0"/>
          <p:nvPr/>
        </p:nvPicPr>
        <p:blipFill rotWithShape="1">
          <a:blip r:embed="rId3">
            <a:alphaModFix/>
          </a:blip>
          <a:srcRect b="0" l="0" r="0" t="0"/>
          <a:stretch/>
        </p:blipFill>
        <p:spPr>
          <a:xfrm>
            <a:off x="7395442" y="1280358"/>
            <a:ext cx="1565035" cy="1570234"/>
          </a:xfrm>
          <a:prstGeom prst="rect">
            <a:avLst/>
          </a:prstGeom>
          <a:noFill/>
          <a:ln>
            <a:noFill/>
          </a:ln>
        </p:spPr>
      </p:pic>
      <p:pic>
        <p:nvPicPr>
          <p:cNvPr id="1483" name="Google Shape;1483;p118"/>
          <p:cNvPicPr preferRelativeResize="0"/>
          <p:nvPr/>
        </p:nvPicPr>
        <p:blipFill rotWithShape="1">
          <a:blip r:embed="rId4">
            <a:alphaModFix/>
          </a:blip>
          <a:srcRect b="14258" l="0" r="0" t="0"/>
          <a:stretch/>
        </p:blipFill>
        <p:spPr>
          <a:xfrm>
            <a:off x="84841" y="0"/>
            <a:ext cx="1379167" cy="609598"/>
          </a:xfrm>
          <a:prstGeom prst="rect">
            <a:avLst/>
          </a:prstGeom>
          <a:noFill/>
          <a:ln>
            <a:noFill/>
          </a:ln>
        </p:spPr>
      </p:pic>
      <p:grpSp>
        <p:nvGrpSpPr>
          <p:cNvPr id="1484" name="Google Shape;1484;p118"/>
          <p:cNvGrpSpPr/>
          <p:nvPr/>
        </p:nvGrpSpPr>
        <p:grpSpPr>
          <a:xfrm>
            <a:off x="7108769" y="4725698"/>
            <a:ext cx="1872092" cy="367816"/>
            <a:chOff x="8596525" y="6049452"/>
            <a:chExt cx="3311957" cy="582866"/>
          </a:xfrm>
        </p:grpSpPr>
        <p:grpSp>
          <p:nvGrpSpPr>
            <p:cNvPr id="1485" name="Google Shape;1485;p118"/>
            <p:cNvGrpSpPr/>
            <p:nvPr/>
          </p:nvGrpSpPr>
          <p:grpSpPr>
            <a:xfrm>
              <a:off x="8596525" y="6049452"/>
              <a:ext cx="2275048" cy="582866"/>
              <a:chOff x="2995571" y="4446283"/>
              <a:chExt cx="3220513" cy="825093"/>
            </a:xfrm>
          </p:grpSpPr>
          <p:sp>
            <p:nvSpPr>
              <p:cNvPr id="1486" name="Google Shape;1486;p11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487" name="Google Shape;1487;p118"/>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488" name="Google Shape;1488;p118"/>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489" name="Google Shape;1489;p118"/>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3" name="Shape 1493"/>
        <p:cNvGrpSpPr/>
        <p:nvPr/>
      </p:nvGrpSpPr>
      <p:grpSpPr>
        <a:xfrm>
          <a:off x="0" y="0"/>
          <a:ext cx="0" cy="0"/>
          <a:chOff x="0" y="0"/>
          <a:chExt cx="0" cy="0"/>
        </a:xfrm>
      </p:grpSpPr>
      <p:grpSp>
        <p:nvGrpSpPr>
          <p:cNvPr id="1494" name="Google Shape;1494;p119"/>
          <p:cNvGrpSpPr/>
          <p:nvPr/>
        </p:nvGrpSpPr>
        <p:grpSpPr>
          <a:xfrm>
            <a:off x="47230" y="724799"/>
            <a:ext cx="9049541" cy="4075355"/>
            <a:chOff x="14559" y="673004"/>
            <a:chExt cx="9049541" cy="4075355"/>
          </a:xfrm>
        </p:grpSpPr>
        <p:sp>
          <p:nvSpPr>
            <p:cNvPr id="1495" name="Google Shape;1495;p119"/>
            <p:cNvSpPr/>
            <p:nvPr/>
          </p:nvSpPr>
          <p:spPr>
            <a:xfrm rot="5400000">
              <a:off x="4346880" y="205563"/>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496" name="Google Shape;1496;p119"/>
            <p:cNvSpPr/>
            <p:nvPr/>
          </p:nvSpPr>
          <p:spPr>
            <a:xfrm>
              <a:off x="201365" y="673004"/>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497" name="Google Shape;1497;p119"/>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498" name="Google Shape;1498;p119"/>
          <p:cNvSpPr txBox="1"/>
          <p:nvPr>
            <p:ph type="title"/>
          </p:nvPr>
        </p:nvSpPr>
        <p:spPr>
          <a:xfrm>
            <a:off x="1687398" y="43645"/>
            <a:ext cx="7222500" cy="7566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4400"/>
              <a:buNone/>
            </a:pPr>
            <a:r>
              <a:rPr b="1" lang="en-US" sz="2400">
                <a:solidFill>
                  <a:srgbClr val="0F6C83"/>
                </a:solidFill>
                <a:latin typeface="Arial"/>
                <a:ea typeface="Arial"/>
                <a:cs typeface="Arial"/>
                <a:sym typeface="Arial"/>
              </a:rPr>
              <a:t>Quelques leçons apprises : facteurs de réussite dans la conception des projets du FVC</a:t>
            </a:r>
            <a:endParaRPr b="1">
              <a:solidFill>
                <a:srgbClr val="0F6C83"/>
              </a:solidFill>
            </a:endParaRPr>
          </a:p>
        </p:txBody>
      </p:sp>
      <p:sp>
        <p:nvSpPr>
          <p:cNvPr id="1499" name="Google Shape;1499;p119"/>
          <p:cNvSpPr txBox="1"/>
          <p:nvPr/>
        </p:nvSpPr>
        <p:spPr>
          <a:xfrm>
            <a:off x="257101" y="888566"/>
            <a:ext cx="8699365" cy="2790260"/>
          </a:xfrm>
          <a:prstGeom prst="rect">
            <a:avLst/>
          </a:prstGeom>
          <a:noFill/>
          <a:ln>
            <a:noFill/>
          </a:ln>
        </p:spPr>
        <p:txBody>
          <a:bodyPr anchorCtr="0" anchor="t" bIns="0" lIns="0" spcFirstLastPara="1" rIns="72000" wrap="square" tIns="0">
            <a:noAutofit/>
          </a:bodyPr>
          <a:lstStyle/>
          <a:p>
            <a:pPr indent="-171446" lvl="0" marL="171446" marR="0" rtl="0" algn="just">
              <a:lnSpc>
                <a:spcPct val="90000"/>
              </a:lnSpc>
              <a:spcBef>
                <a:spcPts val="0"/>
              </a:spcBef>
              <a:spcAft>
                <a:spcPts val="0"/>
              </a:spcAft>
              <a:buClr>
                <a:srgbClr val="000000"/>
              </a:buClr>
              <a:buSzPts val="1650"/>
              <a:buFont typeface="Arial"/>
              <a:buChar char="•"/>
            </a:pPr>
            <a:r>
              <a:rPr b="1" i="0" lang="en-US" sz="1650" u="none" cap="none" strike="noStrike">
                <a:solidFill>
                  <a:schemeClr val="dk1"/>
                </a:solidFill>
                <a:latin typeface="Arial"/>
                <a:ea typeface="Arial"/>
                <a:cs typeface="Arial"/>
                <a:sym typeface="Arial"/>
              </a:rPr>
              <a:t>L’accent est mis sur le changement climatique, </a:t>
            </a:r>
            <a:r>
              <a:rPr b="0" i="0" lang="en-US" sz="1650" u="none" cap="none" strike="noStrike">
                <a:solidFill>
                  <a:schemeClr val="dk1"/>
                </a:solidFill>
                <a:latin typeface="Arial"/>
                <a:ea typeface="Arial"/>
                <a:cs typeface="Arial"/>
                <a:sym typeface="Arial"/>
              </a:rPr>
              <a:t>en insistant sur le contexte climatique du projet en termes d’atténuation des émissions et/ou d’adaptation au changement climatique.</a:t>
            </a:r>
            <a:endParaRPr/>
          </a:p>
          <a:p>
            <a:pPr indent="-171446" lvl="0" marL="171446" marR="0" rtl="0" algn="just">
              <a:lnSpc>
                <a:spcPct val="90000"/>
              </a:lnSpc>
              <a:spcBef>
                <a:spcPts val="0"/>
              </a:spcBef>
              <a:spcAft>
                <a:spcPts val="0"/>
              </a:spcAft>
              <a:buClr>
                <a:srgbClr val="000000"/>
              </a:buClr>
              <a:buSzPts val="1650"/>
              <a:buFont typeface="Arial"/>
              <a:buChar char="•"/>
            </a:pPr>
            <a:r>
              <a:rPr b="1" i="0" lang="en-US" sz="1650" u="none" cap="none" strike="noStrike">
                <a:solidFill>
                  <a:schemeClr val="dk1"/>
                </a:solidFill>
                <a:latin typeface="Arial"/>
                <a:ea typeface="Arial"/>
                <a:cs typeface="Arial"/>
                <a:sym typeface="Arial"/>
              </a:rPr>
              <a:t>Identifier les opportunités d’avantages innovants à long terme qui permettent un changement de paradigme: </a:t>
            </a:r>
            <a:r>
              <a:rPr b="0" i="0" lang="en-US" sz="1650" u="none" cap="none" strike="noStrike">
                <a:solidFill>
                  <a:schemeClr val="dk1"/>
                </a:solidFill>
                <a:latin typeface="Arial"/>
                <a:ea typeface="Arial"/>
                <a:cs typeface="Arial"/>
                <a:sym typeface="Arial"/>
              </a:rPr>
              <a:t>le partage des connaissances, la communication des leçons apprises, la création d’un environnement propice et les contributions au cadre réglementaire existant ajouteront considérablement à votre proposition FVC et augmenteront son potentiel de reproductibilité.</a:t>
            </a:r>
            <a:endParaRPr/>
          </a:p>
          <a:p>
            <a:pPr indent="-171446" lvl="0" marL="171446" marR="0" rtl="0" algn="just">
              <a:lnSpc>
                <a:spcPct val="90000"/>
              </a:lnSpc>
              <a:spcBef>
                <a:spcPts val="0"/>
              </a:spcBef>
              <a:spcAft>
                <a:spcPts val="0"/>
              </a:spcAft>
              <a:buClr>
                <a:srgbClr val="000000"/>
              </a:buClr>
              <a:buSzPts val="1650"/>
              <a:buFont typeface="Arial"/>
              <a:buChar char="•"/>
            </a:pPr>
            <a:r>
              <a:rPr b="1" i="0" lang="en-US" sz="1650" u="none" cap="none" strike="noStrike">
                <a:solidFill>
                  <a:schemeClr val="dk1"/>
                </a:solidFill>
                <a:latin typeface="Arial"/>
                <a:ea typeface="Arial"/>
                <a:cs typeface="Arial"/>
                <a:sym typeface="Arial"/>
              </a:rPr>
              <a:t>Démontrer comment les activités sont censées produire des résultats et des impacts, </a:t>
            </a:r>
            <a:r>
              <a:rPr b="0" i="0" lang="en-US" sz="1650" u="none" cap="none" strike="noStrike">
                <a:solidFill>
                  <a:schemeClr val="dk1"/>
                </a:solidFill>
                <a:latin typeface="Arial"/>
                <a:ea typeface="Arial"/>
                <a:cs typeface="Arial"/>
                <a:sym typeface="Arial"/>
              </a:rPr>
              <a:t>contribuant aux objectifs du FVC, avec un cadre logique convaincant.</a:t>
            </a:r>
            <a:endParaRPr b="0" i="0" sz="1650" u="none" cap="none" strike="noStrike">
              <a:solidFill>
                <a:schemeClr val="dk1"/>
              </a:solidFill>
              <a:latin typeface="Arial"/>
              <a:ea typeface="Arial"/>
              <a:cs typeface="Arial"/>
              <a:sym typeface="Arial"/>
            </a:endParaRPr>
          </a:p>
          <a:p>
            <a:pPr indent="-171446" lvl="0" marL="171446" marR="0" rtl="0" algn="just">
              <a:lnSpc>
                <a:spcPct val="90000"/>
              </a:lnSpc>
              <a:spcBef>
                <a:spcPts val="0"/>
              </a:spcBef>
              <a:spcAft>
                <a:spcPts val="0"/>
              </a:spcAft>
              <a:buClr>
                <a:srgbClr val="000000"/>
              </a:buClr>
              <a:buSzPts val="1650"/>
              <a:buFont typeface="Arial"/>
              <a:buChar char="•"/>
            </a:pPr>
            <a:r>
              <a:rPr b="0" i="0" lang="en-US" sz="1650" u="none" cap="none" strike="noStrike">
                <a:solidFill>
                  <a:schemeClr val="dk1"/>
                </a:solidFill>
                <a:latin typeface="Arial"/>
                <a:ea typeface="Arial"/>
                <a:cs typeface="Arial"/>
                <a:sym typeface="Arial"/>
              </a:rPr>
              <a:t>Accordez une attention particulière à </a:t>
            </a:r>
            <a:r>
              <a:rPr b="1" i="0" lang="en-US" sz="1650" u="none" cap="none" strike="noStrike">
                <a:solidFill>
                  <a:schemeClr val="dk1"/>
                </a:solidFill>
                <a:latin typeface="Arial"/>
                <a:ea typeface="Arial"/>
                <a:cs typeface="Arial"/>
                <a:sym typeface="Arial"/>
              </a:rPr>
              <a:t>l’engagement des parties prenantes lors de l’élaboration et de la mise en œuvre du projet</a:t>
            </a:r>
            <a:r>
              <a:rPr b="0" i="0" lang="en-US" sz="1650" u="none" cap="none" strike="noStrike">
                <a:solidFill>
                  <a:schemeClr val="dk1"/>
                </a:solidFill>
                <a:latin typeface="Arial"/>
                <a:ea typeface="Arial"/>
                <a:cs typeface="Arial"/>
                <a:sym typeface="Arial"/>
              </a:rPr>
              <a:t>, car cela souligne l’appropriation nationale et pourrait contribuer à la reproductibilité.</a:t>
            </a:r>
            <a:endParaRPr/>
          </a:p>
          <a:p>
            <a:pPr indent="-171446" lvl="0" marL="171446" marR="0" rtl="0" algn="just">
              <a:lnSpc>
                <a:spcPct val="90000"/>
              </a:lnSpc>
              <a:spcBef>
                <a:spcPts val="0"/>
              </a:spcBef>
              <a:spcAft>
                <a:spcPts val="0"/>
              </a:spcAft>
              <a:buClr>
                <a:srgbClr val="000000"/>
              </a:buClr>
              <a:buSzPts val="1650"/>
              <a:buFont typeface="Arial"/>
              <a:buChar char="•"/>
            </a:pPr>
            <a:r>
              <a:rPr b="0" i="0" lang="en-US" sz="1650" u="none" cap="none" strike="noStrike">
                <a:solidFill>
                  <a:schemeClr val="dk1"/>
                </a:solidFill>
                <a:latin typeface="Arial"/>
                <a:ea typeface="Arial"/>
                <a:cs typeface="Arial"/>
                <a:sym typeface="Arial"/>
              </a:rPr>
              <a:t>Soulignez que les </a:t>
            </a:r>
            <a:r>
              <a:rPr b="1" i="0" lang="en-US" sz="1650" u="none" cap="none" strike="noStrike">
                <a:solidFill>
                  <a:schemeClr val="dk1"/>
                </a:solidFill>
                <a:latin typeface="Arial"/>
                <a:ea typeface="Arial"/>
                <a:cs typeface="Arial"/>
                <a:sym typeface="Arial"/>
              </a:rPr>
              <a:t>activités proposées sont conformes aux priorités nationales et aux stratégies et cadres politiques existants </a:t>
            </a:r>
            <a:r>
              <a:rPr b="0" i="0" lang="en-US" sz="1650" u="none" cap="none" strike="noStrike">
                <a:solidFill>
                  <a:schemeClr val="dk1"/>
                </a:solidFill>
                <a:latin typeface="Arial"/>
                <a:ea typeface="Arial"/>
                <a:cs typeface="Arial"/>
                <a:sym typeface="Arial"/>
              </a:rPr>
              <a:t>(par exemple, la CDN de votre pays), démontrant ainsi l’appropriation par le pays d’une proposition de financement.</a:t>
            </a:r>
            <a:endParaRPr/>
          </a:p>
        </p:txBody>
      </p:sp>
      <p:sp>
        <p:nvSpPr>
          <p:cNvPr id="1500" name="Google Shape;1500;p119"/>
          <p:cNvSpPr/>
          <p:nvPr/>
        </p:nvSpPr>
        <p:spPr>
          <a:xfrm flipH="1" rot="10800000">
            <a:off x="281811" y="1541857"/>
            <a:ext cx="8699365" cy="45721"/>
          </a:xfrm>
          <a:prstGeom prst="roundRect">
            <a:avLst>
              <a:gd fmla="val 10000" name="adj"/>
            </a:avLst>
          </a:prstGeom>
          <a:solidFill>
            <a:srgbClr val="F6C5A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1501" name="Google Shape;1501;p119"/>
          <p:cNvSpPr/>
          <p:nvPr/>
        </p:nvSpPr>
        <p:spPr>
          <a:xfrm flipH="1" rot="10800000">
            <a:off x="221653" y="2687167"/>
            <a:ext cx="8689070" cy="45719"/>
          </a:xfrm>
          <a:prstGeom prst="roundRect">
            <a:avLst>
              <a:gd fmla="val 10000" name="adj"/>
            </a:avLst>
          </a:pr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1502" name="Google Shape;1502;p119"/>
          <p:cNvSpPr/>
          <p:nvPr/>
        </p:nvSpPr>
        <p:spPr>
          <a:xfrm flipH="1" rot="10800000">
            <a:off x="191664" y="3807087"/>
            <a:ext cx="8730683" cy="45719"/>
          </a:xfrm>
          <a:prstGeom prst="roundRect">
            <a:avLst>
              <a:gd fmla="val 10000" name="adj"/>
            </a:avLst>
          </a:prstGeom>
          <a:solidFill>
            <a:srgbClr val="6EA73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1503" name="Google Shape;1503;p119"/>
          <p:cNvSpPr/>
          <p:nvPr/>
        </p:nvSpPr>
        <p:spPr>
          <a:xfrm flipH="1" rot="10800000">
            <a:off x="234912" y="3126437"/>
            <a:ext cx="8741691" cy="45719"/>
          </a:xfrm>
          <a:prstGeom prst="roundRect">
            <a:avLst>
              <a:gd fmla="val 10000" name="adj"/>
            </a:avLst>
          </a:pr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pic>
        <p:nvPicPr>
          <p:cNvPr id="1504" name="Google Shape;1504;p119"/>
          <p:cNvPicPr preferRelativeResize="0"/>
          <p:nvPr/>
        </p:nvPicPr>
        <p:blipFill rotWithShape="1">
          <a:blip r:embed="rId3">
            <a:alphaModFix/>
          </a:blip>
          <a:srcRect b="14258" l="0" r="0" t="0"/>
          <a:stretch/>
        </p:blipFill>
        <p:spPr>
          <a:xfrm>
            <a:off x="119335" y="69448"/>
            <a:ext cx="1379167" cy="609598"/>
          </a:xfrm>
          <a:prstGeom prst="rect">
            <a:avLst/>
          </a:prstGeom>
          <a:noFill/>
          <a:ln>
            <a:noFill/>
          </a:ln>
        </p:spPr>
      </p:pic>
      <p:grpSp>
        <p:nvGrpSpPr>
          <p:cNvPr id="1505" name="Google Shape;1505;p119"/>
          <p:cNvGrpSpPr/>
          <p:nvPr/>
        </p:nvGrpSpPr>
        <p:grpSpPr>
          <a:xfrm>
            <a:off x="7142026" y="4802451"/>
            <a:ext cx="1872092" cy="367816"/>
            <a:chOff x="8596525" y="6049452"/>
            <a:chExt cx="3311957" cy="582866"/>
          </a:xfrm>
        </p:grpSpPr>
        <p:grpSp>
          <p:nvGrpSpPr>
            <p:cNvPr id="1506" name="Google Shape;1506;p119"/>
            <p:cNvGrpSpPr/>
            <p:nvPr/>
          </p:nvGrpSpPr>
          <p:grpSpPr>
            <a:xfrm>
              <a:off x="8596525" y="6049452"/>
              <a:ext cx="2275048" cy="582866"/>
              <a:chOff x="2995571" y="4446283"/>
              <a:chExt cx="3220513" cy="825093"/>
            </a:xfrm>
          </p:grpSpPr>
          <p:sp>
            <p:nvSpPr>
              <p:cNvPr id="1507" name="Google Shape;1507;p119"/>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508" name="Google Shape;1508;p119"/>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509" name="Google Shape;1509;p119"/>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510" name="Google Shape;1510;p119"/>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120"/>
          <p:cNvSpPr txBox="1"/>
          <p:nvPr>
            <p:ph type="title"/>
          </p:nvPr>
        </p:nvSpPr>
        <p:spPr>
          <a:xfrm>
            <a:off x="1498502" y="121046"/>
            <a:ext cx="6862542" cy="55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US" sz="2800">
                <a:solidFill>
                  <a:srgbClr val="126580"/>
                </a:solidFill>
                <a:latin typeface="Arial"/>
                <a:ea typeface="Arial"/>
                <a:cs typeface="Arial"/>
                <a:sym typeface="Arial"/>
              </a:rPr>
              <a:t>Justification de l'intervention du FVC</a:t>
            </a:r>
            <a:endParaRPr b="1" sz="2800">
              <a:solidFill>
                <a:srgbClr val="126580"/>
              </a:solidFill>
              <a:latin typeface="Arial"/>
              <a:ea typeface="Arial"/>
              <a:cs typeface="Arial"/>
              <a:sym typeface="Arial"/>
            </a:endParaRPr>
          </a:p>
        </p:txBody>
      </p:sp>
      <p:grpSp>
        <p:nvGrpSpPr>
          <p:cNvPr id="1517" name="Google Shape;1517;p120"/>
          <p:cNvGrpSpPr/>
          <p:nvPr/>
        </p:nvGrpSpPr>
        <p:grpSpPr>
          <a:xfrm>
            <a:off x="3359018" y="768609"/>
            <a:ext cx="5784981" cy="1419374"/>
            <a:chOff x="5159953" y="1456494"/>
            <a:chExt cx="7129208" cy="2201377"/>
          </a:xfrm>
        </p:grpSpPr>
        <p:cxnSp>
          <p:nvCxnSpPr>
            <p:cNvPr id="1518" name="Google Shape;1518;p120"/>
            <p:cNvCxnSpPr/>
            <p:nvPr/>
          </p:nvCxnSpPr>
          <p:spPr>
            <a:xfrm>
              <a:off x="5159958" y="1456494"/>
              <a:ext cx="7129203" cy="0"/>
            </a:xfrm>
            <a:prstGeom prst="straightConnector1">
              <a:avLst/>
            </a:prstGeom>
            <a:solidFill>
              <a:srgbClr val="126082"/>
            </a:solidFill>
            <a:ln cap="flat" cmpd="sng" w="25400">
              <a:solidFill>
                <a:srgbClr val="F4B818"/>
              </a:solidFill>
              <a:prstDash val="solid"/>
              <a:round/>
              <a:headEnd len="sm" w="sm" type="none"/>
              <a:tailEnd len="sm" w="sm" type="none"/>
            </a:ln>
          </p:spPr>
        </p:cxnSp>
        <p:sp>
          <p:nvSpPr>
            <p:cNvPr id="1519" name="Google Shape;1519;p120"/>
            <p:cNvSpPr/>
            <p:nvPr/>
          </p:nvSpPr>
          <p:spPr>
            <a:xfrm>
              <a:off x="5159953" y="1497445"/>
              <a:ext cx="7043888" cy="2160426"/>
            </a:xfrm>
            <a:custGeom>
              <a:rect b="b" l="l" r="r" t="t"/>
              <a:pathLst>
                <a:path extrusionOk="0" h="1154162" w="5618412">
                  <a:moveTo>
                    <a:pt x="0" y="0"/>
                  </a:moveTo>
                  <a:lnTo>
                    <a:pt x="5618412" y="0"/>
                  </a:lnTo>
                  <a:lnTo>
                    <a:pt x="5618412" y="1154162"/>
                  </a:lnTo>
                  <a:lnTo>
                    <a:pt x="0" y="1154162"/>
                  </a:lnTo>
                  <a:lnTo>
                    <a:pt x="0" y="0"/>
                  </a:lnTo>
                  <a:close/>
                </a:path>
              </a:pathLst>
            </a:custGeom>
            <a:noFill/>
            <a:ln>
              <a:noFill/>
            </a:ln>
          </p:spPr>
          <p:txBody>
            <a:bodyPr anchorCtr="0" anchor="t" bIns="57150" lIns="57150" spcFirstLastPara="1" rIns="57150" wrap="square" tIns="57150">
              <a:noAutofit/>
            </a:bodyPr>
            <a:lstStyle/>
            <a:p>
              <a:pPr indent="0" lvl="0" marL="0" marR="0" rtl="0" algn="just">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Les propositions démontrent que le pays bénéficiaire est un PMA vulnérable au changement climatique et qu’il a un déficit budgétaire ou ne dispose pas des capitaux nécessaires pour financer le projet par ses propres moyens. Elles ont également démontré que les bénéficiaires (dans le cas d’un projet d’adaptation pour lequel une subvention est demandée) n’ont pas les moyens non seulement de renforcer leur résilience mais aussi de contracter un prêt auprès d’une banque ou du FVC. Certaines propositions démontrent que les activités pour lesquelles un financement du FVC est demandé ne sont pas des activités génératrices de revenus ;</a:t>
              </a:r>
              <a:endParaRPr b="1" i="0" sz="1200" u="none" cap="none" strike="noStrike">
                <a:solidFill>
                  <a:schemeClr val="dk1"/>
                </a:solidFill>
                <a:latin typeface="Arial"/>
                <a:ea typeface="Arial"/>
                <a:cs typeface="Arial"/>
                <a:sym typeface="Arial"/>
              </a:endParaRPr>
            </a:p>
          </p:txBody>
        </p:sp>
      </p:grpSp>
      <p:grpSp>
        <p:nvGrpSpPr>
          <p:cNvPr id="1520" name="Google Shape;1520;p120"/>
          <p:cNvGrpSpPr/>
          <p:nvPr/>
        </p:nvGrpSpPr>
        <p:grpSpPr>
          <a:xfrm>
            <a:off x="3359020" y="2339366"/>
            <a:ext cx="5784980" cy="455872"/>
            <a:chOff x="5865749" y="3516168"/>
            <a:chExt cx="6402927" cy="607829"/>
          </a:xfrm>
        </p:grpSpPr>
        <p:cxnSp>
          <p:nvCxnSpPr>
            <p:cNvPr id="1521" name="Google Shape;1521;p120"/>
            <p:cNvCxnSpPr/>
            <p:nvPr/>
          </p:nvCxnSpPr>
          <p:spPr>
            <a:xfrm flipH="1" rot="10800000">
              <a:off x="5865749" y="3516168"/>
              <a:ext cx="6402927" cy="1"/>
            </a:xfrm>
            <a:prstGeom prst="straightConnector1">
              <a:avLst/>
            </a:prstGeom>
            <a:solidFill>
              <a:srgbClr val="126082"/>
            </a:solidFill>
            <a:ln cap="flat" cmpd="sng" w="25400">
              <a:solidFill>
                <a:srgbClr val="3EDAD8"/>
              </a:solidFill>
              <a:prstDash val="solid"/>
              <a:round/>
              <a:headEnd len="sm" w="sm" type="none"/>
              <a:tailEnd len="sm" w="sm" type="none"/>
            </a:ln>
          </p:spPr>
        </p:cxnSp>
        <p:sp>
          <p:nvSpPr>
            <p:cNvPr id="1522" name="Google Shape;1522;p120"/>
            <p:cNvSpPr/>
            <p:nvPr/>
          </p:nvSpPr>
          <p:spPr>
            <a:xfrm>
              <a:off x="5917333" y="3629185"/>
              <a:ext cx="6091544" cy="494812"/>
            </a:xfrm>
            <a:custGeom>
              <a:rect b="b" l="l" r="r" t="t"/>
              <a:pathLst>
                <a:path extrusionOk="0" h="1154162" w="5618412">
                  <a:moveTo>
                    <a:pt x="0" y="0"/>
                  </a:moveTo>
                  <a:lnTo>
                    <a:pt x="5618412" y="0"/>
                  </a:lnTo>
                  <a:lnTo>
                    <a:pt x="5618412" y="1154162"/>
                  </a:lnTo>
                  <a:lnTo>
                    <a:pt x="0" y="1154162"/>
                  </a:lnTo>
                  <a:lnTo>
                    <a:pt x="0" y="0"/>
                  </a:lnTo>
                  <a:close/>
                </a:path>
              </a:pathLst>
            </a:custGeom>
            <a:noFill/>
            <a:ln>
              <a:noFill/>
            </a:ln>
          </p:spPr>
          <p:txBody>
            <a:bodyPr anchorCtr="0" anchor="t" bIns="57150" lIns="57150" spcFirstLastPara="1" rIns="57150" wrap="square" tIns="57150">
              <a:noAutofit/>
            </a:bodyPr>
            <a:lstStyle/>
            <a:p>
              <a:pPr indent="0" lvl="0" marL="0" marR="0" rtl="0" algn="just">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Les propositions établissent un lien clair entre les activités proposées, le changement climatique et les objectifs de financement du FCV.</a:t>
              </a:r>
              <a:endParaRPr b="0" i="0" sz="1200" u="none" cap="none" strike="noStrike">
                <a:solidFill>
                  <a:srgbClr val="000000"/>
                </a:solidFill>
                <a:highlight>
                  <a:srgbClr val="FFC219"/>
                </a:highlight>
                <a:latin typeface="Arial"/>
                <a:ea typeface="Arial"/>
                <a:cs typeface="Arial"/>
                <a:sym typeface="Arial"/>
              </a:endParaRPr>
            </a:p>
          </p:txBody>
        </p:sp>
      </p:grpSp>
      <p:grpSp>
        <p:nvGrpSpPr>
          <p:cNvPr id="1523" name="Google Shape;1523;p120"/>
          <p:cNvGrpSpPr/>
          <p:nvPr/>
        </p:nvGrpSpPr>
        <p:grpSpPr>
          <a:xfrm>
            <a:off x="3359018" y="2933973"/>
            <a:ext cx="5784980" cy="587824"/>
            <a:chOff x="5679947" y="4616676"/>
            <a:chExt cx="6465267" cy="1154162"/>
          </a:xfrm>
        </p:grpSpPr>
        <p:cxnSp>
          <p:nvCxnSpPr>
            <p:cNvPr id="1524" name="Google Shape;1524;p120"/>
            <p:cNvCxnSpPr/>
            <p:nvPr/>
          </p:nvCxnSpPr>
          <p:spPr>
            <a:xfrm>
              <a:off x="5679947" y="4634363"/>
              <a:ext cx="6465267" cy="0"/>
            </a:xfrm>
            <a:prstGeom prst="straightConnector1">
              <a:avLst/>
            </a:prstGeom>
            <a:solidFill>
              <a:srgbClr val="126082"/>
            </a:solidFill>
            <a:ln cap="flat" cmpd="sng" w="25400">
              <a:solidFill>
                <a:srgbClr val="0070C0"/>
              </a:solidFill>
              <a:prstDash val="solid"/>
              <a:round/>
              <a:headEnd len="sm" w="sm" type="none"/>
              <a:tailEnd len="sm" w="sm" type="none"/>
            </a:ln>
          </p:spPr>
        </p:cxnSp>
        <p:sp>
          <p:nvSpPr>
            <p:cNvPr id="1525" name="Google Shape;1525;p120"/>
            <p:cNvSpPr/>
            <p:nvPr/>
          </p:nvSpPr>
          <p:spPr>
            <a:xfrm>
              <a:off x="5700971" y="4616676"/>
              <a:ext cx="6300278" cy="1154162"/>
            </a:xfrm>
            <a:custGeom>
              <a:rect b="b" l="l" r="r" t="t"/>
              <a:pathLst>
                <a:path extrusionOk="0" h="1154162" w="5618412">
                  <a:moveTo>
                    <a:pt x="0" y="0"/>
                  </a:moveTo>
                  <a:lnTo>
                    <a:pt x="5618412" y="0"/>
                  </a:lnTo>
                  <a:lnTo>
                    <a:pt x="5618412" y="1154162"/>
                  </a:lnTo>
                  <a:lnTo>
                    <a:pt x="0" y="1154162"/>
                  </a:lnTo>
                  <a:lnTo>
                    <a:pt x="0" y="0"/>
                  </a:lnTo>
                  <a:close/>
                </a:path>
              </a:pathLst>
            </a:custGeom>
            <a:noFill/>
            <a:ln>
              <a:noFill/>
            </a:ln>
          </p:spPr>
          <p:txBody>
            <a:bodyPr anchorCtr="0" anchor="t" bIns="57150" lIns="57150" spcFirstLastPara="1" rIns="57150" wrap="square" tIns="57150">
              <a:noAutofit/>
            </a:bodyPr>
            <a:lstStyle/>
            <a:p>
              <a:pPr indent="0" lvl="0" marL="0" marR="0" rtl="0" algn="just">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La plupart des propositions mettent en évidence les faiblesses du marché des capitaux, les taux d’intérêt élevés appliqués par les banques et le niveau de risque élevé avancé par les banques nationales lorsqu’il s’agit de financer des activités climatiques.</a:t>
              </a:r>
              <a:endParaRPr b="1" i="0" sz="1500" u="none" cap="none" strike="noStrike">
                <a:solidFill>
                  <a:srgbClr val="000000"/>
                </a:solidFill>
                <a:latin typeface="Arial"/>
                <a:ea typeface="Arial"/>
                <a:cs typeface="Arial"/>
                <a:sym typeface="Arial"/>
              </a:endParaRPr>
            </a:p>
          </p:txBody>
        </p:sp>
      </p:grpSp>
      <p:grpSp>
        <p:nvGrpSpPr>
          <p:cNvPr id="1526" name="Google Shape;1526;p120"/>
          <p:cNvGrpSpPr/>
          <p:nvPr/>
        </p:nvGrpSpPr>
        <p:grpSpPr>
          <a:xfrm>
            <a:off x="3302677" y="3693363"/>
            <a:ext cx="5841323" cy="1093129"/>
            <a:chOff x="5750764" y="5457759"/>
            <a:chExt cx="6347195" cy="781787"/>
          </a:xfrm>
        </p:grpSpPr>
        <p:cxnSp>
          <p:nvCxnSpPr>
            <p:cNvPr id="1527" name="Google Shape;1527;p120"/>
            <p:cNvCxnSpPr/>
            <p:nvPr/>
          </p:nvCxnSpPr>
          <p:spPr>
            <a:xfrm>
              <a:off x="5750764" y="5457759"/>
              <a:ext cx="6347195" cy="0"/>
            </a:xfrm>
            <a:prstGeom prst="straightConnector1">
              <a:avLst/>
            </a:prstGeom>
            <a:solidFill>
              <a:srgbClr val="126082"/>
            </a:solidFill>
            <a:ln cap="flat" cmpd="sng" w="25400">
              <a:solidFill>
                <a:srgbClr val="C00000"/>
              </a:solidFill>
              <a:prstDash val="solid"/>
              <a:round/>
              <a:headEnd len="sm" w="sm" type="none"/>
              <a:tailEnd len="sm" w="sm" type="none"/>
            </a:ln>
          </p:spPr>
        </p:cxnSp>
        <p:sp>
          <p:nvSpPr>
            <p:cNvPr id="1528" name="Google Shape;1528;p120"/>
            <p:cNvSpPr/>
            <p:nvPr/>
          </p:nvSpPr>
          <p:spPr>
            <a:xfrm>
              <a:off x="5811988" y="5555748"/>
              <a:ext cx="6081561" cy="683798"/>
            </a:xfrm>
            <a:custGeom>
              <a:rect b="b" l="l" r="r" t="t"/>
              <a:pathLst>
                <a:path extrusionOk="0" h="1154162" w="5618412">
                  <a:moveTo>
                    <a:pt x="0" y="0"/>
                  </a:moveTo>
                  <a:lnTo>
                    <a:pt x="5618412" y="0"/>
                  </a:lnTo>
                  <a:lnTo>
                    <a:pt x="5618412" y="1154162"/>
                  </a:lnTo>
                  <a:lnTo>
                    <a:pt x="0" y="1154162"/>
                  </a:lnTo>
                  <a:lnTo>
                    <a:pt x="0" y="0"/>
                  </a:lnTo>
                  <a:close/>
                </a:path>
              </a:pathLst>
            </a:custGeom>
            <a:noFill/>
            <a:ln>
              <a:noFill/>
            </a:ln>
          </p:spPr>
          <p:txBody>
            <a:bodyPr anchorCtr="0" anchor="t" bIns="57150" lIns="57150" spcFirstLastPara="1" rIns="57150" wrap="square" tIns="57150">
              <a:noAutofit/>
            </a:bodyPr>
            <a:lstStyle/>
            <a:p>
              <a:pPr indent="0" lvl="0" marL="0" marR="0" rtl="0" algn="just">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Les propositions démontrent que les activités pour lesquelles un financement est demandé contribuent au renforcement de la résilience des communautés vulnérables et que la cause de la vulnérabilité est liée au changement climatique, ou que les activités proposées contribuent à une réduction vérifiable des émissions de gaz à effet de serre (GES) ;</a:t>
              </a:r>
              <a:endParaRPr b="0" i="0" sz="1200" u="none" cap="none" strike="noStrike">
                <a:solidFill>
                  <a:srgbClr val="000000"/>
                </a:solidFill>
                <a:latin typeface="Arial"/>
                <a:ea typeface="Arial"/>
                <a:cs typeface="Arial"/>
                <a:sym typeface="Arial"/>
              </a:endParaRPr>
            </a:p>
          </p:txBody>
        </p:sp>
      </p:grpSp>
      <p:sp>
        <p:nvSpPr>
          <p:cNvPr id="1529" name="Google Shape;1529;p120"/>
          <p:cNvSpPr/>
          <p:nvPr/>
        </p:nvSpPr>
        <p:spPr>
          <a:xfrm>
            <a:off x="3302677" y="4720313"/>
            <a:ext cx="5772089" cy="389079"/>
          </a:xfrm>
          <a:custGeom>
            <a:rect b="b" l="l" r="r" t="t"/>
            <a:pathLst>
              <a:path extrusionOk="0" h="1154162" w="5618412">
                <a:moveTo>
                  <a:pt x="0" y="0"/>
                </a:moveTo>
                <a:lnTo>
                  <a:pt x="5618412" y="0"/>
                </a:lnTo>
                <a:lnTo>
                  <a:pt x="5618412" y="1154162"/>
                </a:lnTo>
                <a:lnTo>
                  <a:pt x="0" y="1154162"/>
                </a:lnTo>
                <a:lnTo>
                  <a:pt x="0" y="0"/>
                </a:lnTo>
                <a:close/>
              </a:path>
            </a:pathLst>
          </a:custGeom>
          <a:solidFill>
            <a:schemeClr val="lt1"/>
          </a:solidFill>
          <a:ln>
            <a:noFill/>
          </a:ln>
        </p:spPr>
        <p:txBody>
          <a:bodyPr anchorCtr="0" anchor="t" bIns="57150" lIns="57150" spcFirstLastPara="1" rIns="57150" wrap="square" tIns="57150">
            <a:noAutofit/>
          </a:bodyPr>
          <a:lstStyle/>
          <a:p>
            <a:pPr indent="0" lvl="0" marL="0" marR="0" rtl="0" algn="just">
              <a:lnSpc>
                <a:spcPct val="9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p:txBody>
      </p:sp>
      <p:sp>
        <p:nvSpPr>
          <p:cNvPr id="1530" name="Google Shape;1530;p120"/>
          <p:cNvSpPr txBox="1"/>
          <p:nvPr/>
        </p:nvSpPr>
        <p:spPr>
          <a:xfrm>
            <a:off x="128819" y="764899"/>
            <a:ext cx="3230219" cy="4278054"/>
          </a:xfrm>
          <a:prstGeom prst="rect">
            <a:avLst/>
          </a:prstGeom>
          <a:solidFill>
            <a:srgbClr val="0F6C8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La justification de l'intervention du FVC est fondamentale pour l'approbation de la proposition de financement par le FVC. Les critères d'intervention et d'investissement sont deux des éléments les plus importants. La proposition doit démontrer que sans l'intervention du FVC, les activités proposées ne pourraient pas être mises en œuvre et que les vulnérabilités augmenteraient encore par rapport aux projections climatiques. L'analyse des propositions de financement a mis en évidence les points suivants:</a:t>
            </a:r>
            <a:endParaRPr b="0" i="0" sz="1600" u="none" cap="none" strike="noStrike">
              <a:solidFill>
                <a:schemeClr val="lt1"/>
              </a:solidFill>
              <a:latin typeface="Arial"/>
              <a:ea typeface="Arial"/>
              <a:cs typeface="Arial"/>
              <a:sym typeface="Arial"/>
            </a:endParaRPr>
          </a:p>
        </p:txBody>
      </p:sp>
      <p:pic>
        <p:nvPicPr>
          <p:cNvPr id="1531" name="Google Shape;1531;p120"/>
          <p:cNvPicPr preferRelativeResize="0"/>
          <p:nvPr/>
        </p:nvPicPr>
        <p:blipFill rotWithShape="1">
          <a:blip r:embed="rId3">
            <a:alphaModFix/>
          </a:blip>
          <a:srcRect b="14258" l="0" r="0" t="0"/>
          <a:stretch/>
        </p:blipFill>
        <p:spPr>
          <a:xfrm>
            <a:off x="119335" y="69448"/>
            <a:ext cx="1379167" cy="60959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121"/>
          <p:cNvSpPr txBox="1"/>
          <p:nvPr/>
        </p:nvSpPr>
        <p:spPr>
          <a:xfrm>
            <a:off x="795454" y="1491583"/>
            <a:ext cx="509991" cy="25263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1" i="0" lang="en-US" sz="1600" u="none" cap="none" strike="noStrike">
                <a:solidFill>
                  <a:srgbClr val="FFFFFF"/>
                </a:solidFill>
                <a:latin typeface="Barlow"/>
                <a:ea typeface="Barlow"/>
                <a:cs typeface="Barlow"/>
                <a:sym typeface="Barlow"/>
              </a:rPr>
              <a:t>01</a:t>
            </a:r>
            <a:endParaRPr b="0" i="0" sz="1400" u="none" cap="none" strike="noStrike">
              <a:solidFill>
                <a:srgbClr val="000000"/>
              </a:solidFill>
              <a:latin typeface="Arial"/>
              <a:ea typeface="Arial"/>
              <a:cs typeface="Arial"/>
              <a:sym typeface="Arial"/>
            </a:endParaRPr>
          </a:p>
        </p:txBody>
      </p:sp>
      <p:sp>
        <p:nvSpPr>
          <p:cNvPr id="1537" name="Google Shape;1537;p121"/>
          <p:cNvSpPr txBox="1"/>
          <p:nvPr/>
        </p:nvSpPr>
        <p:spPr>
          <a:xfrm>
            <a:off x="2549906" y="1491583"/>
            <a:ext cx="509991" cy="25263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1" i="0" lang="en-US" sz="1600" u="none" cap="none" strike="noStrike">
                <a:solidFill>
                  <a:srgbClr val="FFFFFF"/>
                </a:solidFill>
                <a:latin typeface="Barlow"/>
                <a:ea typeface="Barlow"/>
                <a:cs typeface="Barlow"/>
                <a:sym typeface="Barlow"/>
              </a:rPr>
              <a:t>02</a:t>
            </a:r>
            <a:endParaRPr b="0" i="0" sz="1400" u="none" cap="none" strike="noStrike">
              <a:solidFill>
                <a:srgbClr val="000000"/>
              </a:solidFill>
              <a:latin typeface="Arial"/>
              <a:ea typeface="Arial"/>
              <a:cs typeface="Arial"/>
              <a:sym typeface="Arial"/>
            </a:endParaRPr>
          </a:p>
        </p:txBody>
      </p:sp>
      <p:sp>
        <p:nvSpPr>
          <p:cNvPr id="1538" name="Google Shape;1538;p121"/>
          <p:cNvSpPr txBox="1"/>
          <p:nvPr/>
        </p:nvSpPr>
        <p:spPr>
          <a:xfrm>
            <a:off x="1593130" y="89770"/>
            <a:ext cx="7359205" cy="609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26580"/>
              </a:buClr>
              <a:buSzPts val="3300"/>
              <a:buFont typeface="Arial"/>
              <a:buNone/>
            </a:pPr>
            <a:r>
              <a:rPr b="1" i="0" lang="en-US" sz="3300" u="none" cap="none" strike="noStrike">
                <a:solidFill>
                  <a:srgbClr val="126580"/>
                </a:solidFill>
                <a:latin typeface="Arial"/>
                <a:ea typeface="Arial"/>
                <a:cs typeface="Arial"/>
                <a:sym typeface="Arial"/>
              </a:rPr>
              <a:t>Montage financier</a:t>
            </a:r>
            <a:endParaRPr b="1" i="0" sz="3300" u="none" cap="none" strike="noStrike">
              <a:solidFill>
                <a:srgbClr val="126580"/>
              </a:solidFill>
              <a:latin typeface="Arial"/>
              <a:ea typeface="Arial"/>
              <a:cs typeface="Arial"/>
              <a:sym typeface="Arial"/>
            </a:endParaRPr>
          </a:p>
        </p:txBody>
      </p:sp>
      <p:sp>
        <p:nvSpPr>
          <p:cNvPr id="1539" name="Google Shape;1539;p121"/>
          <p:cNvSpPr txBox="1"/>
          <p:nvPr/>
        </p:nvSpPr>
        <p:spPr>
          <a:xfrm>
            <a:off x="4301036" y="1536561"/>
            <a:ext cx="509991" cy="25263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1" i="0" lang="en-US" sz="1600" u="none" cap="none" strike="noStrike">
                <a:solidFill>
                  <a:srgbClr val="FFFFFF"/>
                </a:solidFill>
                <a:latin typeface="Barlow"/>
                <a:ea typeface="Barlow"/>
                <a:cs typeface="Barlow"/>
                <a:sym typeface="Barlow"/>
              </a:rPr>
              <a:t>03</a:t>
            </a:r>
            <a:endParaRPr b="0" i="0" sz="1400" u="none" cap="none" strike="noStrike">
              <a:solidFill>
                <a:srgbClr val="000000"/>
              </a:solidFill>
              <a:latin typeface="Arial"/>
              <a:ea typeface="Arial"/>
              <a:cs typeface="Arial"/>
              <a:sym typeface="Arial"/>
            </a:endParaRPr>
          </a:p>
        </p:txBody>
      </p:sp>
      <p:sp>
        <p:nvSpPr>
          <p:cNvPr id="1540" name="Google Shape;1540;p121"/>
          <p:cNvSpPr txBox="1"/>
          <p:nvPr/>
        </p:nvSpPr>
        <p:spPr>
          <a:xfrm>
            <a:off x="6018428" y="1540623"/>
            <a:ext cx="509991" cy="25263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1" i="0" lang="en-US" sz="1600" u="none" cap="none" strike="noStrike">
                <a:solidFill>
                  <a:srgbClr val="FFFFFF"/>
                </a:solidFill>
                <a:latin typeface="Barlow"/>
                <a:ea typeface="Barlow"/>
                <a:cs typeface="Barlow"/>
                <a:sym typeface="Barlow"/>
              </a:rPr>
              <a:t>04</a:t>
            </a:r>
            <a:endParaRPr b="0" i="0" sz="1400" u="none" cap="none" strike="noStrike">
              <a:solidFill>
                <a:srgbClr val="000000"/>
              </a:solidFill>
              <a:latin typeface="Arial"/>
              <a:ea typeface="Arial"/>
              <a:cs typeface="Arial"/>
              <a:sym typeface="Arial"/>
            </a:endParaRPr>
          </a:p>
        </p:txBody>
      </p:sp>
      <p:sp>
        <p:nvSpPr>
          <p:cNvPr id="1541" name="Google Shape;1541;p121"/>
          <p:cNvSpPr txBox="1"/>
          <p:nvPr/>
        </p:nvSpPr>
        <p:spPr>
          <a:xfrm>
            <a:off x="7712936" y="1540623"/>
            <a:ext cx="509991" cy="25263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1" i="0" lang="en-US" sz="1600" u="none" cap="none" strike="noStrike">
                <a:solidFill>
                  <a:srgbClr val="FFFFFF"/>
                </a:solidFill>
                <a:latin typeface="Barlow"/>
                <a:ea typeface="Barlow"/>
                <a:cs typeface="Barlow"/>
                <a:sym typeface="Barlow"/>
              </a:rPr>
              <a:t>05</a:t>
            </a:r>
            <a:endParaRPr b="0" i="0" sz="1400" u="none" cap="none" strike="noStrike">
              <a:solidFill>
                <a:srgbClr val="000000"/>
              </a:solidFill>
              <a:latin typeface="Arial"/>
              <a:ea typeface="Arial"/>
              <a:cs typeface="Arial"/>
              <a:sym typeface="Arial"/>
            </a:endParaRPr>
          </a:p>
        </p:txBody>
      </p:sp>
      <p:sp>
        <p:nvSpPr>
          <p:cNvPr id="1542" name="Google Shape;1542;p121"/>
          <p:cNvSpPr txBox="1"/>
          <p:nvPr/>
        </p:nvSpPr>
        <p:spPr>
          <a:xfrm>
            <a:off x="264111" y="1961146"/>
            <a:ext cx="8879890" cy="2045368"/>
          </a:xfrm>
          <a:prstGeom prst="rect">
            <a:avLst/>
          </a:prstGeom>
          <a:noFill/>
          <a:ln>
            <a:noFill/>
          </a:ln>
        </p:spPr>
        <p:txBody>
          <a:bodyPr anchorCtr="0" anchor="t" bIns="45700" lIns="91425" spcFirstLastPara="1" rIns="91425" wrap="square" tIns="45700">
            <a:noAutofit/>
          </a:bodyPr>
          <a:lstStyle/>
          <a:p>
            <a:pPr indent="-161925" lvl="0" marL="228600" marR="0" rtl="0" algn="just">
              <a:lnSpc>
                <a:spcPct val="100000"/>
              </a:lnSpc>
              <a:spcBef>
                <a:spcPts val="0"/>
              </a:spcBef>
              <a:spcAft>
                <a:spcPts val="0"/>
              </a:spcAft>
              <a:buClr>
                <a:srgbClr val="FFC000"/>
              </a:buClr>
              <a:buSzPts val="1050"/>
              <a:buFont typeface="Noto Sans Symbols"/>
              <a:buNone/>
            </a:pPr>
            <a:r>
              <a:t/>
            </a:r>
            <a:endParaRPr b="0" i="0" sz="1050" u="none" cap="none" strike="noStrike">
              <a:solidFill>
                <a:schemeClr val="dk1"/>
              </a:solidFill>
              <a:latin typeface="Arial"/>
              <a:ea typeface="Arial"/>
              <a:cs typeface="Arial"/>
              <a:sym typeface="Arial"/>
            </a:endParaRPr>
          </a:p>
          <a:p>
            <a:pPr indent="-228600" lvl="0" marL="228600" marR="0" rtl="0" algn="just">
              <a:lnSpc>
                <a:spcPct val="100000"/>
              </a:lnSpc>
              <a:spcBef>
                <a:spcPts val="0"/>
              </a:spcBef>
              <a:spcAft>
                <a:spcPts val="0"/>
              </a:spcAft>
              <a:buClr>
                <a:srgbClr val="FFC000"/>
              </a:buClr>
              <a:buSzPts val="1050"/>
              <a:buFont typeface="Noto Sans Symbols"/>
              <a:buChar char="⮚"/>
            </a:pPr>
            <a:r>
              <a:rPr b="0" i="0" lang="en-US" sz="1100" u="none" cap="none" strike="noStrike">
                <a:solidFill>
                  <a:schemeClr val="dk1"/>
                </a:solidFill>
                <a:latin typeface="Arial"/>
                <a:ea typeface="Arial"/>
                <a:cs typeface="Arial"/>
                <a:sym typeface="Arial"/>
              </a:rPr>
              <a:t>L'instrument de financement choisi est en adéquation avec les types d'activités proposées. Il est souhaitable de demander des subventions pour des activités qui ne génèrent pas de revenus mais qui sont liées au changement climatique. Plusieurs instruments financiers peuvent être choisis dans une proposition de projet, à condition que cela soit clairement distingué et justifié ;</a:t>
            </a:r>
            <a:endParaRPr/>
          </a:p>
          <a:p>
            <a:pPr indent="-228600" lvl="0" marL="228600" marR="0" rtl="0" algn="just">
              <a:lnSpc>
                <a:spcPct val="100000"/>
              </a:lnSpc>
              <a:spcBef>
                <a:spcPts val="1200"/>
              </a:spcBef>
              <a:spcAft>
                <a:spcPts val="0"/>
              </a:spcAft>
              <a:buClr>
                <a:srgbClr val="FFC000"/>
              </a:buClr>
              <a:buSzPts val="1050"/>
              <a:buFont typeface="Noto Sans Symbols"/>
              <a:buChar char="⮚"/>
            </a:pPr>
            <a:r>
              <a:rPr b="0" i="0" lang="en-US" sz="1100" u="none" cap="none" strike="noStrike">
                <a:solidFill>
                  <a:schemeClr val="dk1"/>
                </a:solidFill>
                <a:latin typeface="Arial"/>
                <a:ea typeface="Arial"/>
                <a:cs typeface="Arial"/>
                <a:sym typeface="Arial"/>
              </a:rPr>
              <a:t>La proposition fournit une justification claire du choix de l'instrument, en tenant compte du marché des capitaux et de la capacité financière du pays.</a:t>
            </a:r>
            <a:endParaRPr/>
          </a:p>
          <a:p>
            <a:pPr indent="-228600" lvl="0" marL="228600" marR="0" rtl="0" algn="just">
              <a:lnSpc>
                <a:spcPct val="100000"/>
              </a:lnSpc>
              <a:spcBef>
                <a:spcPts val="1200"/>
              </a:spcBef>
              <a:spcAft>
                <a:spcPts val="0"/>
              </a:spcAft>
              <a:buClr>
                <a:srgbClr val="FFC000"/>
              </a:buClr>
              <a:buSzPts val="1050"/>
              <a:buFont typeface="Noto Sans Symbols"/>
              <a:buChar char="⮚"/>
            </a:pPr>
            <a:r>
              <a:rPr b="0" i="0" lang="en-US" sz="1100" u="none" cap="none" strike="noStrike">
                <a:solidFill>
                  <a:schemeClr val="dk1"/>
                </a:solidFill>
                <a:latin typeface="Arial"/>
                <a:ea typeface="Arial"/>
                <a:cs typeface="Arial"/>
                <a:sym typeface="Arial"/>
              </a:rPr>
              <a:t>Le projet comprend un cofinancement (inconditionnel) pour respecter le quota de financement conditionnel et inconditionnel déterminé par le NDC dans le secteur du projet.</a:t>
            </a:r>
            <a:endParaRPr/>
          </a:p>
          <a:p>
            <a:pPr indent="-228600" lvl="0" marL="228600" marR="0" rtl="0" algn="just">
              <a:lnSpc>
                <a:spcPct val="100000"/>
              </a:lnSpc>
              <a:spcBef>
                <a:spcPts val="1200"/>
              </a:spcBef>
              <a:spcAft>
                <a:spcPts val="0"/>
              </a:spcAft>
              <a:buClr>
                <a:srgbClr val="FFC000"/>
              </a:buClr>
              <a:buSzPts val="1050"/>
              <a:buFont typeface="Noto Sans Symbols"/>
              <a:buChar char="⮚"/>
            </a:pPr>
            <a:r>
              <a:rPr b="0" i="0" lang="en-US" sz="1100" u="none" cap="none" strike="noStrike">
                <a:solidFill>
                  <a:schemeClr val="dk1"/>
                </a:solidFill>
                <a:latin typeface="Arial"/>
                <a:ea typeface="Arial"/>
                <a:cs typeface="Arial"/>
                <a:sym typeface="Arial"/>
              </a:rPr>
              <a:t>La proposition a obtenu une garantie de cofinancement par le biais d'une lettre de cofinancement signée par le Directeur général du cofinancement.</a:t>
            </a:r>
            <a:endParaRPr/>
          </a:p>
          <a:p>
            <a:pPr indent="-228600" lvl="0" marL="228600" marR="0" rtl="0" algn="just">
              <a:lnSpc>
                <a:spcPct val="100000"/>
              </a:lnSpc>
              <a:spcBef>
                <a:spcPts val="1200"/>
              </a:spcBef>
              <a:spcAft>
                <a:spcPts val="0"/>
              </a:spcAft>
              <a:buClr>
                <a:srgbClr val="FFC000"/>
              </a:buClr>
              <a:buSzPts val="1050"/>
              <a:buFont typeface="Noto Sans Symbols"/>
              <a:buChar char="⮚"/>
            </a:pPr>
            <a:r>
              <a:rPr b="0" i="0" lang="en-US" sz="1100" u="none" cap="none" strike="noStrike">
                <a:solidFill>
                  <a:schemeClr val="dk1"/>
                </a:solidFill>
                <a:latin typeface="Arial"/>
                <a:ea typeface="Arial"/>
                <a:cs typeface="Arial"/>
                <a:sym typeface="Arial"/>
              </a:rPr>
              <a:t>Le pays bénéficiaire contribue au financement du projet en plus des exonérations fiscales.</a:t>
            </a:r>
            <a:endParaRPr/>
          </a:p>
          <a:p>
            <a:pPr indent="-228600" lvl="0" marL="228600" marR="0" rtl="0" algn="just">
              <a:lnSpc>
                <a:spcPct val="100000"/>
              </a:lnSpc>
              <a:spcBef>
                <a:spcPts val="1200"/>
              </a:spcBef>
              <a:spcAft>
                <a:spcPts val="0"/>
              </a:spcAft>
              <a:buClr>
                <a:srgbClr val="FFC000"/>
              </a:buClr>
              <a:buSzPts val="1050"/>
              <a:buFont typeface="Noto Sans Symbols"/>
              <a:buChar char="⮚"/>
            </a:pPr>
            <a:r>
              <a:rPr b="0" i="0" lang="en-US" sz="1100" u="none" cap="none" strike="noStrike">
                <a:solidFill>
                  <a:schemeClr val="dk1"/>
                </a:solidFill>
                <a:latin typeface="Arial"/>
                <a:ea typeface="Arial"/>
                <a:cs typeface="Arial"/>
                <a:sym typeface="Arial"/>
              </a:rPr>
              <a:t>La proposition a préparé un budget au format FVC.</a:t>
            </a:r>
            <a:endParaRPr/>
          </a:p>
          <a:p>
            <a:pPr indent="-228600" lvl="0" marL="228600" marR="0" rtl="0" algn="just">
              <a:lnSpc>
                <a:spcPct val="100000"/>
              </a:lnSpc>
              <a:spcBef>
                <a:spcPts val="1200"/>
              </a:spcBef>
              <a:spcAft>
                <a:spcPts val="0"/>
              </a:spcAft>
              <a:buClr>
                <a:srgbClr val="FFC000"/>
              </a:buClr>
              <a:buSzPts val="1050"/>
              <a:buFont typeface="Noto Sans Symbols"/>
              <a:buChar char="⮚"/>
            </a:pPr>
            <a:r>
              <a:rPr b="0" i="0" lang="en-US" sz="1100" u="none" cap="none" strike="noStrike">
                <a:solidFill>
                  <a:schemeClr val="dk1"/>
                </a:solidFill>
                <a:latin typeface="Arial"/>
                <a:ea typeface="Arial"/>
                <a:cs typeface="Arial"/>
                <a:sym typeface="Arial"/>
              </a:rPr>
              <a:t>La proposition a préparé une note budgétaire avec des données détaillées.</a:t>
            </a:r>
            <a:endParaRPr b="0" i="0" sz="1100" u="none" cap="none" strike="noStrike">
              <a:solidFill>
                <a:schemeClr val="dk1"/>
              </a:solidFill>
              <a:latin typeface="Arial"/>
              <a:ea typeface="Arial"/>
              <a:cs typeface="Arial"/>
              <a:sym typeface="Arial"/>
            </a:endParaRPr>
          </a:p>
          <a:p>
            <a:pPr indent="-161925" lvl="0" marL="228600" marR="0" rtl="0" algn="just">
              <a:lnSpc>
                <a:spcPct val="100000"/>
              </a:lnSpc>
              <a:spcBef>
                <a:spcPts val="2800"/>
              </a:spcBef>
              <a:spcAft>
                <a:spcPts val="0"/>
              </a:spcAft>
              <a:buClr>
                <a:srgbClr val="FFC000"/>
              </a:buClr>
              <a:buSzPts val="1050"/>
              <a:buFont typeface="Noto Sans Symbols"/>
              <a:buNone/>
            </a:pPr>
            <a:r>
              <a:t/>
            </a:r>
            <a:endParaRPr b="0" i="0" sz="1050" u="none" cap="none" strike="noStrike">
              <a:solidFill>
                <a:schemeClr val="dk1"/>
              </a:solidFill>
              <a:latin typeface="Arial"/>
              <a:ea typeface="Arial"/>
              <a:cs typeface="Arial"/>
              <a:sym typeface="Arial"/>
            </a:endParaRPr>
          </a:p>
          <a:p>
            <a:pPr indent="-161925" lvl="0" marL="228600" marR="0" rtl="0" algn="just">
              <a:lnSpc>
                <a:spcPct val="100000"/>
              </a:lnSpc>
              <a:spcBef>
                <a:spcPts val="1600"/>
              </a:spcBef>
              <a:spcAft>
                <a:spcPts val="0"/>
              </a:spcAft>
              <a:buClr>
                <a:srgbClr val="FFC000"/>
              </a:buClr>
              <a:buSzPts val="1050"/>
              <a:buFont typeface="Noto Sans Symbols"/>
              <a:buNone/>
            </a:pPr>
            <a:r>
              <a:t/>
            </a:r>
            <a:endParaRPr b="0" i="0" sz="1050" u="none" cap="none" strike="noStrike">
              <a:solidFill>
                <a:schemeClr val="dk1"/>
              </a:solidFill>
              <a:latin typeface="Arial"/>
              <a:ea typeface="Arial"/>
              <a:cs typeface="Arial"/>
              <a:sym typeface="Arial"/>
            </a:endParaRPr>
          </a:p>
        </p:txBody>
      </p:sp>
      <p:sp>
        <p:nvSpPr>
          <p:cNvPr id="1543" name="Google Shape;1543;p121"/>
          <p:cNvSpPr txBox="1"/>
          <p:nvPr/>
        </p:nvSpPr>
        <p:spPr>
          <a:xfrm>
            <a:off x="30931" y="660042"/>
            <a:ext cx="8848959" cy="1454201"/>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15000"/>
              </a:lnSpc>
              <a:spcBef>
                <a:spcPts val="0"/>
              </a:spcBef>
              <a:spcAft>
                <a:spcPts val="0"/>
              </a:spcAft>
              <a:buClr>
                <a:srgbClr val="FFC000"/>
              </a:buClr>
              <a:buSzPts val="1220"/>
              <a:buFont typeface="Noto Sans Symbols"/>
              <a:buChar char="❖"/>
            </a:pPr>
            <a:r>
              <a:rPr b="0" i="0" lang="en-US" sz="1220" u="none" cap="none" strike="noStrike">
                <a:solidFill>
                  <a:schemeClr val="dk1"/>
                </a:solidFill>
                <a:latin typeface="Arial"/>
                <a:ea typeface="Arial"/>
                <a:cs typeface="Arial"/>
                <a:sym typeface="Arial"/>
              </a:rPr>
              <a:t>Le FVC dispose de plusieurs instruments financiers parmi lesquels les promoteurs de projets peuvent choisir s'ils peuvent fournir une justification convaincante. </a:t>
            </a:r>
            <a:r>
              <a:rPr b="1" i="0" lang="en-US" sz="1220" u="none" cap="none" strike="noStrike">
                <a:solidFill>
                  <a:schemeClr val="dk1"/>
                </a:solidFill>
                <a:latin typeface="Arial"/>
                <a:ea typeface="Arial"/>
                <a:cs typeface="Arial"/>
                <a:sym typeface="Arial"/>
              </a:rPr>
              <a:t>Les quatre principaux instruments financiers sont les subventions, les prêts, les garanties et les fonds propres.</a:t>
            </a:r>
            <a:endParaRPr/>
          </a:p>
          <a:p>
            <a:pPr indent="-228600" lvl="0" marL="228600" marR="0" rtl="0" algn="just">
              <a:lnSpc>
                <a:spcPct val="115000"/>
              </a:lnSpc>
              <a:spcBef>
                <a:spcPts val="600"/>
              </a:spcBef>
              <a:spcAft>
                <a:spcPts val="0"/>
              </a:spcAft>
              <a:buClr>
                <a:srgbClr val="FFC000"/>
              </a:buClr>
              <a:buSzPts val="1220"/>
              <a:buFont typeface="Noto Sans Symbols"/>
              <a:buChar char="❖"/>
            </a:pPr>
            <a:r>
              <a:rPr b="0" i="0" lang="en-US" sz="1220" u="none" cap="none" strike="noStrike">
                <a:solidFill>
                  <a:schemeClr val="dk1"/>
                </a:solidFill>
                <a:latin typeface="Arial"/>
                <a:ea typeface="Arial"/>
                <a:cs typeface="Arial"/>
                <a:sym typeface="Arial"/>
              </a:rPr>
              <a:t>Les projets d’adaptation sont plus susceptibles d’avoir recours à des subventions, tandis que les projets d’atténuation sont plus susceptibles d’avoir recours à des prêts, des garanties ou des fonds propres. Dans l’ensemble, les éléments suivants sont des points clés dans l’approbation des propositions de financement par le FVC :</a:t>
            </a:r>
            <a:endParaRPr b="0" i="0" sz="1220" u="none" cap="none" strike="noStrike">
              <a:solidFill>
                <a:schemeClr val="dk1"/>
              </a:solidFill>
              <a:latin typeface="Arial"/>
              <a:ea typeface="Arial"/>
              <a:cs typeface="Arial"/>
              <a:sym typeface="Arial"/>
            </a:endParaRPr>
          </a:p>
        </p:txBody>
      </p:sp>
      <p:pic>
        <p:nvPicPr>
          <p:cNvPr id="1544" name="Google Shape;1544;p121"/>
          <p:cNvPicPr preferRelativeResize="0"/>
          <p:nvPr/>
        </p:nvPicPr>
        <p:blipFill rotWithShape="1">
          <a:blip r:embed="rId3">
            <a:alphaModFix/>
          </a:blip>
          <a:srcRect b="14258" l="0" r="0" t="0"/>
          <a:stretch/>
        </p:blipFill>
        <p:spPr>
          <a:xfrm>
            <a:off x="119335" y="69448"/>
            <a:ext cx="1379167" cy="609598"/>
          </a:xfrm>
          <a:prstGeom prst="rect">
            <a:avLst/>
          </a:prstGeom>
          <a:noFill/>
          <a:ln>
            <a:noFill/>
          </a:ln>
        </p:spPr>
      </p:pic>
      <p:grpSp>
        <p:nvGrpSpPr>
          <p:cNvPr id="1545" name="Google Shape;1545;p121"/>
          <p:cNvGrpSpPr/>
          <p:nvPr/>
        </p:nvGrpSpPr>
        <p:grpSpPr>
          <a:xfrm>
            <a:off x="7080244" y="4734187"/>
            <a:ext cx="1872092" cy="367816"/>
            <a:chOff x="8596525" y="6049452"/>
            <a:chExt cx="3311957" cy="582866"/>
          </a:xfrm>
        </p:grpSpPr>
        <p:grpSp>
          <p:nvGrpSpPr>
            <p:cNvPr id="1546" name="Google Shape;1546;p121"/>
            <p:cNvGrpSpPr/>
            <p:nvPr/>
          </p:nvGrpSpPr>
          <p:grpSpPr>
            <a:xfrm>
              <a:off x="8596525" y="6049452"/>
              <a:ext cx="2275048" cy="582866"/>
              <a:chOff x="2995571" y="4446283"/>
              <a:chExt cx="3220513" cy="825093"/>
            </a:xfrm>
          </p:grpSpPr>
          <p:sp>
            <p:nvSpPr>
              <p:cNvPr id="1547" name="Google Shape;1547;p12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548" name="Google Shape;1548;p12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549" name="Google Shape;1549;p12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550" name="Google Shape;1550;p121"/>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grpSp>
        <p:nvGrpSpPr>
          <p:cNvPr id="1555" name="Google Shape;1555;p122"/>
          <p:cNvGrpSpPr/>
          <p:nvPr/>
        </p:nvGrpSpPr>
        <p:grpSpPr>
          <a:xfrm>
            <a:off x="47230" y="606636"/>
            <a:ext cx="9049541" cy="4109295"/>
            <a:chOff x="14559" y="590937"/>
            <a:chExt cx="9049541" cy="4109295"/>
          </a:xfrm>
        </p:grpSpPr>
        <p:sp>
          <p:nvSpPr>
            <p:cNvPr id="1556" name="Google Shape;1556;p122"/>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557" name="Google Shape;1557;p122"/>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558" name="Google Shape;1558;p122"/>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559" name="Google Shape;1559;p122"/>
          <p:cNvSpPr txBox="1"/>
          <p:nvPr>
            <p:ph type="title"/>
          </p:nvPr>
        </p:nvSpPr>
        <p:spPr>
          <a:xfrm>
            <a:off x="0" y="340838"/>
            <a:ext cx="8981954" cy="997135"/>
          </a:xfrm>
          <a:prstGeom prst="rect">
            <a:avLst/>
          </a:prstGeom>
          <a:noFill/>
          <a:ln>
            <a:noFill/>
          </a:ln>
        </p:spPr>
        <p:txBody>
          <a:bodyPr anchorCtr="0" anchor="ctr" bIns="34275" lIns="68575" spcFirstLastPara="1" rIns="68575" wrap="square" tIns="34275">
            <a:normAutofit/>
          </a:bodyPr>
          <a:lstStyle/>
          <a:p>
            <a:pPr indent="0" lvl="0" marL="0" rtl="0" algn="r">
              <a:lnSpc>
                <a:spcPct val="90000"/>
              </a:lnSpc>
              <a:spcBef>
                <a:spcPts val="0"/>
              </a:spcBef>
              <a:spcAft>
                <a:spcPts val="0"/>
              </a:spcAft>
              <a:buSzPts val="1800"/>
              <a:buNone/>
            </a:pPr>
            <a:r>
              <a:rPr b="1" lang="en-US" sz="4800">
                <a:solidFill>
                  <a:srgbClr val="0F6C83"/>
                </a:solidFill>
                <a:latin typeface="Arial"/>
                <a:ea typeface="Arial"/>
                <a:cs typeface="Arial"/>
                <a:sym typeface="Arial"/>
              </a:rPr>
              <a:t>PLAN D'ACTION GESI</a:t>
            </a:r>
            <a:endParaRPr/>
          </a:p>
        </p:txBody>
      </p:sp>
      <p:sp>
        <p:nvSpPr>
          <p:cNvPr id="1560" name="Google Shape;1560;p122"/>
          <p:cNvSpPr txBox="1"/>
          <p:nvPr>
            <p:ph idx="12" type="sldNum"/>
          </p:nvPr>
        </p:nvSpPr>
        <p:spPr>
          <a:xfrm>
            <a:off x="6493213" y="4767263"/>
            <a:ext cx="2022137" cy="273844"/>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450"/>
              </a:spcAft>
              <a:buSzPts val="900"/>
              <a:buNone/>
            </a:pPr>
            <a:fld id="{00000000-1234-1234-1234-123412341234}" type="slidenum">
              <a:rPr lang="en-US">
                <a:solidFill>
                  <a:srgbClr val="FFFFFF"/>
                </a:solidFill>
              </a:rPr>
              <a:t>‹#›</a:t>
            </a:fld>
            <a:endParaRPr>
              <a:solidFill>
                <a:srgbClr val="FFFFFF"/>
              </a:solidFill>
            </a:endParaRPr>
          </a:p>
        </p:txBody>
      </p:sp>
      <p:grpSp>
        <p:nvGrpSpPr>
          <p:cNvPr id="1561" name="Google Shape;1561;p122"/>
          <p:cNvGrpSpPr/>
          <p:nvPr/>
        </p:nvGrpSpPr>
        <p:grpSpPr>
          <a:xfrm>
            <a:off x="6402380" y="4687688"/>
            <a:ext cx="2483968" cy="437150"/>
            <a:chOff x="8596525" y="6049452"/>
            <a:chExt cx="3311957" cy="582866"/>
          </a:xfrm>
        </p:grpSpPr>
        <p:grpSp>
          <p:nvGrpSpPr>
            <p:cNvPr id="1562" name="Google Shape;1562;p122"/>
            <p:cNvGrpSpPr/>
            <p:nvPr/>
          </p:nvGrpSpPr>
          <p:grpSpPr>
            <a:xfrm>
              <a:off x="8596525" y="6049452"/>
              <a:ext cx="2275048" cy="582866"/>
              <a:chOff x="2995571" y="4446283"/>
              <a:chExt cx="3220513" cy="825093"/>
            </a:xfrm>
          </p:grpSpPr>
          <p:sp>
            <p:nvSpPr>
              <p:cNvPr id="1563" name="Google Shape;1563;p122"/>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564" name="Google Shape;1564;p122"/>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565" name="Google Shape;1565;p122"/>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566" name="Google Shape;1566;p122"/>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567" name="Google Shape;1567;p122"/>
          <p:cNvPicPr preferRelativeResize="0"/>
          <p:nvPr/>
        </p:nvPicPr>
        <p:blipFill rotWithShape="1">
          <a:blip r:embed="rId7">
            <a:alphaModFix/>
          </a:blip>
          <a:srcRect b="14258" l="0" r="0" t="0"/>
          <a:stretch/>
        </p:blipFill>
        <p:spPr>
          <a:xfrm>
            <a:off x="6010" y="-1569"/>
            <a:ext cx="1379167" cy="609598"/>
          </a:xfrm>
          <a:prstGeom prst="rect">
            <a:avLst/>
          </a:prstGeom>
          <a:noFill/>
          <a:ln>
            <a:noFill/>
          </a:ln>
        </p:spPr>
      </p:pic>
      <p:sp>
        <p:nvSpPr>
          <p:cNvPr id="1568" name="Google Shape;1568;p122"/>
          <p:cNvSpPr txBox="1"/>
          <p:nvPr/>
        </p:nvSpPr>
        <p:spPr>
          <a:xfrm>
            <a:off x="5623560" y="2308758"/>
            <a:ext cx="3328202" cy="954107"/>
          </a:xfrm>
          <a:prstGeom prst="rect">
            <a:avLst/>
          </a:prstGeom>
          <a:noFill/>
          <a:ln>
            <a:noFill/>
          </a:ln>
        </p:spPr>
        <p:txBody>
          <a:bodyPr anchorCtr="0" anchor="t" bIns="45700" lIns="91425" spcFirstLastPara="1" rIns="91425" wrap="square" tIns="45700">
            <a:spAutoFit/>
          </a:bodyPr>
          <a:lstStyle/>
          <a:p>
            <a:pPr indent="0" lvl="0" marL="158750" marR="0" rtl="0" algn="r">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Veuillez noter que le cours 3 fournit des détails sur l’Intégration des GESI dans le Financement Climatique et l'adaptation Climatique.</a:t>
            </a:r>
            <a:endParaRPr b="0" i="0" sz="1400" u="none" cap="none" strike="noStrike">
              <a:solidFill>
                <a:srgbClr val="000000"/>
              </a:solidFill>
              <a:latin typeface="Arial"/>
              <a:ea typeface="Arial"/>
              <a:cs typeface="Arial"/>
              <a:sym typeface="Arial"/>
            </a:endParaRPr>
          </a:p>
        </p:txBody>
      </p:sp>
      <p:pic>
        <p:nvPicPr>
          <p:cNvPr id="1569" name="Google Shape;1569;p122"/>
          <p:cNvPicPr preferRelativeResize="0"/>
          <p:nvPr/>
        </p:nvPicPr>
        <p:blipFill>
          <a:blip r:embed="rId8">
            <a:alphaModFix/>
          </a:blip>
          <a:stretch>
            <a:fillRect/>
          </a:stretch>
        </p:blipFill>
        <p:spPr>
          <a:xfrm>
            <a:off x="332700" y="1463450"/>
            <a:ext cx="5553300" cy="30714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pic>
        <p:nvPicPr>
          <p:cNvPr descr="Magnifying glass showing decling performance" id="1574" name="Google Shape;1574;p123"/>
          <p:cNvPicPr preferRelativeResize="0"/>
          <p:nvPr/>
        </p:nvPicPr>
        <p:blipFill rotWithShape="1">
          <a:blip r:embed="rId3">
            <a:alphaModFix/>
          </a:blip>
          <a:srcRect b="14510" l="0" r="0" t="1220"/>
          <a:stretch/>
        </p:blipFill>
        <p:spPr>
          <a:xfrm>
            <a:off x="15" y="7"/>
            <a:ext cx="9143985" cy="5143493"/>
          </a:xfrm>
          <a:prstGeom prst="rect">
            <a:avLst/>
          </a:prstGeom>
          <a:noFill/>
          <a:ln>
            <a:noFill/>
          </a:ln>
        </p:spPr>
      </p:pic>
      <p:sp>
        <p:nvSpPr>
          <p:cNvPr id="1575" name="Google Shape;1575;p123"/>
          <p:cNvSpPr/>
          <p:nvPr/>
        </p:nvSpPr>
        <p:spPr>
          <a:xfrm>
            <a:off x="0" y="0"/>
            <a:ext cx="9143985" cy="5143493"/>
          </a:xfrm>
          <a:prstGeom prst="rect">
            <a:avLst/>
          </a:prstGeom>
          <a:solidFill>
            <a:srgbClr val="0F6C83">
              <a:alpha val="72941"/>
            </a:srgbClr>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576" name="Google Shape;1576;p123"/>
          <p:cNvSpPr/>
          <p:nvPr/>
        </p:nvSpPr>
        <p:spPr>
          <a:xfrm>
            <a:off x="1393722" y="509648"/>
            <a:ext cx="6807885" cy="3287911"/>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577" name="Google Shape;1577;p123"/>
          <p:cNvSpPr txBox="1"/>
          <p:nvPr/>
        </p:nvSpPr>
        <p:spPr>
          <a:xfrm>
            <a:off x="1652378" y="1749115"/>
            <a:ext cx="6437263" cy="711281"/>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n-US" sz="3600" u="none" cap="none" strike="noStrike">
                <a:solidFill>
                  <a:srgbClr val="126580"/>
                </a:solidFill>
                <a:latin typeface="Arial"/>
                <a:ea typeface="Arial"/>
                <a:cs typeface="Arial"/>
                <a:sym typeface="Arial"/>
              </a:rPr>
              <a:t>SESSION PRATIQUE</a:t>
            </a:r>
            <a:endParaRPr b="1" i="0" sz="3600" u="none" cap="none" strike="noStrike">
              <a:solidFill>
                <a:srgbClr val="126580"/>
              </a:solidFill>
              <a:latin typeface="Arial"/>
              <a:ea typeface="Arial"/>
              <a:cs typeface="Arial"/>
              <a:sym typeface="Arial"/>
            </a:endParaRPr>
          </a:p>
        </p:txBody>
      </p:sp>
      <p:cxnSp>
        <p:nvCxnSpPr>
          <p:cNvPr id="1578" name="Google Shape;1578;p123"/>
          <p:cNvCxnSpPr/>
          <p:nvPr/>
        </p:nvCxnSpPr>
        <p:spPr>
          <a:xfrm>
            <a:off x="1652378" y="2642237"/>
            <a:ext cx="1230932" cy="0"/>
          </a:xfrm>
          <a:prstGeom prst="straightConnector1">
            <a:avLst/>
          </a:prstGeom>
          <a:noFill/>
          <a:ln cap="flat" cmpd="sng" w="57150">
            <a:solidFill>
              <a:srgbClr val="A3E061"/>
            </a:solidFill>
            <a:prstDash val="solid"/>
            <a:miter lim="800000"/>
            <a:headEnd len="sm" w="sm" type="none"/>
            <a:tailEnd len="sm" w="sm" type="none"/>
          </a:ln>
        </p:spPr>
      </p:cxnSp>
      <p:pic>
        <p:nvPicPr>
          <p:cNvPr id="1579" name="Google Shape;1579;p123"/>
          <p:cNvPicPr preferRelativeResize="0"/>
          <p:nvPr/>
        </p:nvPicPr>
        <p:blipFill rotWithShape="1">
          <a:blip r:embed="rId4">
            <a:alphaModFix/>
          </a:blip>
          <a:srcRect b="14258" l="0" r="0" t="0"/>
          <a:stretch/>
        </p:blipFill>
        <p:spPr>
          <a:xfrm>
            <a:off x="14556" y="1"/>
            <a:ext cx="1379167" cy="509648"/>
          </a:xfrm>
          <a:prstGeom prst="rect">
            <a:avLst/>
          </a:prstGeom>
          <a:noFill/>
          <a:ln>
            <a:noFill/>
          </a:ln>
        </p:spPr>
      </p:pic>
    </p:spTree>
  </p:cSld>
  <p:clrMapOvr>
    <a:masterClrMapping/>
  </p:clrMapOvr>
  <p:transition spd="slow">
    <p:push/>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4" name="Shape 1584"/>
        <p:cNvGrpSpPr/>
        <p:nvPr/>
      </p:nvGrpSpPr>
      <p:grpSpPr>
        <a:xfrm>
          <a:off x="0" y="0"/>
          <a:ext cx="0" cy="0"/>
          <a:chOff x="0" y="0"/>
          <a:chExt cx="0" cy="0"/>
        </a:xfrm>
      </p:grpSpPr>
      <p:sp>
        <p:nvSpPr>
          <p:cNvPr id="1585" name="Google Shape;1585;p124"/>
          <p:cNvSpPr/>
          <p:nvPr/>
        </p:nvSpPr>
        <p:spPr>
          <a:xfrm>
            <a:off x="1" y="0"/>
            <a:ext cx="9143999" cy="51430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nvGrpSpPr>
          <p:cNvPr id="1586" name="Google Shape;1586;p124"/>
          <p:cNvGrpSpPr/>
          <p:nvPr/>
        </p:nvGrpSpPr>
        <p:grpSpPr>
          <a:xfrm rot="-5400000">
            <a:off x="3953615" y="-239371"/>
            <a:ext cx="1005307" cy="8912537"/>
            <a:chOff x="329184" y="2"/>
            <a:chExt cx="524256" cy="5777807"/>
          </a:xfrm>
        </p:grpSpPr>
        <p:cxnSp>
          <p:nvCxnSpPr>
            <p:cNvPr id="1587" name="Google Shape;1587;p124"/>
            <p:cNvCxnSpPr/>
            <p:nvPr/>
          </p:nvCxnSpPr>
          <p:spPr>
            <a:xfrm rot="10800000">
              <a:off x="329184" y="5777809"/>
              <a:ext cx="521208" cy="0"/>
            </a:xfrm>
            <a:prstGeom prst="straightConnector1">
              <a:avLst/>
            </a:prstGeom>
            <a:noFill/>
            <a:ln cap="flat" cmpd="sng" w="152400">
              <a:solidFill>
                <a:srgbClr val="A3E061"/>
              </a:solidFill>
              <a:prstDash val="solid"/>
              <a:round/>
              <a:headEnd len="sm" w="sm" type="none"/>
              <a:tailEnd len="sm" w="sm" type="none"/>
            </a:ln>
          </p:spPr>
        </p:cxnSp>
        <p:sp>
          <p:nvSpPr>
            <p:cNvPr id="1588" name="Google Shape;1588;p124"/>
            <p:cNvSpPr/>
            <p:nvPr/>
          </p:nvSpPr>
          <p:spPr>
            <a:xfrm>
              <a:off x="329184" y="2"/>
              <a:ext cx="524256" cy="5666779"/>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sp>
        <p:nvSpPr>
          <p:cNvPr id="1589" name="Google Shape;1589;p124"/>
          <p:cNvSpPr/>
          <p:nvPr/>
        </p:nvSpPr>
        <p:spPr>
          <a:xfrm>
            <a:off x="516467" y="279400"/>
            <a:ext cx="7842523" cy="4551546"/>
          </a:xfrm>
          <a:prstGeom prst="rect">
            <a:avLst/>
          </a:prstGeom>
          <a:solidFill>
            <a:schemeClr val="lt1"/>
          </a:solidFill>
          <a:ln>
            <a:noFill/>
          </a:ln>
          <a:effectLst>
            <a:outerShdw blurRad="139700" rotWithShape="0" algn="t" dir="5400000" dist="127000">
              <a:srgbClr val="000000">
                <a:alpha val="1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1590" name="Google Shape;1590;p124"/>
          <p:cNvSpPr txBox="1"/>
          <p:nvPr>
            <p:ph type="title"/>
          </p:nvPr>
        </p:nvSpPr>
        <p:spPr>
          <a:xfrm>
            <a:off x="645025" y="1365438"/>
            <a:ext cx="7617000" cy="1620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SzPct val="61736"/>
              <a:buNone/>
            </a:pPr>
            <a:r>
              <a:rPr b="1" lang="en-US" sz="4800">
                <a:solidFill>
                  <a:srgbClr val="0F6C83"/>
                </a:solidFill>
                <a:latin typeface="Arial"/>
                <a:ea typeface="Arial"/>
                <a:cs typeface="Arial"/>
                <a:sym typeface="Arial"/>
              </a:rPr>
              <a:t>Option 1: </a:t>
            </a:r>
            <a:br>
              <a:rPr b="1" lang="en-US" sz="4800">
                <a:solidFill>
                  <a:srgbClr val="0F6C83"/>
                </a:solidFill>
                <a:latin typeface="Arial"/>
                <a:ea typeface="Arial"/>
                <a:cs typeface="Arial"/>
                <a:sym typeface="Arial"/>
              </a:rPr>
            </a:br>
            <a:br>
              <a:rPr b="1" lang="en-US" sz="4800">
                <a:solidFill>
                  <a:srgbClr val="0F6C83"/>
                </a:solidFill>
                <a:latin typeface="Arial"/>
                <a:ea typeface="Arial"/>
                <a:cs typeface="Arial"/>
                <a:sym typeface="Arial"/>
              </a:rPr>
            </a:br>
            <a:r>
              <a:rPr b="1" lang="en-US" sz="4800">
                <a:solidFill>
                  <a:srgbClr val="0F6C83"/>
                </a:solidFill>
                <a:latin typeface="Arial"/>
                <a:ea typeface="Arial"/>
                <a:cs typeface="Arial"/>
                <a:sym typeface="Arial"/>
              </a:rPr>
              <a:t>Exercice sur la rédaction de la JC, de la</a:t>
            </a:r>
            <a:r>
              <a:rPr lang="en-US" sz="4800">
                <a:solidFill>
                  <a:srgbClr val="0F6C83"/>
                </a:solidFill>
                <a:latin typeface="Arial"/>
                <a:ea typeface="Arial"/>
                <a:cs typeface="Arial"/>
                <a:sym typeface="Arial"/>
              </a:rPr>
              <a:t> </a:t>
            </a:r>
            <a:r>
              <a:rPr b="1" lang="en-US" sz="4800">
                <a:solidFill>
                  <a:srgbClr val="0F6C83"/>
                </a:solidFill>
                <a:latin typeface="Arial"/>
                <a:ea typeface="Arial"/>
                <a:cs typeface="Arial"/>
                <a:sym typeface="Arial"/>
              </a:rPr>
              <a:t>TdC et du Plan d’</a:t>
            </a:r>
            <a:r>
              <a:rPr lang="en-US" sz="4800">
                <a:solidFill>
                  <a:srgbClr val="0F6C83"/>
                </a:solidFill>
                <a:latin typeface="Arial"/>
                <a:ea typeface="Arial"/>
                <a:cs typeface="Arial"/>
                <a:sym typeface="Arial"/>
              </a:rPr>
              <a:t>A</a:t>
            </a:r>
            <a:r>
              <a:rPr b="1" lang="en-US" sz="4800">
                <a:solidFill>
                  <a:srgbClr val="0F6C83"/>
                </a:solidFill>
                <a:latin typeface="Arial"/>
                <a:ea typeface="Arial"/>
                <a:cs typeface="Arial"/>
                <a:sym typeface="Arial"/>
              </a:rPr>
              <a:t>ction GESI</a:t>
            </a:r>
            <a:endParaRPr/>
          </a:p>
        </p:txBody>
      </p:sp>
      <p:grpSp>
        <p:nvGrpSpPr>
          <p:cNvPr id="1591" name="Google Shape;1591;p124"/>
          <p:cNvGrpSpPr/>
          <p:nvPr/>
        </p:nvGrpSpPr>
        <p:grpSpPr>
          <a:xfrm>
            <a:off x="6402380" y="4687688"/>
            <a:ext cx="2483968" cy="437150"/>
            <a:chOff x="8596525" y="6049452"/>
            <a:chExt cx="3311957" cy="582866"/>
          </a:xfrm>
        </p:grpSpPr>
        <p:grpSp>
          <p:nvGrpSpPr>
            <p:cNvPr id="1592" name="Google Shape;1592;p124"/>
            <p:cNvGrpSpPr/>
            <p:nvPr/>
          </p:nvGrpSpPr>
          <p:grpSpPr>
            <a:xfrm>
              <a:off x="8596525" y="6049452"/>
              <a:ext cx="2275048" cy="582866"/>
              <a:chOff x="2995571" y="4446283"/>
              <a:chExt cx="3220513" cy="825093"/>
            </a:xfrm>
          </p:grpSpPr>
          <p:sp>
            <p:nvSpPr>
              <p:cNvPr id="1593" name="Google Shape;1593;p124"/>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594" name="Google Shape;1594;p124"/>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595" name="Google Shape;1595;p124"/>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596" name="Google Shape;1596;p124"/>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597" name="Google Shape;1597;p124"/>
          <p:cNvPicPr preferRelativeResize="0"/>
          <p:nvPr/>
        </p:nvPicPr>
        <p:blipFill rotWithShape="1">
          <a:blip r:embed="rId7">
            <a:alphaModFix/>
          </a:blip>
          <a:srcRect b="14258" l="0" r="0" t="0"/>
          <a:stretch/>
        </p:blipFill>
        <p:spPr>
          <a:xfrm>
            <a:off x="14556" y="-18661"/>
            <a:ext cx="1379167" cy="60959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grpSp>
        <p:nvGrpSpPr>
          <p:cNvPr id="1603" name="Google Shape;1603;p125"/>
          <p:cNvGrpSpPr/>
          <p:nvPr/>
        </p:nvGrpSpPr>
        <p:grpSpPr>
          <a:xfrm>
            <a:off x="47230" y="606636"/>
            <a:ext cx="9049541" cy="4109295"/>
            <a:chOff x="14559" y="590937"/>
            <a:chExt cx="9049541" cy="4109295"/>
          </a:xfrm>
        </p:grpSpPr>
        <p:sp>
          <p:nvSpPr>
            <p:cNvPr id="1604" name="Google Shape;1604;p125"/>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605" name="Google Shape;1605;p125"/>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606" name="Google Shape;1606;p125"/>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607" name="Google Shape;1607;p125"/>
          <p:cNvSpPr txBox="1"/>
          <p:nvPr>
            <p:ph type="title"/>
          </p:nvPr>
        </p:nvSpPr>
        <p:spPr>
          <a:xfrm>
            <a:off x="1498502" y="232493"/>
            <a:ext cx="7928257" cy="77929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200">
                <a:solidFill>
                  <a:srgbClr val="0F6C83"/>
                </a:solidFill>
                <a:latin typeface="Arial"/>
                <a:ea typeface="Arial"/>
                <a:cs typeface="Arial"/>
                <a:sym typeface="Arial"/>
              </a:rPr>
              <a:t>Séance pratique 1 : Justification Climatique - Projet d'adaptation</a:t>
            </a:r>
            <a:endParaRPr b="1" sz="3200">
              <a:solidFill>
                <a:srgbClr val="0F6C83"/>
              </a:solidFill>
              <a:latin typeface="Arial"/>
              <a:ea typeface="Arial"/>
              <a:cs typeface="Arial"/>
              <a:sym typeface="Arial"/>
            </a:endParaRPr>
          </a:p>
        </p:txBody>
      </p:sp>
      <p:sp>
        <p:nvSpPr>
          <p:cNvPr id="1608" name="Google Shape;1608;p125"/>
          <p:cNvSpPr txBox="1"/>
          <p:nvPr/>
        </p:nvSpPr>
        <p:spPr>
          <a:xfrm>
            <a:off x="332557" y="1406441"/>
            <a:ext cx="4239443" cy="3808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75"/>
              <a:buFont typeface="Arial"/>
              <a:buNone/>
            </a:pPr>
            <a:r>
              <a:rPr b="1" i="0" lang="en-US" sz="1875" u="none" cap="none" strike="noStrike">
                <a:solidFill>
                  <a:srgbClr val="1F497D"/>
                </a:solidFill>
                <a:latin typeface="Calibri"/>
                <a:ea typeface="Calibri"/>
                <a:cs typeface="Calibri"/>
                <a:sym typeface="Calibri"/>
              </a:rPr>
              <a:t>Pour vos idées de projets d'adaptation :</a:t>
            </a:r>
            <a:endParaRPr b="0" i="0" sz="2100" u="none" cap="none" strike="noStrike">
              <a:solidFill>
                <a:srgbClr val="000000"/>
              </a:solidFill>
              <a:latin typeface="Arial"/>
              <a:ea typeface="Arial"/>
              <a:cs typeface="Arial"/>
              <a:sym typeface="Arial"/>
            </a:endParaRPr>
          </a:p>
        </p:txBody>
      </p:sp>
      <p:sp>
        <p:nvSpPr>
          <p:cNvPr id="1609" name="Google Shape;1609;p125"/>
          <p:cNvSpPr/>
          <p:nvPr/>
        </p:nvSpPr>
        <p:spPr>
          <a:xfrm rot="10800000">
            <a:off x="332558" y="2280630"/>
            <a:ext cx="664484" cy="465312"/>
          </a:xfrm>
          <a:custGeom>
            <a:rect b="b" l="l" r="r" t="t"/>
            <a:pathLst>
              <a:path extrusionOk="0" h="757451" w="960795">
                <a:moveTo>
                  <a:pt x="960795" y="757452"/>
                </a:moveTo>
                <a:lnTo>
                  <a:pt x="245453" y="757452"/>
                </a:lnTo>
                <a:cubicBezTo>
                  <a:pt x="234034" y="757477"/>
                  <a:pt x="222814" y="754478"/>
                  <a:pt x="212919" y="748759"/>
                </a:cubicBezTo>
                <a:cubicBezTo>
                  <a:pt x="203009" y="743039"/>
                  <a:pt x="194793" y="734800"/>
                  <a:pt x="189084" y="724874"/>
                </a:cubicBezTo>
                <a:lnTo>
                  <a:pt x="8771" y="411482"/>
                </a:lnTo>
                <a:cubicBezTo>
                  <a:pt x="3019" y="401552"/>
                  <a:pt x="0" y="390269"/>
                  <a:pt x="0" y="378783"/>
                </a:cubicBezTo>
                <a:cubicBezTo>
                  <a:pt x="0" y="367298"/>
                  <a:pt x="3019" y="356015"/>
                  <a:pt x="8771" y="346083"/>
                </a:cubicBezTo>
                <a:lnTo>
                  <a:pt x="189084" y="32707"/>
                </a:lnTo>
                <a:cubicBezTo>
                  <a:pt x="194793" y="22766"/>
                  <a:pt x="203009" y="14508"/>
                  <a:pt x="212904" y="8766"/>
                </a:cubicBezTo>
                <a:cubicBezTo>
                  <a:pt x="222800" y="3025"/>
                  <a:pt x="234019" y="1"/>
                  <a:pt x="245453" y="0"/>
                </a:cubicBezTo>
                <a:lnTo>
                  <a:pt x="960795" y="0"/>
                </a:lnTo>
                <a:cubicBezTo>
                  <a:pt x="949376" y="1"/>
                  <a:pt x="938142" y="3024"/>
                  <a:pt x="928247" y="8766"/>
                </a:cubicBezTo>
                <a:cubicBezTo>
                  <a:pt x="918351" y="14508"/>
                  <a:pt x="910150" y="22766"/>
                  <a:pt x="904440" y="32707"/>
                </a:cubicBezTo>
                <a:lnTo>
                  <a:pt x="724128" y="346098"/>
                </a:lnTo>
                <a:cubicBezTo>
                  <a:pt x="718375" y="356030"/>
                  <a:pt x="715357" y="367312"/>
                  <a:pt x="715357" y="378797"/>
                </a:cubicBezTo>
                <a:cubicBezTo>
                  <a:pt x="715357" y="390284"/>
                  <a:pt x="718375" y="401564"/>
                  <a:pt x="724128" y="411496"/>
                </a:cubicBezTo>
                <a:lnTo>
                  <a:pt x="904440" y="724888"/>
                </a:lnTo>
                <a:cubicBezTo>
                  <a:pt x="910150" y="734810"/>
                  <a:pt x="918365" y="743046"/>
                  <a:pt x="928261" y="748763"/>
                </a:cubicBezTo>
                <a:cubicBezTo>
                  <a:pt x="938157" y="754480"/>
                  <a:pt x="949376" y="757477"/>
                  <a:pt x="960795" y="757452"/>
                </a:cubicBezTo>
                <a:lnTo>
                  <a:pt x="960795" y="757452"/>
                </a:lnTo>
                <a:close/>
              </a:path>
            </a:pathLst>
          </a:custGeom>
          <a:solidFill>
            <a:srgbClr val="0F6C8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Lato"/>
              <a:ea typeface="Lato"/>
              <a:cs typeface="Lato"/>
              <a:sym typeface="Lato"/>
            </a:endParaRPr>
          </a:p>
        </p:txBody>
      </p:sp>
      <p:sp>
        <p:nvSpPr>
          <p:cNvPr id="1610" name="Google Shape;1610;p125"/>
          <p:cNvSpPr/>
          <p:nvPr/>
        </p:nvSpPr>
        <p:spPr>
          <a:xfrm rot="10800000">
            <a:off x="332559" y="3161036"/>
            <a:ext cx="664484" cy="465312"/>
          </a:xfrm>
          <a:custGeom>
            <a:rect b="b" l="l" r="r" t="t"/>
            <a:pathLst>
              <a:path extrusionOk="0" h="757451" w="960795">
                <a:moveTo>
                  <a:pt x="960795" y="757452"/>
                </a:moveTo>
                <a:lnTo>
                  <a:pt x="245453" y="757452"/>
                </a:lnTo>
                <a:cubicBezTo>
                  <a:pt x="234034" y="757477"/>
                  <a:pt x="222814" y="754478"/>
                  <a:pt x="212919" y="748759"/>
                </a:cubicBezTo>
                <a:cubicBezTo>
                  <a:pt x="203009" y="743039"/>
                  <a:pt x="194793" y="734800"/>
                  <a:pt x="189084" y="724874"/>
                </a:cubicBezTo>
                <a:lnTo>
                  <a:pt x="8771" y="411482"/>
                </a:lnTo>
                <a:cubicBezTo>
                  <a:pt x="3019" y="401552"/>
                  <a:pt x="0" y="390269"/>
                  <a:pt x="0" y="378783"/>
                </a:cubicBezTo>
                <a:cubicBezTo>
                  <a:pt x="0" y="367298"/>
                  <a:pt x="3019" y="356015"/>
                  <a:pt x="8771" y="346083"/>
                </a:cubicBezTo>
                <a:lnTo>
                  <a:pt x="189084" y="32707"/>
                </a:lnTo>
                <a:cubicBezTo>
                  <a:pt x="194793" y="22766"/>
                  <a:pt x="203009" y="14508"/>
                  <a:pt x="212904" y="8766"/>
                </a:cubicBezTo>
                <a:cubicBezTo>
                  <a:pt x="222800" y="3025"/>
                  <a:pt x="234019" y="1"/>
                  <a:pt x="245453" y="0"/>
                </a:cubicBezTo>
                <a:lnTo>
                  <a:pt x="960795" y="0"/>
                </a:lnTo>
                <a:cubicBezTo>
                  <a:pt x="949376" y="1"/>
                  <a:pt x="938142" y="3024"/>
                  <a:pt x="928247" y="8766"/>
                </a:cubicBezTo>
                <a:cubicBezTo>
                  <a:pt x="918351" y="14508"/>
                  <a:pt x="910150" y="22766"/>
                  <a:pt x="904440" y="32707"/>
                </a:cubicBezTo>
                <a:lnTo>
                  <a:pt x="724128" y="346098"/>
                </a:lnTo>
                <a:cubicBezTo>
                  <a:pt x="718375" y="356030"/>
                  <a:pt x="715357" y="367312"/>
                  <a:pt x="715357" y="378797"/>
                </a:cubicBezTo>
                <a:cubicBezTo>
                  <a:pt x="715357" y="390284"/>
                  <a:pt x="718375" y="401564"/>
                  <a:pt x="724128" y="411496"/>
                </a:cubicBezTo>
                <a:lnTo>
                  <a:pt x="904440" y="724888"/>
                </a:lnTo>
                <a:cubicBezTo>
                  <a:pt x="910150" y="734810"/>
                  <a:pt x="918365" y="743046"/>
                  <a:pt x="928261" y="748763"/>
                </a:cubicBezTo>
                <a:cubicBezTo>
                  <a:pt x="938157" y="754480"/>
                  <a:pt x="949376" y="757477"/>
                  <a:pt x="960795" y="757452"/>
                </a:cubicBezTo>
                <a:lnTo>
                  <a:pt x="960795" y="757452"/>
                </a:lnTo>
                <a:close/>
              </a:path>
            </a:pathLst>
          </a:custGeom>
          <a:solidFill>
            <a:srgbClr val="DB93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Lato"/>
              <a:ea typeface="Lato"/>
              <a:cs typeface="Lato"/>
              <a:sym typeface="Lato"/>
            </a:endParaRPr>
          </a:p>
        </p:txBody>
      </p:sp>
      <p:sp>
        <p:nvSpPr>
          <p:cNvPr id="1611" name="Google Shape;1611;p125"/>
          <p:cNvSpPr/>
          <p:nvPr/>
        </p:nvSpPr>
        <p:spPr>
          <a:xfrm rot="10800000">
            <a:off x="332560" y="3942220"/>
            <a:ext cx="664484" cy="465312"/>
          </a:xfrm>
          <a:custGeom>
            <a:rect b="b" l="l" r="r" t="t"/>
            <a:pathLst>
              <a:path extrusionOk="0" h="757451" w="960795">
                <a:moveTo>
                  <a:pt x="960795" y="757452"/>
                </a:moveTo>
                <a:lnTo>
                  <a:pt x="245453" y="757452"/>
                </a:lnTo>
                <a:cubicBezTo>
                  <a:pt x="234034" y="757477"/>
                  <a:pt x="222814" y="754478"/>
                  <a:pt x="212919" y="748759"/>
                </a:cubicBezTo>
                <a:cubicBezTo>
                  <a:pt x="203009" y="743039"/>
                  <a:pt x="194793" y="734800"/>
                  <a:pt x="189084" y="724874"/>
                </a:cubicBezTo>
                <a:lnTo>
                  <a:pt x="8771" y="411482"/>
                </a:lnTo>
                <a:cubicBezTo>
                  <a:pt x="3019" y="401552"/>
                  <a:pt x="0" y="390269"/>
                  <a:pt x="0" y="378783"/>
                </a:cubicBezTo>
                <a:cubicBezTo>
                  <a:pt x="0" y="367298"/>
                  <a:pt x="3019" y="356015"/>
                  <a:pt x="8771" y="346083"/>
                </a:cubicBezTo>
                <a:lnTo>
                  <a:pt x="189084" y="32707"/>
                </a:lnTo>
                <a:cubicBezTo>
                  <a:pt x="194793" y="22766"/>
                  <a:pt x="203009" y="14508"/>
                  <a:pt x="212904" y="8766"/>
                </a:cubicBezTo>
                <a:cubicBezTo>
                  <a:pt x="222800" y="3025"/>
                  <a:pt x="234019" y="1"/>
                  <a:pt x="245453" y="0"/>
                </a:cubicBezTo>
                <a:lnTo>
                  <a:pt x="960795" y="0"/>
                </a:lnTo>
                <a:cubicBezTo>
                  <a:pt x="949376" y="1"/>
                  <a:pt x="938142" y="3024"/>
                  <a:pt x="928247" y="8766"/>
                </a:cubicBezTo>
                <a:cubicBezTo>
                  <a:pt x="918351" y="14508"/>
                  <a:pt x="910150" y="22766"/>
                  <a:pt x="904440" y="32707"/>
                </a:cubicBezTo>
                <a:lnTo>
                  <a:pt x="724128" y="346098"/>
                </a:lnTo>
                <a:cubicBezTo>
                  <a:pt x="718375" y="356030"/>
                  <a:pt x="715357" y="367312"/>
                  <a:pt x="715357" y="378797"/>
                </a:cubicBezTo>
                <a:cubicBezTo>
                  <a:pt x="715357" y="390284"/>
                  <a:pt x="718375" y="401564"/>
                  <a:pt x="724128" y="411496"/>
                </a:cubicBezTo>
                <a:lnTo>
                  <a:pt x="904440" y="724888"/>
                </a:lnTo>
                <a:cubicBezTo>
                  <a:pt x="910150" y="734810"/>
                  <a:pt x="918365" y="743046"/>
                  <a:pt x="928261" y="748763"/>
                </a:cubicBezTo>
                <a:cubicBezTo>
                  <a:pt x="938157" y="754480"/>
                  <a:pt x="949376" y="757477"/>
                  <a:pt x="960795" y="757452"/>
                </a:cubicBezTo>
                <a:lnTo>
                  <a:pt x="960795" y="757452"/>
                </a:lnTo>
                <a:close/>
              </a:path>
            </a:pathLst>
          </a:custGeom>
          <a:solidFill>
            <a:srgbClr val="94AD2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Lato"/>
              <a:ea typeface="Lato"/>
              <a:cs typeface="Lato"/>
              <a:sym typeface="Lato"/>
            </a:endParaRPr>
          </a:p>
        </p:txBody>
      </p:sp>
      <p:sp>
        <p:nvSpPr>
          <p:cNvPr id="1612" name="Google Shape;1612;p125"/>
          <p:cNvSpPr txBox="1"/>
          <p:nvPr/>
        </p:nvSpPr>
        <p:spPr>
          <a:xfrm>
            <a:off x="997043" y="1902923"/>
            <a:ext cx="4366809"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1" i="0" lang="en-US" sz="1400" u="none" cap="none" strike="noStrike">
                <a:solidFill>
                  <a:srgbClr val="000000"/>
                </a:solidFill>
                <a:latin typeface="Calibri"/>
                <a:ea typeface="Calibri"/>
                <a:cs typeface="Calibri"/>
                <a:sym typeface="Calibri"/>
              </a:rPr>
            </a:br>
            <a:r>
              <a:rPr b="0" i="0" lang="en-US" sz="1400" u="none" cap="none" strike="noStrike">
                <a:solidFill>
                  <a:srgbClr val="1F497D"/>
                </a:solidFill>
                <a:latin typeface="Calibri"/>
                <a:ea typeface="Calibri"/>
                <a:cs typeface="Calibri"/>
                <a:sym typeface="Calibri"/>
              </a:rPr>
              <a:t>i. Identifier l’exposition potentielle, les impacts climatiques, la vulnérabilité et les besoins d’adaptation auxquels l’intervention proposée devrait répondre.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F497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F497D"/>
                </a:solidFill>
                <a:latin typeface="Calibri"/>
                <a:ea typeface="Calibri"/>
                <a:cs typeface="Calibri"/>
                <a:sym typeface="Calibri"/>
              </a:rPr>
              <a:t>ii. Identifier comment les causes du problème identifié sont liées au changement climatique, en démontrant comment le changement climatique exacerbe le problème.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F497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F497D"/>
                </a:solidFill>
                <a:latin typeface="Calibri"/>
                <a:ea typeface="Calibri"/>
                <a:cs typeface="Calibri"/>
                <a:sym typeface="Calibri"/>
              </a:rPr>
              <a:t>iii. Identifier les sources de données pour étayer votre réponse.</a:t>
            </a:r>
            <a:endParaRPr b="0" i="0" sz="1600" u="none" cap="none" strike="noStrike">
              <a:solidFill>
                <a:srgbClr val="000000"/>
              </a:solidFill>
              <a:latin typeface="Arial"/>
              <a:ea typeface="Arial"/>
              <a:cs typeface="Arial"/>
              <a:sym typeface="Arial"/>
            </a:endParaRPr>
          </a:p>
        </p:txBody>
      </p:sp>
      <p:pic>
        <p:nvPicPr>
          <p:cNvPr id="1613" name="Google Shape;1613;p125"/>
          <p:cNvPicPr preferRelativeResize="0"/>
          <p:nvPr/>
        </p:nvPicPr>
        <p:blipFill rotWithShape="1">
          <a:blip r:embed="rId3">
            <a:alphaModFix/>
          </a:blip>
          <a:srcRect b="14258" l="0" r="0" t="0"/>
          <a:stretch/>
        </p:blipFill>
        <p:spPr>
          <a:xfrm>
            <a:off x="119335" y="69448"/>
            <a:ext cx="1379167" cy="609598"/>
          </a:xfrm>
          <a:prstGeom prst="rect">
            <a:avLst/>
          </a:prstGeom>
          <a:noFill/>
          <a:ln>
            <a:noFill/>
          </a:ln>
        </p:spPr>
      </p:pic>
      <p:grpSp>
        <p:nvGrpSpPr>
          <p:cNvPr id="1614" name="Google Shape;1614;p125"/>
          <p:cNvGrpSpPr/>
          <p:nvPr/>
        </p:nvGrpSpPr>
        <p:grpSpPr>
          <a:xfrm>
            <a:off x="7080244" y="4734187"/>
            <a:ext cx="1872092" cy="367816"/>
            <a:chOff x="8596525" y="6049452"/>
            <a:chExt cx="3311957" cy="582866"/>
          </a:xfrm>
        </p:grpSpPr>
        <p:grpSp>
          <p:nvGrpSpPr>
            <p:cNvPr id="1615" name="Google Shape;1615;p125"/>
            <p:cNvGrpSpPr/>
            <p:nvPr/>
          </p:nvGrpSpPr>
          <p:grpSpPr>
            <a:xfrm>
              <a:off x="8596525" y="6049452"/>
              <a:ext cx="2275048" cy="582866"/>
              <a:chOff x="2995571" y="4446283"/>
              <a:chExt cx="3220513" cy="825093"/>
            </a:xfrm>
          </p:grpSpPr>
          <p:sp>
            <p:nvSpPr>
              <p:cNvPr id="1616" name="Google Shape;1616;p125"/>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617" name="Google Shape;1617;p125"/>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618" name="Google Shape;1618;p125"/>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619" name="Google Shape;1619;p125"/>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graphicFrame>
        <p:nvGraphicFramePr>
          <p:cNvPr id="1620" name="Google Shape;1620;p125"/>
          <p:cNvGraphicFramePr/>
          <p:nvPr/>
        </p:nvGraphicFramePr>
        <p:xfrm>
          <a:off x="5269584" y="2138853"/>
          <a:ext cx="3000000" cy="3000000"/>
        </p:xfrm>
        <a:graphic>
          <a:graphicData uri="http://schemas.openxmlformats.org/drawingml/2006/table">
            <a:tbl>
              <a:tblPr bandRow="1" firstCol="1" firstRow="1">
                <a:noFill/>
                <a:tableStyleId>{57F29A1D-932F-42ED-9359-310F61CC6E84}</a:tableStyleId>
              </a:tblPr>
              <a:tblGrid>
                <a:gridCol w="722150"/>
                <a:gridCol w="2819700"/>
              </a:tblGrid>
              <a:tr h="242650">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Idée de projet :</a:t>
                      </a:r>
                      <a:endParaRPr sz="800" u="none" cap="none" strike="noStrike">
                        <a:latin typeface="Calibri"/>
                        <a:ea typeface="Calibri"/>
                        <a:cs typeface="Calibri"/>
                        <a:sym typeface="Calibri"/>
                      </a:endParaRPr>
                    </a:p>
                  </a:txBody>
                  <a:tcPr marT="0" marB="0" marR="58250" marL="58250"/>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latin typeface="Calibri"/>
                        <a:ea typeface="Calibri"/>
                        <a:cs typeface="Calibri"/>
                        <a:sym typeface="Calibri"/>
                      </a:endParaRPr>
                    </a:p>
                  </a:txBody>
                  <a:tcPr marT="0" marB="0" marR="58250" marL="58250"/>
                </a:tc>
              </a:tr>
              <a:tr h="2062550">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Description de votre Justification </a:t>
                      </a:r>
                      <a:r>
                        <a:rPr b="1" lang="en-US" sz="800" u="none" cap="none" strike="noStrike"/>
                        <a:t>climatique</a:t>
                      </a: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latin typeface="Calibri"/>
                        <a:ea typeface="Calibri"/>
                        <a:cs typeface="Calibri"/>
                        <a:sym typeface="Calibri"/>
                      </a:endParaRPr>
                    </a:p>
                  </a:txBody>
                  <a:tcPr marT="0" marB="0" marR="58250" marL="58250"/>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800" u="none" cap="none" strike="noStrike">
                        <a:latin typeface="Calibri"/>
                        <a:ea typeface="Calibri"/>
                        <a:cs typeface="Calibri"/>
                        <a:sym typeface="Calibri"/>
                      </a:endParaRPr>
                    </a:p>
                  </a:txBody>
                  <a:tcPr marT="0" marB="0" marR="58250" marL="58250"/>
                </a:tc>
              </a:tr>
            </a:tbl>
          </a:graphicData>
        </a:graphic>
      </p:graphicFrame>
      <p:sp>
        <p:nvSpPr>
          <p:cNvPr id="1621" name="Google Shape;1621;p125"/>
          <p:cNvSpPr txBox="1"/>
          <p:nvPr/>
        </p:nvSpPr>
        <p:spPr>
          <a:xfrm>
            <a:off x="5205620" y="1134131"/>
            <a:ext cx="374924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none" cap="none" strike="noStrike">
                <a:solidFill>
                  <a:srgbClr val="1F497D"/>
                </a:solidFill>
                <a:latin typeface="Calibri"/>
                <a:ea typeface="Calibri"/>
                <a:cs typeface="Calibri"/>
                <a:sym typeface="Calibri"/>
              </a:rPr>
              <a:t>Rédigez une description d'une demi-page de votre justification climatique basée sur les données/preuves collectées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grpSp>
        <p:nvGrpSpPr>
          <p:cNvPr id="1626" name="Google Shape;1626;p126"/>
          <p:cNvGrpSpPr/>
          <p:nvPr/>
        </p:nvGrpSpPr>
        <p:grpSpPr>
          <a:xfrm>
            <a:off x="47230" y="606636"/>
            <a:ext cx="9049541" cy="4109295"/>
            <a:chOff x="14559" y="590937"/>
            <a:chExt cx="9049541" cy="4109295"/>
          </a:xfrm>
        </p:grpSpPr>
        <p:sp>
          <p:nvSpPr>
            <p:cNvPr id="1627" name="Google Shape;1627;p126"/>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628" name="Google Shape;1628;p126"/>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629" name="Google Shape;1629;p126"/>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630" name="Google Shape;1630;p126"/>
          <p:cNvSpPr txBox="1"/>
          <p:nvPr>
            <p:ph type="title"/>
          </p:nvPr>
        </p:nvSpPr>
        <p:spPr>
          <a:xfrm>
            <a:off x="1550012" y="53658"/>
            <a:ext cx="6439332"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3200">
                <a:solidFill>
                  <a:srgbClr val="0F6C83"/>
                </a:solidFill>
                <a:latin typeface="Arial"/>
                <a:ea typeface="Arial"/>
                <a:cs typeface="Arial"/>
                <a:sym typeface="Arial"/>
              </a:rPr>
              <a:t>Séance pratique 2 : Développement de la TdC</a:t>
            </a:r>
            <a:endParaRPr/>
          </a:p>
        </p:txBody>
      </p:sp>
      <p:grpSp>
        <p:nvGrpSpPr>
          <p:cNvPr id="1631" name="Google Shape;1631;p126"/>
          <p:cNvGrpSpPr/>
          <p:nvPr/>
        </p:nvGrpSpPr>
        <p:grpSpPr>
          <a:xfrm>
            <a:off x="523634" y="1151513"/>
            <a:ext cx="1601236" cy="2826597"/>
            <a:chOff x="2687469" y="1906782"/>
            <a:chExt cx="2134981" cy="4321930"/>
          </a:xfrm>
        </p:grpSpPr>
        <p:sp>
          <p:nvSpPr>
            <p:cNvPr id="1632" name="Google Shape;1632;p126"/>
            <p:cNvSpPr/>
            <p:nvPr/>
          </p:nvSpPr>
          <p:spPr>
            <a:xfrm>
              <a:off x="2687469" y="2112356"/>
              <a:ext cx="2134981" cy="4116356"/>
            </a:xfrm>
            <a:custGeom>
              <a:rect b="b" l="l" r="r" t="t"/>
              <a:pathLst>
                <a:path extrusionOk="0" h="1626215" w="843449">
                  <a:moveTo>
                    <a:pt x="0" y="0"/>
                  </a:moveTo>
                  <a:lnTo>
                    <a:pt x="843449" y="0"/>
                  </a:lnTo>
                  <a:lnTo>
                    <a:pt x="843449" y="1626215"/>
                  </a:lnTo>
                  <a:lnTo>
                    <a:pt x="0" y="1626215"/>
                  </a:lnTo>
                  <a:close/>
                </a:path>
              </a:pathLst>
            </a:custGeom>
            <a:solidFill>
              <a:srgbClr val="000000">
                <a:alpha val="0"/>
              </a:srgbClr>
            </a:solidFill>
            <a:ln cap="flat" cmpd="sng" w="28575">
              <a:solidFill>
                <a:srgbClr val="15586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15586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15586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15586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15586D"/>
                  </a:solidFill>
                  <a:latin typeface="Arial"/>
                  <a:ea typeface="Arial"/>
                  <a:cs typeface="Arial"/>
                  <a:sym typeface="Arial"/>
                </a:rPr>
                <a:t>Étape 1 : Analyse du problème </a:t>
              </a:r>
              <a:r>
                <a:rPr b="0" i="0" lang="en-US" sz="1050" u="none" cap="none" strike="noStrike">
                  <a:solidFill>
                    <a:schemeClr val="dk1"/>
                  </a:solidFill>
                  <a:latin typeface="Arial"/>
                  <a:ea typeface="Arial"/>
                  <a:cs typeface="Arial"/>
                  <a:sym typeface="Arial"/>
                </a:rPr>
                <a:t>(Après avoir identifié les différents problèmes résultant du changement climatique, dressez la liste de leurs causes sous-jacentes, auxquelles il convient de remédier). </a:t>
              </a:r>
              <a:r>
                <a:rPr b="1" i="0" lang="en-US" sz="1050" u="none" cap="none" strike="noStrike">
                  <a:solidFill>
                    <a:srgbClr val="FF0000"/>
                  </a:solidFill>
                  <a:latin typeface="Arial"/>
                  <a:ea typeface="Arial"/>
                  <a:cs typeface="Arial"/>
                  <a:sym typeface="Arial"/>
                </a:rPr>
                <a:t>Développez votre arbre à problèmes !</a:t>
              </a:r>
              <a:endParaRPr b="0" i="0" sz="1050" u="none" cap="none" strike="noStrike">
                <a:solidFill>
                  <a:srgbClr val="FF0000"/>
                </a:solidFill>
                <a:latin typeface="Arial"/>
                <a:ea typeface="Arial"/>
                <a:cs typeface="Arial"/>
                <a:sym typeface="Arial"/>
              </a:endParaRPr>
            </a:p>
          </p:txBody>
        </p:sp>
        <p:sp>
          <p:nvSpPr>
            <p:cNvPr id="1633" name="Google Shape;1633;p126"/>
            <p:cNvSpPr/>
            <p:nvPr/>
          </p:nvSpPr>
          <p:spPr>
            <a:xfrm>
              <a:off x="2936197" y="1906782"/>
              <a:ext cx="1607344" cy="704559"/>
            </a:xfrm>
            <a:custGeom>
              <a:rect b="b" l="l" r="r" t="t"/>
              <a:pathLst>
                <a:path extrusionOk="0" h="278344" w="635000">
                  <a:moveTo>
                    <a:pt x="635000" y="40138"/>
                  </a:moveTo>
                  <a:lnTo>
                    <a:pt x="635000" y="128714"/>
                  </a:lnTo>
                  <a:cubicBezTo>
                    <a:pt x="635000" y="152796"/>
                    <a:pt x="619893" y="174291"/>
                    <a:pt x="597234" y="182448"/>
                  </a:cubicBezTo>
                  <a:lnTo>
                    <a:pt x="355266" y="269557"/>
                  </a:lnTo>
                  <a:cubicBezTo>
                    <a:pt x="330855" y="278344"/>
                    <a:pt x="304145" y="278344"/>
                    <a:pt x="279734" y="269557"/>
                  </a:cubicBezTo>
                  <a:lnTo>
                    <a:pt x="37766" y="182448"/>
                  </a:lnTo>
                  <a:cubicBezTo>
                    <a:pt x="15107" y="174291"/>
                    <a:pt x="0" y="152796"/>
                    <a:pt x="0" y="128714"/>
                  </a:cubicBezTo>
                  <a:lnTo>
                    <a:pt x="0" y="40138"/>
                  </a:lnTo>
                  <a:cubicBezTo>
                    <a:pt x="0" y="17971"/>
                    <a:pt x="17971" y="0"/>
                    <a:pt x="40138" y="0"/>
                  </a:cubicBezTo>
                  <a:lnTo>
                    <a:pt x="594862" y="0"/>
                  </a:lnTo>
                  <a:cubicBezTo>
                    <a:pt x="617029" y="0"/>
                    <a:pt x="635000" y="17971"/>
                    <a:pt x="635000" y="40138"/>
                  </a:cubicBezTo>
                  <a:close/>
                </a:path>
              </a:pathLst>
            </a:custGeom>
            <a:solidFill>
              <a:srgbClr val="1558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grpSp>
        <p:nvGrpSpPr>
          <p:cNvPr id="1634" name="Google Shape;1634;p126"/>
          <p:cNvGrpSpPr/>
          <p:nvPr/>
        </p:nvGrpSpPr>
        <p:grpSpPr>
          <a:xfrm>
            <a:off x="2667079" y="1177873"/>
            <a:ext cx="1601236" cy="2800237"/>
            <a:chOff x="348200" y="1906782"/>
            <a:chExt cx="2134981" cy="4292433"/>
          </a:xfrm>
        </p:grpSpPr>
        <p:sp>
          <p:nvSpPr>
            <p:cNvPr id="1635" name="Google Shape;1635;p126"/>
            <p:cNvSpPr/>
            <p:nvPr/>
          </p:nvSpPr>
          <p:spPr>
            <a:xfrm>
              <a:off x="348200" y="2082859"/>
              <a:ext cx="2134981" cy="4116356"/>
            </a:xfrm>
            <a:custGeom>
              <a:rect b="b" l="l" r="r" t="t"/>
              <a:pathLst>
                <a:path extrusionOk="0" h="1626215" w="843449">
                  <a:moveTo>
                    <a:pt x="0" y="0"/>
                  </a:moveTo>
                  <a:lnTo>
                    <a:pt x="843449" y="0"/>
                  </a:lnTo>
                  <a:lnTo>
                    <a:pt x="843449" y="1626215"/>
                  </a:lnTo>
                  <a:lnTo>
                    <a:pt x="0" y="1626215"/>
                  </a:lnTo>
                  <a:close/>
                </a:path>
              </a:pathLst>
            </a:custGeom>
            <a:solidFill>
              <a:srgbClr val="000000">
                <a:alpha val="0"/>
              </a:srgbClr>
            </a:solidFill>
            <a:ln cap="flat" cmpd="sng" w="28575">
              <a:solidFill>
                <a:srgbClr val="DB930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F6C8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0F6C83"/>
                  </a:solidFill>
                  <a:latin typeface="Arial"/>
                  <a:ea typeface="Arial"/>
                  <a:cs typeface="Arial"/>
                  <a:sym typeface="Arial"/>
                </a:rPr>
                <a:t>Étape 2 : Formuler des objectifs et des activités : </a:t>
              </a:r>
              <a:r>
                <a:rPr b="0" i="0" lang="en-US" sz="1050" u="none" cap="none" strike="noStrike">
                  <a:solidFill>
                    <a:schemeClr val="dk1"/>
                  </a:solidFill>
                  <a:latin typeface="Arial"/>
                  <a:ea typeface="Arial"/>
                  <a:cs typeface="Arial"/>
                  <a:sym typeface="Arial"/>
                </a:rPr>
                <a:t>Transformer l’arbre à problèmes (problème-causes) en un arbre à objectifs avec des activités concrètes (objectif-activités).</a:t>
              </a:r>
              <a:endParaRPr/>
            </a:p>
          </p:txBody>
        </p:sp>
        <p:sp>
          <p:nvSpPr>
            <p:cNvPr id="1636" name="Google Shape;1636;p126"/>
            <p:cNvSpPr/>
            <p:nvPr/>
          </p:nvSpPr>
          <p:spPr>
            <a:xfrm>
              <a:off x="596927" y="1906782"/>
              <a:ext cx="1607344" cy="704559"/>
            </a:xfrm>
            <a:custGeom>
              <a:rect b="b" l="l" r="r" t="t"/>
              <a:pathLst>
                <a:path extrusionOk="0" h="278344" w="635000">
                  <a:moveTo>
                    <a:pt x="635000" y="40138"/>
                  </a:moveTo>
                  <a:lnTo>
                    <a:pt x="635000" y="128714"/>
                  </a:lnTo>
                  <a:cubicBezTo>
                    <a:pt x="635000" y="152796"/>
                    <a:pt x="619893" y="174291"/>
                    <a:pt x="597234" y="182448"/>
                  </a:cubicBezTo>
                  <a:lnTo>
                    <a:pt x="355266" y="269557"/>
                  </a:lnTo>
                  <a:cubicBezTo>
                    <a:pt x="330855" y="278344"/>
                    <a:pt x="304145" y="278344"/>
                    <a:pt x="279734" y="269557"/>
                  </a:cubicBezTo>
                  <a:lnTo>
                    <a:pt x="37766" y="182448"/>
                  </a:lnTo>
                  <a:cubicBezTo>
                    <a:pt x="15107" y="174291"/>
                    <a:pt x="0" y="152796"/>
                    <a:pt x="0" y="128714"/>
                  </a:cubicBezTo>
                  <a:lnTo>
                    <a:pt x="0" y="40138"/>
                  </a:lnTo>
                  <a:cubicBezTo>
                    <a:pt x="0" y="17971"/>
                    <a:pt x="17971" y="0"/>
                    <a:pt x="40138" y="0"/>
                  </a:cubicBezTo>
                  <a:lnTo>
                    <a:pt x="594862" y="0"/>
                  </a:lnTo>
                  <a:cubicBezTo>
                    <a:pt x="617029" y="0"/>
                    <a:pt x="635000" y="17971"/>
                    <a:pt x="635000" y="40138"/>
                  </a:cubicBezTo>
                  <a:close/>
                </a:path>
              </a:pathLst>
            </a:custGeom>
            <a:solidFill>
              <a:srgbClr val="DB9303"/>
            </a:solidFill>
            <a:ln cap="flat" cmpd="sng" w="9525">
              <a:solidFill>
                <a:srgbClr val="DB930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grpSp>
        <p:nvGrpSpPr>
          <p:cNvPr id="1637" name="Google Shape;1637;p126"/>
          <p:cNvGrpSpPr/>
          <p:nvPr/>
        </p:nvGrpSpPr>
        <p:grpSpPr>
          <a:xfrm>
            <a:off x="6960722" y="1122685"/>
            <a:ext cx="1601236" cy="2855426"/>
            <a:chOff x="837192" y="1838846"/>
            <a:chExt cx="2134981" cy="4277980"/>
          </a:xfrm>
        </p:grpSpPr>
        <p:sp>
          <p:nvSpPr>
            <p:cNvPr id="1638" name="Google Shape;1638;p126"/>
            <p:cNvSpPr/>
            <p:nvPr/>
          </p:nvSpPr>
          <p:spPr>
            <a:xfrm>
              <a:off x="837192" y="2000470"/>
              <a:ext cx="2134981" cy="4116356"/>
            </a:xfrm>
            <a:custGeom>
              <a:rect b="b" l="l" r="r" t="t"/>
              <a:pathLst>
                <a:path extrusionOk="0" h="1626215" w="843449">
                  <a:moveTo>
                    <a:pt x="0" y="0"/>
                  </a:moveTo>
                  <a:lnTo>
                    <a:pt x="843449" y="0"/>
                  </a:lnTo>
                  <a:lnTo>
                    <a:pt x="843449" y="1626215"/>
                  </a:lnTo>
                  <a:lnTo>
                    <a:pt x="0" y="1626215"/>
                  </a:lnTo>
                  <a:close/>
                </a:path>
              </a:pathLst>
            </a:custGeom>
            <a:solidFill>
              <a:srgbClr val="000000">
                <a:alpha val="0"/>
              </a:srgbClr>
            </a:solidFill>
            <a:ln cap="flat" cmpd="sng" w="28575">
              <a:solidFill>
                <a:srgbClr val="DB930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0F6C83"/>
                  </a:solidFill>
                  <a:latin typeface="Arial"/>
                  <a:ea typeface="Arial"/>
                  <a:cs typeface="Arial"/>
                  <a:sym typeface="Arial"/>
                </a:rPr>
                <a:t>Étape 4 : Identification des risques, des obstacles et des hypothèses </a:t>
              </a:r>
              <a:r>
                <a:rPr b="0" i="0" lang="en-US" sz="1050" u="none" cap="none" strike="noStrike">
                  <a:solidFill>
                    <a:schemeClr val="dk1"/>
                  </a:solidFill>
                  <a:latin typeface="Arial"/>
                  <a:ea typeface="Arial"/>
                  <a:cs typeface="Arial"/>
                  <a:sym typeface="Arial"/>
                </a:rPr>
                <a:t>(qu'est-ce qui pourrait empêcher la mise en œuvre du projet, l'obtention des résultats et quelles sont les conditions optimales pour la réussite du projet ?)</a:t>
              </a:r>
              <a:endParaRPr b="0" i="0" sz="1050" u="none" cap="none" strike="noStrike">
                <a:solidFill>
                  <a:schemeClr val="dk1"/>
                </a:solidFill>
                <a:latin typeface="Arial"/>
                <a:ea typeface="Arial"/>
                <a:cs typeface="Arial"/>
                <a:sym typeface="Arial"/>
              </a:endParaRPr>
            </a:p>
          </p:txBody>
        </p:sp>
        <p:sp>
          <p:nvSpPr>
            <p:cNvPr id="1639" name="Google Shape;1639;p126"/>
            <p:cNvSpPr/>
            <p:nvPr/>
          </p:nvSpPr>
          <p:spPr>
            <a:xfrm>
              <a:off x="1022454" y="1838846"/>
              <a:ext cx="1607344" cy="704559"/>
            </a:xfrm>
            <a:custGeom>
              <a:rect b="b" l="l" r="r" t="t"/>
              <a:pathLst>
                <a:path extrusionOk="0" h="278344" w="635000">
                  <a:moveTo>
                    <a:pt x="635000" y="40138"/>
                  </a:moveTo>
                  <a:lnTo>
                    <a:pt x="635000" y="128714"/>
                  </a:lnTo>
                  <a:cubicBezTo>
                    <a:pt x="635000" y="152796"/>
                    <a:pt x="619893" y="174291"/>
                    <a:pt x="597234" y="182448"/>
                  </a:cubicBezTo>
                  <a:lnTo>
                    <a:pt x="355266" y="269557"/>
                  </a:lnTo>
                  <a:cubicBezTo>
                    <a:pt x="330855" y="278344"/>
                    <a:pt x="304145" y="278344"/>
                    <a:pt x="279734" y="269557"/>
                  </a:cubicBezTo>
                  <a:lnTo>
                    <a:pt x="37766" y="182448"/>
                  </a:lnTo>
                  <a:cubicBezTo>
                    <a:pt x="15107" y="174291"/>
                    <a:pt x="0" y="152796"/>
                    <a:pt x="0" y="128714"/>
                  </a:cubicBezTo>
                  <a:lnTo>
                    <a:pt x="0" y="40138"/>
                  </a:lnTo>
                  <a:cubicBezTo>
                    <a:pt x="0" y="17971"/>
                    <a:pt x="17971" y="0"/>
                    <a:pt x="40138" y="0"/>
                  </a:cubicBezTo>
                  <a:lnTo>
                    <a:pt x="594862" y="0"/>
                  </a:lnTo>
                  <a:cubicBezTo>
                    <a:pt x="617029" y="0"/>
                    <a:pt x="635000" y="17971"/>
                    <a:pt x="635000" y="40138"/>
                  </a:cubicBezTo>
                  <a:close/>
                </a:path>
              </a:pathLst>
            </a:custGeom>
            <a:solidFill>
              <a:srgbClr val="DB9303"/>
            </a:solidFill>
            <a:ln cap="flat" cmpd="sng" w="9525">
              <a:solidFill>
                <a:srgbClr val="DB930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grpSp>
        <p:nvGrpSpPr>
          <p:cNvPr id="1640" name="Google Shape;1640;p126"/>
          <p:cNvGrpSpPr/>
          <p:nvPr/>
        </p:nvGrpSpPr>
        <p:grpSpPr>
          <a:xfrm>
            <a:off x="4769678" y="1151513"/>
            <a:ext cx="1601236" cy="2826597"/>
            <a:chOff x="2687469" y="1906782"/>
            <a:chExt cx="2134981" cy="4321930"/>
          </a:xfrm>
        </p:grpSpPr>
        <p:sp>
          <p:nvSpPr>
            <p:cNvPr id="1641" name="Google Shape;1641;p126"/>
            <p:cNvSpPr/>
            <p:nvPr/>
          </p:nvSpPr>
          <p:spPr>
            <a:xfrm>
              <a:off x="2687469" y="2112356"/>
              <a:ext cx="2134981" cy="4116356"/>
            </a:xfrm>
            <a:custGeom>
              <a:rect b="b" l="l" r="r" t="t"/>
              <a:pathLst>
                <a:path extrusionOk="0" h="1626215" w="843449">
                  <a:moveTo>
                    <a:pt x="0" y="0"/>
                  </a:moveTo>
                  <a:lnTo>
                    <a:pt x="843449" y="0"/>
                  </a:lnTo>
                  <a:lnTo>
                    <a:pt x="843449" y="1626215"/>
                  </a:lnTo>
                  <a:lnTo>
                    <a:pt x="0" y="1626215"/>
                  </a:lnTo>
                  <a:close/>
                </a:path>
              </a:pathLst>
            </a:custGeom>
            <a:solidFill>
              <a:srgbClr val="000000">
                <a:alpha val="0"/>
              </a:srgbClr>
            </a:solidFill>
            <a:ln cap="flat" cmpd="sng" w="28575">
              <a:solidFill>
                <a:srgbClr val="15586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0F6C83"/>
                  </a:solidFill>
                  <a:latin typeface="Arial"/>
                  <a:ea typeface="Arial"/>
                  <a:cs typeface="Arial"/>
                  <a:sym typeface="Arial"/>
                </a:rPr>
                <a:t>Étape 3 : Examinez votre idée de projet et associez-la à la chaîne de résultats </a:t>
              </a:r>
              <a:r>
                <a:rPr b="0" i="0" lang="en-US" sz="1050" u="none" cap="none" strike="noStrike">
                  <a:solidFill>
                    <a:schemeClr val="dk1"/>
                  </a:solidFill>
                  <a:latin typeface="Arial"/>
                  <a:ea typeface="Arial"/>
                  <a:cs typeface="Arial"/>
                  <a:sym typeface="Arial"/>
                </a:rPr>
                <a:t>(identifiez les résultats attendus et assurez-vous que les activités peuvent aider à les atteindre).</a:t>
              </a:r>
              <a:endParaRPr b="0" i="0" sz="1050" u="none" cap="none" strike="noStrike">
                <a:solidFill>
                  <a:schemeClr val="dk1"/>
                </a:solidFill>
                <a:latin typeface="Arial"/>
                <a:ea typeface="Arial"/>
                <a:cs typeface="Arial"/>
                <a:sym typeface="Arial"/>
              </a:endParaRPr>
            </a:p>
          </p:txBody>
        </p:sp>
        <p:sp>
          <p:nvSpPr>
            <p:cNvPr id="1642" name="Google Shape;1642;p126"/>
            <p:cNvSpPr/>
            <p:nvPr/>
          </p:nvSpPr>
          <p:spPr>
            <a:xfrm>
              <a:off x="2936197" y="1906782"/>
              <a:ext cx="1607344" cy="704559"/>
            </a:xfrm>
            <a:custGeom>
              <a:rect b="b" l="l" r="r" t="t"/>
              <a:pathLst>
                <a:path extrusionOk="0" h="278344" w="635000">
                  <a:moveTo>
                    <a:pt x="635000" y="40138"/>
                  </a:moveTo>
                  <a:lnTo>
                    <a:pt x="635000" y="128714"/>
                  </a:lnTo>
                  <a:cubicBezTo>
                    <a:pt x="635000" y="152796"/>
                    <a:pt x="619893" y="174291"/>
                    <a:pt x="597234" y="182448"/>
                  </a:cubicBezTo>
                  <a:lnTo>
                    <a:pt x="355266" y="269557"/>
                  </a:lnTo>
                  <a:cubicBezTo>
                    <a:pt x="330855" y="278344"/>
                    <a:pt x="304145" y="278344"/>
                    <a:pt x="279734" y="269557"/>
                  </a:cubicBezTo>
                  <a:lnTo>
                    <a:pt x="37766" y="182448"/>
                  </a:lnTo>
                  <a:cubicBezTo>
                    <a:pt x="15107" y="174291"/>
                    <a:pt x="0" y="152796"/>
                    <a:pt x="0" y="128714"/>
                  </a:cubicBezTo>
                  <a:lnTo>
                    <a:pt x="0" y="40138"/>
                  </a:lnTo>
                  <a:cubicBezTo>
                    <a:pt x="0" y="17971"/>
                    <a:pt x="17971" y="0"/>
                    <a:pt x="40138" y="0"/>
                  </a:cubicBezTo>
                  <a:lnTo>
                    <a:pt x="594862" y="0"/>
                  </a:lnTo>
                  <a:cubicBezTo>
                    <a:pt x="617029" y="0"/>
                    <a:pt x="635000" y="17971"/>
                    <a:pt x="635000" y="40138"/>
                  </a:cubicBezTo>
                  <a:close/>
                </a:path>
              </a:pathLst>
            </a:custGeom>
            <a:solidFill>
              <a:srgbClr val="1558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pic>
        <p:nvPicPr>
          <p:cNvPr id="1643" name="Google Shape;1643;p126"/>
          <p:cNvPicPr preferRelativeResize="0"/>
          <p:nvPr/>
        </p:nvPicPr>
        <p:blipFill rotWithShape="1">
          <a:blip r:embed="rId3">
            <a:alphaModFix/>
          </a:blip>
          <a:srcRect b="14258" l="0" r="0" t="0"/>
          <a:stretch/>
        </p:blipFill>
        <p:spPr>
          <a:xfrm>
            <a:off x="119335" y="69448"/>
            <a:ext cx="1379167" cy="609598"/>
          </a:xfrm>
          <a:prstGeom prst="rect">
            <a:avLst/>
          </a:prstGeom>
          <a:noFill/>
          <a:ln>
            <a:noFill/>
          </a:ln>
        </p:spPr>
      </p:pic>
      <p:grpSp>
        <p:nvGrpSpPr>
          <p:cNvPr id="1644" name="Google Shape;1644;p126"/>
          <p:cNvGrpSpPr/>
          <p:nvPr/>
        </p:nvGrpSpPr>
        <p:grpSpPr>
          <a:xfrm>
            <a:off x="7080244" y="4734187"/>
            <a:ext cx="1872092" cy="367816"/>
            <a:chOff x="8596525" y="6049452"/>
            <a:chExt cx="3311957" cy="582866"/>
          </a:xfrm>
        </p:grpSpPr>
        <p:grpSp>
          <p:nvGrpSpPr>
            <p:cNvPr id="1645" name="Google Shape;1645;p126"/>
            <p:cNvGrpSpPr/>
            <p:nvPr/>
          </p:nvGrpSpPr>
          <p:grpSpPr>
            <a:xfrm>
              <a:off x="8596525" y="6049452"/>
              <a:ext cx="2275048" cy="582866"/>
              <a:chOff x="2995571" y="4446283"/>
              <a:chExt cx="3220513" cy="825093"/>
            </a:xfrm>
          </p:grpSpPr>
          <p:sp>
            <p:nvSpPr>
              <p:cNvPr id="1646" name="Google Shape;1646;p126"/>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647" name="Google Shape;1647;p126"/>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648" name="Google Shape;1648;p126"/>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649" name="Google Shape;1649;p126"/>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
        <p:nvSpPr>
          <p:cNvPr id="1650" name="Google Shape;1650;p126"/>
          <p:cNvSpPr/>
          <p:nvPr/>
        </p:nvSpPr>
        <p:spPr>
          <a:xfrm>
            <a:off x="564474" y="3950955"/>
            <a:ext cx="8100272" cy="723282"/>
          </a:xfrm>
          <a:prstGeom prst="rightArrow">
            <a:avLst>
              <a:gd fmla="val 50000" name="adj1"/>
              <a:gd fmla="val 50000" name="adj2"/>
            </a:avLst>
          </a:prstGeom>
          <a:solidFill>
            <a:schemeClr val="accent1"/>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Étape 5 : Concevez votre diagramme de théorie du changement (TdC)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grpSp>
        <p:nvGrpSpPr>
          <p:cNvPr id="1655" name="Google Shape;1655;p127"/>
          <p:cNvGrpSpPr/>
          <p:nvPr/>
        </p:nvGrpSpPr>
        <p:grpSpPr>
          <a:xfrm>
            <a:off x="47230" y="606636"/>
            <a:ext cx="9049541" cy="4109295"/>
            <a:chOff x="14559" y="590937"/>
            <a:chExt cx="9049541" cy="4109295"/>
          </a:xfrm>
        </p:grpSpPr>
        <p:sp>
          <p:nvSpPr>
            <p:cNvPr id="1656" name="Google Shape;1656;p127"/>
            <p:cNvSpPr/>
            <p:nvPr/>
          </p:nvSpPr>
          <p:spPr>
            <a:xfrm rot="5400000">
              <a:off x="4346880" y="1574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657" name="Google Shape;1657;p127"/>
            <p:cNvSpPr/>
            <p:nvPr/>
          </p:nvSpPr>
          <p:spPr>
            <a:xfrm>
              <a:off x="201365" y="590937"/>
              <a:ext cx="8688311"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658" name="Google Shape;1658;p127"/>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1659" name="Google Shape;1659;p127"/>
          <p:cNvSpPr txBox="1"/>
          <p:nvPr>
            <p:ph type="title"/>
          </p:nvPr>
        </p:nvSpPr>
        <p:spPr>
          <a:xfrm>
            <a:off x="1490881" y="85789"/>
            <a:ext cx="6955533" cy="5290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2800">
                <a:solidFill>
                  <a:srgbClr val="0F6C83"/>
                </a:solidFill>
                <a:latin typeface="Arial"/>
                <a:ea typeface="Arial"/>
                <a:cs typeface="Arial"/>
                <a:sym typeface="Arial"/>
              </a:rPr>
              <a:t>Séance pratique 3 : Plan d’Action GESI</a:t>
            </a:r>
            <a:endParaRPr b="1" sz="2800">
              <a:solidFill>
                <a:srgbClr val="0F6C83"/>
              </a:solidFill>
              <a:latin typeface="Arial"/>
              <a:ea typeface="Arial"/>
              <a:cs typeface="Arial"/>
              <a:sym typeface="Arial"/>
            </a:endParaRPr>
          </a:p>
        </p:txBody>
      </p:sp>
      <p:pic>
        <p:nvPicPr>
          <p:cNvPr id="1660" name="Google Shape;1660;p127"/>
          <p:cNvPicPr preferRelativeResize="0"/>
          <p:nvPr/>
        </p:nvPicPr>
        <p:blipFill rotWithShape="1">
          <a:blip r:embed="rId3">
            <a:alphaModFix/>
          </a:blip>
          <a:srcRect b="14258" l="0" r="0" t="0"/>
          <a:stretch/>
        </p:blipFill>
        <p:spPr>
          <a:xfrm>
            <a:off x="119335" y="69448"/>
            <a:ext cx="1379167" cy="609598"/>
          </a:xfrm>
          <a:prstGeom prst="rect">
            <a:avLst/>
          </a:prstGeom>
          <a:noFill/>
          <a:ln>
            <a:noFill/>
          </a:ln>
        </p:spPr>
      </p:pic>
      <p:grpSp>
        <p:nvGrpSpPr>
          <p:cNvPr id="1661" name="Google Shape;1661;p127"/>
          <p:cNvGrpSpPr/>
          <p:nvPr/>
        </p:nvGrpSpPr>
        <p:grpSpPr>
          <a:xfrm>
            <a:off x="7080244" y="4734187"/>
            <a:ext cx="1872092" cy="367816"/>
            <a:chOff x="8596525" y="6049452"/>
            <a:chExt cx="3311957" cy="582866"/>
          </a:xfrm>
        </p:grpSpPr>
        <p:grpSp>
          <p:nvGrpSpPr>
            <p:cNvPr id="1662" name="Google Shape;1662;p127"/>
            <p:cNvGrpSpPr/>
            <p:nvPr/>
          </p:nvGrpSpPr>
          <p:grpSpPr>
            <a:xfrm>
              <a:off x="8596525" y="6049452"/>
              <a:ext cx="2275048" cy="582866"/>
              <a:chOff x="2995571" y="4446283"/>
              <a:chExt cx="3220513" cy="825093"/>
            </a:xfrm>
          </p:grpSpPr>
          <p:sp>
            <p:nvSpPr>
              <p:cNvPr id="1663" name="Google Shape;1663;p127"/>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664" name="Google Shape;1664;p127"/>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665" name="Google Shape;1665;p127"/>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666" name="Google Shape;1666;p127"/>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graphicFrame>
        <p:nvGraphicFramePr>
          <p:cNvPr id="1667" name="Google Shape;1667;p127"/>
          <p:cNvGraphicFramePr/>
          <p:nvPr/>
        </p:nvGraphicFramePr>
        <p:xfrm>
          <a:off x="652464" y="673762"/>
          <a:ext cx="3000000" cy="3000000"/>
        </p:xfrm>
        <a:graphic>
          <a:graphicData uri="http://schemas.openxmlformats.org/drawingml/2006/table">
            <a:tbl>
              <a:tblPr bandRow="1" firstCol="1" firstRow="1">
                <a:noFill/>
                <a:tableStyleId>{57F29A1D-932F-42ED-9359-310F61CC6E84}</a:tableStyleId>
              </a:tblPr>
              <a:tblGrid>
                <a:gridCol w="1647800"/>
                <a:gridCol w="1647800"/>
                <a:gridCol w="177950"/>
                <a:gridCol w="1469850"/>
                <a:gridCol w="1647800"/>
                <a:gridCol w="1647800"/>
              </a:tblGrid>
              <a:tr h="277175">
                <a:tc>
                  <a:txBody>
                    <a:bodyPr/>
                    <a:lstStyle/>
                    <a:p>
                      <a:pPr indent="0" lvl="0" marL="0" marR="0" rtl="0" algn="l">
                        <a:lnSpc>
                          <a:spcPct val="150000"/>
                        </a:lnSpc>
                        <a:spcBef>
                          <a:spcPts val="0"/>
                        </a:spcBef>
                        <a:spcAft>
                          <a:spcPts val="0"/>
                        </a:spcAft>
                        <a:buClr>
                          <a:srgbClr val="000000"/>
                        </a:buClr>
                        <a:buSzPts val="800"/>
                        <a:buFont typeface="Arial"/>
                        <a:buNone/>
                      </a:pPr>
                      <a:r>
                        <a:rPr b="1" lang="en-US" sz="1000" u="none" cap="none" strike="noStrike">
                          <a:solidFill>
                            <a:schemeClr val="lt1"/>
                          </a:solidFill>
                        </a:rPr>
                        <a:t>Activités</a:t>
                      </a:r>
                      <a:endParaRPr b="1" sz="1100" u="none" cap="none" strike="noStrike">
                        <a:solidFill>
                          <a:schemeClr val="lt1"/>
                        </a:solidFill>
                        <a:latin typeface="Calibri"/>
                        <a:ea typeface="Calibri"/>
                        <a:cs typeface="Calibri"/>
                        <a:sym typeface="Calibri"/>
                      </a:endParaRPr>
                    </a:p>
                  </a:txBody>
                  <a:tcPr marT="0" marB="0" marR="44375" marL="44375">
                    <a:solidFill>
                      <a:srgbClr val="126580"/>
                    </a:solidFill>
                  </a:tcPr>
                </a:tc>
                <a:tc>
                  <a:txBody>
                    <a:bodyPr/>
                    <a:lstStyle/>
                    <a:p>
                      <a:pPr indent="0" lvl="0" marL="0" marR="0" rtl="0" algn="l">
                        <a:lnSpc>
                          <a:spcPct val="150000"/>
                        </a:lnSpc>
                        <a:spcBef>
                          <a:spcPts val="0"/>
                        </a:spcBef>
                        <a:spcAft>
                          <a:spcPts val="0"/>
                        </a:spcAft>
                        <a:buClr>
                          <a:srgbClr val="000000"/>
                        </a:buClr>
                        <a:buSzPts val="600"/>
                        <a:buFont typeface="Arial"/>
                        <a:buNone/>
                      </a:pPr>
                      <a:r>
                        <a:rPr b="1" lang="en-US" sz="1000" u="none" cap="none" strike="noStrike">
                          <a:solidFill>
                            <a:schemeClr val="lt1"/>
                          </a:solidFill>
                          <a:latin typeface="Calibri"/>
                          <a:ea typeface="Calibri"/>
                          <a:cs typeface="Calibri"/>
                          <a:sym typeface="Calibri"/>
                        </a:rPr>
                        <a:t>Indicateurs et objectifs</a:t>
                      </a:r>
                      <a:endParaRPr b="1" sz="1000" u="none" cap="none" strike="noStrike">
                        <a:solidFill>
                          <a:schemeClr val="lt1"/>
                        </a:solidFill>
                        <a:latin typeface="Calibri"/>
                        <a:ea typeface="Calibri"/>
                        <a:cs typeface="Calibri"/>
                        <a:sym typeface="Calibri"/>
                      </a:endParaRPr>
                    </a:p>
                  </a:txBody>
                  <a:tcPr marT="0" marB="0" marR="44375" marL="44375">
                    <a:solidFill>
                      <a:srgbClr val="126580"/>
                    </a:solidFill>
                  </a:tcPr>
                </a:tc>
                <a:tc gridSpan="2">
                  <a:txBody>
                    <a:bodyPr/>
                    <a:lstStyle/>
                    <a:p>
                      <a:pPr indent="0" lvl="0" marL="0" marR="0" rtl="0" algn="l">
                        <a:lnSpc>
                          <a:spcPct val="150000"/>
                        </a:lnSpc>
                        <a:spcBef>
                          <a:spcPts val="0"/>
                        </a:spcBef>
                        <a:spcAft>
                          <a:spcPts val="0"/>
                        </a:spcAft>
                        <a:buClr>
                          <a:srgbClr val="000000"/>
                        </a:buClr>
                        <a:buSzPts val="600"/>
                        <a:buFont typeface="Arial"/>
                        <a:buNone/>
                      </a:pPr>
                      <a:r>
                        <a:rPr b="1" lang="en-US" sz="1000" u="none" cap="none" strike="noStrike">
                          <a:solidFill>
                            <a:schemeClr val="lt1"/>
                          </a:solidFill>
                        </a:rPr>
                        <a:t>Chronologie</a:t>
                      </a:r>
                      <a:endParaRPr b="1" sz="1100" u="none" cap="none" strike="noStrike">
                        <a:solidFill>
                          <a:schemeClr val="lt1"/>
                        </a:solidFill>
                        <a:latin typeface="Calibri"/>
                        <a:ea typeface="Calibri"/>
                        <a:cs typeface="Calibri"/>
                        <a:sym typeface="Calibri"/>
                      </a:endParaRPr>
                    </a:p>
                  </a:txBody>
                  <a:tcPr marT="0" marB="0" marR="44375" marL="44375">
                    <a:solidFill>
                      <a:srgbClr val="126580"/>
                    </a:solidFill>
                  </a:tcPr>
                </a:tc>
                <a:tc hMerge="1"/>
                <a:tc>
                  <a:txBody>
                    <a:bodyPr/>
                    <a:lstStyle/>
                    <a:p>
                      <a:pPr indent="0" lvl="0" marL="0" marR="0" rtl="0" algn="l">
                        <a:lnSpc>
                          <a:spcPct val="150000"/>
                        </a:lnSpc>
                        <a:spcBef>
                          <a:spcPts val="0"/>
                        </a:spcBef>
                        <a:spcAft>
                          <a:spcPts val="0"/>
                        </a:spcAft>
                        <a:buClr>
                          <a:srgbClr val="000000"/>
                        </a:buClr>
                        <a:buSzPts val="600"/>
                        <a:buFont typeface="Arial"/>
                        <a:buNone/>
                      </a:pPr>
                      <a:r>
                        <a:rPr b="1" lang="en-US" sz="1000" u="none" cap="none" strike="noStrike">
                          <a:solidFill>
                            <a:schemeClr val="lt1"/>
                          </a:solidFill>
                        </a:rPr>
                        <a:t>Responsabilités</a:t>
                      </a:r>
                      <a:endParaRPr b="1" sz="1100" u="none" cap="none" strike="noStrike">
                        <a:solidFill>
                          <a:schemeClr val="lt1"/>
                        </a:solidFill>
                        <a:latin typeface="Calibri"/>
                        <a:ea typeface="Calibri"/>
                        <a:cs typeface="Calibri"/>
                        <a:sym typeface="Calibri"/>
                      </a:endParaRPr>
                    </a:p>
                  </a:txBody>
                  <a:tcPr marT="0" marB="0" marR="44375" marL="44375">
                    <a:solidFill>
                      <a:srgbClr val="126580"/>
                    </a:solidFill>
                  </a:tcPr>
                </a:tc>
                <a:tc>
                  <a:txBody>
                    <a:bodyPr/>
                    <a:lstStyle/>
                    <a:p>
                      <a:pPr indent="0" lvl="0" marL="0" marR="0" rtl="0" algn="l">
                        <a:lnSpc>
                          <a:spcPct val="150000"/>
                        </a:lnSpc>
                        <a:spcBef>
                          <a:spcPts val="0"/>
                        </a:spcBef>
                        <a:spcAft>
                          <a:spcPts val="0"/>
                        </a:spcAft>
                        <a:buClr>
                          <a:srgbClr val="000000"/>
                        </a:buClr>
                        <a:buSzPts val="600"/>
                        <a:buFont typeface="Arial"/>
                        <a:buNone/>
                      </a:pPr>
                      <a:r>
                        <a:rPr b="1" lang="en-US" sz="1000" u="none" cap="none" strike="noStrike">
                          <a:solidFill>
                            <a:schemeClr val="lt1"/>
                          </a:solidFill>
                        </a:rPr>
                        <a:t>Frais</a:t>
                      </a:r>
                      <a:endParaRPr b="1" sz="1100" u="none" cap="none" strike="noStrike">
                        <a:solidFill>
                          <a:schemeClr val="lt1"/>
                        </a:solidFill>
                        <a:latin typeface="Calibri"/>
                        <a:ea typeface="Calibri"/>
                        <a:cs typeface="Calibri"/>
                        <a:sym typeface="Calibri"/>
                      </a:endParaRPr>
                    </a:p>
                  </a:txBody>
                  <a:tcPr marT="0" marB="0" marR="44375" marL="44375">
                    <a:solidFill>
                      <a:srgbClr val="126580"/>
                    </a:solidFill>
                  </a:tcPr>
                </a:tc>
              </a:tr>
              <a:tr h="495425">
                <a:tc gridSpan="6">
                  <a:txBody>
                    <a:bodyPr/>
                    <a:lstStyle/>
                    <a:p>
                      <a:pPr indent="0" lvl="0" marL="0" marR="0" rtl="0" algn="l">
                        <a:lnSpc>
                          <a:spcPct val="150000"/>
                        </a:lnSpc>
                        <a:spcBef>
                          <a:spcPts val="0"/>
                        </a:spcBef>
                        <a:spcAft>
                          <a:spcPts val="0"/>
                        </a:spcAft>
                        <a:buClr>
                          <a:srgbClr val="000000"/>
                        </a:buClr>
                        <a:buSzPts val="800"/>
                        <a:buFont typeface="Arial"/>
                        <a:buNone/>
                      </a:pPr>
                      <a:r>
                        <a:t/>
                      </a:r>
                      <a:endParaRPr sz="800" u="none" cap="none" strike="noStrike"/>
                    </a:p>
                    <a:p>
                      <a:pPr indent="0" lvl="0" marL="0" marR="0" rtl="0" algn="l">
                        <a:lnSpc>
                          <a:spcPct val="150000"/>
                        </a:lnSpc>
                        <a:spcBef>
                          <a:spcPts val="0"/>
                        </a:spcBef>
                        <a:spcAft>
                          <a:spcPts val="0"/>
                        </a:spcAft>
                        <a:buClr>
                          <a:srgbClr val="000000"/>
                        </a:buClr>
                        <a:buSzPts val="800"/>
                        <a:buFont typeface="Arial"/>
                        <a:buNone/>
                      </a:pPr>
                      <a:r>
                        <a:rPr lang="en-US" sz="1000" u="none" cap="none" strike="noStrike"/>
                        <a:t>Déclaration d’impact ::</a:t>
                      </a:r>
                      <a:endParaRPr sz="1100" u="none" cap="none" strike="noStrike"/>
                    </a:p>
                    <a:p>
                      <a:pPr indent="0" lvl="0" marL="0" marR="0" rtl="0" algn="l">
                        <a:lnSpc>
                          <a:spcPct val="150000"/>
                        </a:lnSpc>
                        <a:spcBef>
                          <a:spcPts val="0"/>
                        </a:spcBef>
                        <a:spcAft>
                          <a:spcPts val="0"/>
                        </a:spcAft>
                        <a:buClr>
                          <a:srgbClr val="000000"/>
                        </a:buClr>
                        <a:buSzPts val="800"/>
                        <a:buFont typeface="Arial"/>
                        <a:buNone/>
                      </a:pPr>
                      <a:r>
                        <a:rPr lang="en-US" sz="800" u="none" cap="none" strike="noStrike"/>
                        <a:t> </a:t>
                      </a:r>
                      <a:endParaRPr sz="1000" u="none" cap="none" strike="noStrike"/>
                    </a:p>
                  </a:txBody>
                  <a:tcPr marT="0" marB="0" marR="44375" marL="44375"/>
                </a:tc>
                <a:tc hMerge="1"/>
                <a:tc hMerge="1"/>
                <a:tc hMerge="1"/>
                <a:tc hMerge="1"/>
                <a:tc hMerge="1"/>
              </a:tr>
              <a:tr h="127350">
                <a:tc gridSpan="6">
                  <a:txBody>
                    <a:bodyPr/>
                    <a:lstStyle/>
                    <a:p>
                      <a:pPr indent="0" lvl="0" marL="0" marR="0" rtl="0" algn="l">
                        <a:lnSpc>
                          <a:spcPct val="150000"/>
                        </a:lnSpc>
                        <a:spcBef>
                          <a:spcPts val="0"/>
                        </a:spcBef>
                        <a:spcAft>
                          <a:spcPts val="0"/>
                        </a:spcAft>
                        <a:buClr>
                          <a:srgbClr val="000000"/>
                        </a:buClr>
                        <a:buSzPts val="800"/>
                        <a:buFont typeface="Arial"/>
                        <a:buNone/>
                      </a:pPr>
                      <a:r>
                        <a:rPr lang="en-US" sz="800" u="none" cap="none" strike="noStrike"/>
                        <a:t> </a:t>
                      </a:r>
                      <a:endParaRPr sz="1000" u="none" cap="none" strike="noStrike"/>
                    </a:p>
                    <a:p>
                      <a:pPr indent="0" lvl="0" marL="0" marR="0" rtl="0" algn="l">
                        <a:lnSpc>
                          <a:spcPct val="150000"/>
                        </a:lnSpc>
                        <a:spcBef>
                          <a:spcPts val="0"/>
                        </a:spcBef>
                        <a:spcAft>
                          <a:spcPts val="0"/>
                        </a:spcAft>
                        <a:buClr>
                          <a:srgbClr val="000000"/>
                        </a:buClr>
                        <a:buSzPts val="800"/>
                        <a:buFont typeface="Arial"/>
                        <a:buNone/>
                      </a:pPr>
                      <a:r>
                        <a:rPr lang="en-US" sz="1000" u="none" cap="none" strike="noStrike"/>
                        <a:t>Déclaration de résultat(s) : </a:t>
                      </a:r>
                      <a:endParaRPr/>
                    </a:p>
                    <a:p>
                      <a:pPr indent="0" lvl="0" marL="0" marR="0" rtl="0" algn="l">
                        <a:lnSpc>
                          <a:spcPct val="150000"/>
                        </a:lnSpc>
                        <a:spcBef>
                          <a:spcPts val="0"/>
                        </a:spcBef>
                        <a:spcAft>
                          <a:spcPts val="0"/>
                        </a:spcAft>
                        <a:buClr>
                          <a:srgbClr val="000000"/>
                        </a:buClr>
                        <a:buSzPts val="800"/>
                        <a:buFont typeface="Arial"/>
                        <a:buNone/>
                      </a:pPr>
                      <a:r>
                        <a:rPr lang="en-US" sz="800" u="none" cap="none" strike="noStrike"/>
                        <a:t> </a:t>
                      </a:r>
                      <a:endParaRPr sz="1000" u="none" cap="none" strike="noStrike"/>
                    </a:p>
                  </a:txBody>
                  <a:tcPr marT="0" marB="0" marR="44375" marL="44375"/>
                </a:tc>
                <a:tc hMerge="1"/>
                <a:tc hMerge="1"/>
                <a:tc hMerge="1"/>
                <a:tc hMerge="1"/>
                <a:tc hMerge="1"/>
              </a:tr>
              <a:tr h="16060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US" sz="1000" u="none" cap="none" strike="noStrike"/>
                        <a:t>(C'est ici que l'équipe du projet/programme insère une brève liste d'activités. Les activités sont celles qui nous indiquent ce que le projet/programme fera ; parfois appelées interventions.) </a:t>
                      </a:r>
                      <a:endParaRPr sz="1100" u="none" cap="none" strike="noStrike">
                        <a:latin typeface="Calibri"/>
                        <a:ea typeface="Calibri"/>
                        <a:cs typeface="Calibri"/>
                        <a:sym typeface="Calibri"/>
                      </a:endParaRPr>
                    </a:p>
                  </a:txBody>
                  <a:tcPr marT="0" marB="0" marR="44375" marL="44375"/>
                </a:tc>
                <a:tc gridSpan="2">
                  <a:txBody>
                    <a:bodyPr/>
                    <a:lstStyle/>
                    <a:p>
                      <a:pPr indent="0" lvl="0" marL="0" marR="0" rtl="0" algn="l">
                        <a:lnSpc>
                          <a:spcPct val="100000"/>
                        </a:lnSpc>
                        <a:spcBef>
                          <a:spcPts val="0"/>
                        </a:spcBef>
                        <a:spcAft>
                          <a:spcPts val="0"/>
                        </a:spcAft>
                        <a:buClr>
                          <a:srgbClr val="000000"/>
                        </a:buClr>
                        <a:buSzPts val="800"/>
                        <a:buFont typeface="Arial"/>
                        <a:buNone/>
                      </a:pPr>
                      <a:r>
                        <a:rPr lang="en-US" sz="900" u="none" cap="none" strike="noStrike"/>
                        <a:t> </a:t>
                      </a:r>
                      <a:endParaRPr sz="1050" u="none" cap="none" strike="noStrike"/>
                    </a:p>
                    <a:p>
                      <a:pPr indent="0" lvl="0" marL="0" marR="0" rtl="0" algn="l">
                        <a:lnSpc>
                          <a:spcPct val="100000"/>
                        </a:lnSpc>
                        <a:spcBef>
                          <a:spcPts val="0"/>
                        </a:spcBef>
                        <a:spcAft>
                          <a:spcPts val="0"/>
                        </a:spcAft>
                        <a:buClr>
                          <a:srgbClr val="000000"/>
                        </a:buClr>
                        <a:buSzPts val="800"/>
                        <a:buFont typeface="Arial"/>
                        <a:buNone/>
                      </a:pPr>
                      <a:r>
                        <a:rPr lang="en-US" sz="900" u="none" cap="none" strike="noStrike"/>
                        <a:t>Décrivez ici les indicateurs et les cibles (Remarque : un bon indicateur doit pouvoir mesurer la quantité, la qualité et la rapidité d’obtention des produits (biens ou services) qui sont le résultat d’une activité, d’un projet ou d’un programme. En revanche, une cible doit – dans le cas du GAP – être désagrégée par sexe. Les cibles, désagrégées par sexe, constituent un moyen efficace de mesurer des résultats quantifiables [et différentiels] pour les femmes, les hommes, les filles et les garçons.</a:t>
                      </a:r>
                      <a:endParaRPr sz="1050" u="none" cap="none" strike="noStrike">
                        <a:latin typeface="Calibri"/>
                        <a:ea typeface="Calibri"/>
                        <a:cs typeface="Calibri"/>
                        <a:sym typeface="Calibri"/>
                      </a:endParaRPr>
                    </a:p>
                  </a:txBody>
                  <a:tcPr marT="0" marB="0" marR="44375" marL="44375"/>
                </a:tc>
                <a:tc hMerge="1"/>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a:p>
                    <a:p>
                      <a:pPr indent="0" lvl="0" marL="0" marR="0" rtl="0" algn="l">
                        <a:lnSpc>
                          <a:spcPct val="100000"/>
                        </a:lnSpc>
                        <a:spcBef>
                          <a:spcPts val="0"/>
                        </a:spcBef>
                        <a:spcAft>
                          <a:spcPts val="0"/>
                        </a:spcAft>
                        <a:buClr>
                          <a:srgbClr val="000000"/>
                        </a:buClr>
                        <a:buSzPts val="800"/>
                        <a:buFont typeface="Arial"/>
                        <a:buNone/>
                      </a:pPr>
                      <a:r>
                        <a:rPr lang="en-US" sz="1000" u="none" cap="none" strike="noStrike"/>
                        <a:t>(C’est ici que l’équipe du projet/programme insère le calendrier pour chacun des indicateurs/cibles.</a:t>
                      </a:r>
                      <a:endParaRPr sz="1000" u="none" cap="none" strike="noStrike">
                        <a:latin typeface="Calibri"/>
                        <a:ea typeface="Calibri"/>
                        <a:cs typeface="Calibri"/>
                        <a:sym typeface="Calibri"/>
                      </a:endParaRPr>
                    </a:p>
                  </a:txBody>
                  <a:tcPr marT="0" marB="0" marR="44375" marL="44375"/>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 </a:t>
                      </a:r>
                      <a:endParaRPr sz="1000" u="none" cap="none" strike="noStrike"/>
                    </a:p>
                    <a:p>
                      <a:pPr indent="0" lvl="0" marL="0" marR="0" rtl="0" algn="l">
                        <a:lnSpc>
                          <a:spcPct val="100000"/>
                        </a:lnSpc>
                        <a:spcBef>
                          <a:spcPts val="0"/>
                        </a:spcBef>
                        <a:spcAft>
                          <a:spcPts val="0"/>
                        </a:spcAft>
                        <a:buClr>
                          <a:srgbClr val="000000"/>
                        </a:buClr>
                        <a:buSzPts val="800"/>
                        <a:buFont typeface="Arial"/>
                        <a:buNone/>
                      </a:pPr>
                      <a:r>
                        <a:rPr lang="en-US" sz="1000" u="none" cap="none" strike="noStrike"/>
                        <a:t>(Soulignez ici quelle partie/organisation/entité/partenaire sera responsable de garantir la réalisation des objectifs, comme indiqué dans la colonne des indicateurs et des objectifs.</a:t>
                      </a:r>
                      <a:endParaRPr sz="1100" u="none" cap="none" strike="noStrike">
                        <a:latin typeface="Calibri"/>
                        <a:ea typeface="Calibri"/>
                        <a:cs typeface="Calibri"/>
                        <a:sym typeface="Calibri"/>
                      </a:endParaRPr>
                    </a:p>
                  </a:txBody>
                  <a:tcPr marT="0" marB="0" marR="44375" marL="44375"/>
                </a:tc>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t> </a:t>
                      </a:r>
                      <a:endParaRPr sz="1100" u="none" cap="none" strike="noStrike"/>
                    </a:p>
                    <a:p>
                      <a:pPr indent="0" lvl="0" marL="0" marR="0" rtl="0" algn="l">
                        <a:lnSpc>
                          <a:spcPct val="100000"/>
                        </a:lnSpc>
                        <a:spcBef>
                          <a:spcPts val="0"/>
                        </a:spcBef>
                        <a:spcAft>
                          <a:spcPts val="0"/>
                        </a:spcAft>
                        <a:buClr>
                          <a:srgbClr val="000000"/>
                        </a:buClr>
                        <a:buSzPts val="800"/>
                        <a:buFont typeface="Arial"/>
                        <a:buNone/>
                      </a:pPr>
                      <a:r>
                        <a:rPr lang="en-US" sz="1000" u="none" cap="none" strike="noStrike"/>
                        <a:t>(Il s’agit de la colonne permettant d’insérer l’allocation budgétaire approximative pour la réalisation de chaque activité.</a:t>
                      </a:r>
                      <a:endParaRPr sz="1100" u="none" cap="none" strike="noStrike">
                        <a:latin typeface="Calibri"/>
                        <a:ea typeface="Calibri"/>
                        <a:cs typeface="Calibri"/>
                        <a:sym typeface="Calibri"/>
                      </a:endParaRPr>
                    </a:p>
                  </a:txBody>
                  <a:tcPr marT="0" marB="0" marR="44375" marL="44375"/>
                </a:tc>
              </a:tr>
              <a:tr h="144825">
                <a:tc>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c gridSpan="2">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c hMerge="1"/>
                <a:tc>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c>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c>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r>
              <a:tr h="144825">
                <a:tc>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c gridSpan="2">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c hMerge="1"/>
                <a:tc>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c>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c>
                  <a:txBody>
                    <a:bodyPr/>
                    <a:lstStyle/>
                    <a:p>
                      <a:pPr indent="0" lvl="0" marL="0" marR="0" rtl="0" algn="l">
                        <a:lnSpc>
                          <a:spcPct val="150000"/>
                        </a:lnSpc>
                        <a:spcBef>
                          <a:spcPts val="0"/>
                        </a:spcBef>
                        <a:spcAft>
                          <a:spcPts val="0"/>
                        </a:spcAft>
                        <a:buClr>
                          <a:srgbClr val="000000"/>
                        </a:buClr>
                        <a:buSzPts val="600"/>
                        <a:buFont typeface="Arial"/>
                        <a:buNone/>
                      </a:pPr>
                      <a:r>
                        <a:rPr lang="en-US" sz="600" u="none" cap="none" strike="noStrike"/>
                        <a:t>…</a:t>
                      </a:r>
                      <a:endParaRPr sz="800" u="none" cap="none" strike="noStrike">
                        <a:latin typeface="Calibri"/>
                        <a:ea typeface="Calibri"/>
                        <a:cs typeface="Calibri"/>
                        <a:sym typeface="Calibri"/>
                      </a:endParaRPr>
                    </a:p>
                  </a:txBody>
                  <a:tcPr marT="0" marB="0" marR="44375" marL="44375"/>
                </a:tc>
              </a:tr>
            </a:tbl>
          </a:graphicData>
        </a:graphic>
      </p:graphicFrame>
      <p:pic>
        <p:nvPicPr>
          <p:cNvPr descr="Gender Equality Symbol Human Rights And Equality Line Icon Female And Male Gender  Symbol Women And Men Must Always Have Equal Opportunities Editable Stroke  Vector Illustration Stock Illustration - Download Image Now -" id="1668" name="Google Shape;1668;p127"/>
          <p:cNvPicPr preferRelativeResize="0"/>
          <p:nvPr/>
        </p:nvPicPr>
        <p:blipFill rotWithShape="1">
          <a:blip r:embed="rId8">
            <a:alphaModFix/>
          </a:blip>
          <a:srcRect b="0" l="0" r="0" t="0"/>
          <a:stretch/>
        </p:blipFill>
        <p:spPr>
          <a:xfrm>
            <a:off x="8446416" y="1"/>
            <a:ext cx="697584" cy="6975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5"/>
          <p:cNvSpPr/>
          <p:nvPr/>
        </p:nvSpPr>
        <p:spPr>
          <a:xfrm>
            <a:off x="121225" y="800950"/>
            <a:ext cx="8904600" cy="4342500"/>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40" name="Google Shape;440;p15"/>
          <p:cNvSpPr txBox="1"/>
          <p:nvPr>
            <p:ph type="title"/>
          </p:nvPr>
        </p:nvSpPr>
        <p:spPr>
          <a:xfrm>
            <a:off x="1487027" y="152156"/>
            <a:ext cx="7287354" cy="50964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55553"/>
              <a:buNone/>
            </a:pPr>
            <a:r>
              <a:rPr b="1" lang="en-US" sz="3600">
                <a:solidFill>
                  <a:srgbClr val="126580"/>
                </a:solidFill>
                <a:latin typeface="Arial"/>
                <a:ea typeface="Arial"/>
                <a:cs typeface="Arial"/>
                <a:sym typeface="Arial"/>
              </a:rPr>
              <a:t>Définition des concepts</a:t>
            </a:r>
            <a:endParaRPr b="1" sz="3600">
              <a:solidFill>
                <a:srgbClr val="126580"/>
              </a:solidFill>
              <a:latin typeface="Arial"/>
              <a:ea typeface="Arial"/>
              <a:cs typeface="Arial"/>
              <a:sym typeface="Arial"/>
            </a:endParaRPr>
          </a:p>
        </p:txBody>
      </p:sp>
      <p:pic>
        <p:nvPicPr>
          <p:cNvPr id="441" name="Google Shape;441;p15"/>
          <p:cNvPicPr preferRelativeResize="0"/>
          <p:nvPr/>
        </p:nvPicPr>
        <p:blipFill rotWithShape="1">
          <a:blip r:embed="rId3">
            <a:alphaModFix/>
          </a:blip>
          <a:srcRect b="14258" l="0" r="0" t="0"/>
          <a:stretch/>
        </p:blipFill>
        <p:spPr>
          <a:xfrm>
            <a:off x="14556" y="1"/>
            <a:ext cx="1379167" cy="509648"/>
          </a:xfrm>
          <a:prstGeom prst="rect">
            <a:avLst/>
          </a:prstGeom>
          <a:noFill/>
          <a:ln>
            <a:noFill/>
          </a:ln>
        </p:spPr>
      </p:pic>
      <p:grpSp>
        <p:nvGrpSpPr>
          <p:cNvPr id="442" name="Google Shape;442;p15"/>
          <p:cNvGrpSpPr/>
          <p:nvPr/>
        </p:nvGrpSpPr>
        <p:grpSpPr>
          <a:xfrm>
            <a:off x="6402380" y="4706350"/>
            <a:ext cx="2483968" cy="437150"/>
            <a:chOff x="8596525" y="6049452"/>
            <a:chExt cx="3311957" cy="582866"/>
          </a:xfrm>
        </p:grpSpPr>
        <p:grpSp>
          <p:nvGrpSpPr>
            <p:cNvPr id="443" name="Google Shape;443;p15"/>
            <p:cNvGrpSpPr/>
            <p:nvPr/>
          </p:nvGrpSpPr>
          <p:grpSpPr>
            <a:xfrm>
              <a:off x="8596525" y="6049452"/>
              <a:ext cx="2275048" cy="582866"/>
              <a:chOff x="2995571" y="4446283"/>
              <a:chExt cx="3220513" cy="825093"/>
            </a:xfrm>
          </p:grpSpPr>
          <p:sp>
            <p:nvSpPr>
              <p:cNvPr id="444" name="Google Shape;444;p15"/>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445" name="Google Shape;445;p15"/>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446" name="Google Shape;446;p15"/>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447" name="Google Shape;447;p15"/>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
        <p:nvSpPr>
          <p:cNvPr id="448" name="Google Shape;448;p15"/>
          <p:cNvSpPr/>
          <p:nvPr/>
        </p:nvSpPr>
        <p:spPr>
          <a:xfrm rot="5400000">
            <a:off x="8690368" y="440645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nvGrpSpPr>
          <p:cNvPr id="449" name="Google Shape;449;p15"/>
          <p:cNvGrpSpPr/>
          <p:nvPr/>
        </p:nvGrpSpPr>
        <p:grpSpPr>
          <a:xfrm>
            <a:off x="178889" y="953095"/>
            <a:ext cx="3987015" cy="1292662"/>
            <a:chOff x="5296486" y="314779"/>
            <a:chExt cx="3987015" cy="1292662"/>
          </a:xfrm>
        </p:grpSpPr>
        <p:sp>
          <p:nvSpPr>
            <p:cNvPr id="450" name="Google Shape;450;p15"/>
            <p:cNvSpPr/>
            <p:nvPr/>
          </p:nvSpPr>
          <p:spPr>
            <a:xfrm>
              <a:off x="5333660" y="513280"/>
              <a:ext cx="1620023" cy="1018669"/>
            </a:xfrm>
            <a:custGeom>
              <a:rect b="b" l="l" r="r" t="t"/>
              <a:pathLst>
                <a:path extrusionOk="0" h="2311400" w="3675897">
                  <a:moveTo>
                    <a:pt x="3371097" y="0"/>
                  </a:moveTo>
                  <a:lnTo>
                    <a:pt x="304800" y="0"/>
                  </a:lnTo>
                  <a:cubicBezTo>
                    <a:pt x="135890" y="0"/>
                    <a:pt x="0" y="135890"/>
                    <a:pt x="0" y="304800"/>
                  </a:cubicBezTo>
                  <a:lnTo>
                    <a:pt x="0" y="2006600"/>
                  </a:lnTo>
                  <a:cubicBezTo>
                    <a:pt x="0" y="2175510"/>
                    <a:pt x="135890" y="2311400"/>
                    <a:pt x="304800" y="2311400"/>
                  </a:cubicBezTo>
                  <a:lnTo>
                    <a:pt x="3371097" y="2311400"/>
                  </a:lnTo>
                  <a:cubicBezTo>
                    <a:pt x="3540008" y="2311400"/>
                    <a:pt x="3675897" y="2175510"/>
                    <a:pt x="3675897" y="2006600"/>
                  </a:cubicBezTo>
                  <a:lnTo>
                    <a:pt x="3675897" y="304800"/>
                  </a:lnTo>
                  <a:cubicBezTo>
                    <a:pt x="3675897" y="135890"/>
                    <a:pt x="3540008" y="0"/>
                    <a:pt x="3371097" y="0"/>
                  </a:cubicBezTo>
                  <a:close/>
                </a:path>
              </a:pathLst>
            </a:custGeom>
            <a:solidFill>
              <a:srgbClr val="1265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5"/>
            <p:cNvSpPr/>
            <p:nvPr/>
          </p:nvSpPr>
          <p:spPr>
            <a:xfrm>
              <a:off x="5623355" y="425524"/>
              <a:ext cx="3269286" cy="1142902"/>
            </a:xfrm>
            <a:custGeom>
              <a:rect b="b" l="l" r="r" t="t"/>
              <a:pathLst>
                <a:path extrusionOk="0" h="543672" w="1555181">
                  <a:moveTo>
                    <a:pt x="0" y="0"/>
                  </a:moveTo>
                  <a:lnTo>
                    <a:pt x="1555181" y="0"/>
                  </a:lnTo>
                  <a:lnTo>
                    <a:pt x="1555181" y="543672"/>
                  </a:lnTo>
                  <a:lnTo>
                    <a:pt x="0" y="54367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5"/>
            <p:cNvSpPr txBox="1"/>
            <p:nvPr/>
          </p:nvSpPr>
          <p:spPr>
            <a:xfrm>
              <a:off x="5782801" y="314779"/>
              <a:ext cx="3500700" cy="1292662"/>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Note conceptuelle: </a:t>
              </a:r>
              <a:r>
                <a:rPr b="0" i="0" lang="en-US" sz="1400" u="none" cap="none" strike="noStrike">
                  <a:solidFill>
                    <a:schemeClr val="dk1"/>
                  </a:solidFill>
                  <a:latin typeface="Arial"/>
                  <a:ea typeface="Arial"/>
                  <a:cs typeface="Arial"/>
                  <a:sym typeface="Arial"/>
                </a:rPr>
                <a:t>est un document concis et ciblé qui décrit un projet ou une idée de recherche. Elle sert d'aperçu préliminaire et fournit des détails clés aux parties prenantes ou aux bailleurs de fonds potentiels.</a:t>
              </a:r>
              <a:endParaRPr b="0" i="0" sz="1400" u="none" cap="none" strike="noStrike">
                <a:solidFill>
                  <a:schemeClr val="dk1"/>
                </a:solidFill>
                <a:latin typeface="Arial"/>
                <a:ea typeface="Arial"/>
                <a:cs typeface="Arial"/>
                <a:sym typeface="Arial"/>
              </a:endParaRPr>
            </a:p>
          </p:txBody>
        </p:sp>
        <p:sp>
          <p:nvSpPr>
            <p:cNvPr id="453" name="Google Shape;453;p15"/>
            <p:cNvSpPr txBox="1"/>
            <p:nvPr/>
          </p:nvSpPr>
          <p:spPr>
            <a:xfrm>
              <a:off x="5296486" y="763900"/>
              <a:ext cx="377037"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Inter"/>
                  <a:ea typeface="Inter"/>
                  <a:cs typeface="Inter"/>
                  <a:sym typeface="Inter"/>
                </a:rPr>
                <a:t>1</a:t>
              </a:r>
              <a:endParaRPr b="0" i="0" sz="1400" u="none" cap="none" strike="noStrike">
                <a:solidFill>
                  <a:srgbClr val="000000"/>
                </a:solidFill>
                <a:latin typeface="Arial"/>
                <a:ea typeface="Arial"/>
                <a:cs typeface="Arial"/>
                <a:sym typeface="Arial"/>
              </a:endParaRPr>
            </a:p>
          </p:txBody>
        </p:sp>
      </p:grpSp>
      <p:grpSp>
        <p:nvGrpSpPr>
          <p:cNvPr id="454" name="Google Shape;454;p15"/>
          <p:cNvGrpSpPr/>
          <p:nvPr/>
        </p:nvGrpSpPr>
        <p:grpSpPr>
          <a:xfrm>
            <a:off x="4556490" y="912424"/>
            <a:ext cx="4279333" cy="2154436"/>
            <a:chOff x="5296486" y="412854"/>
            <a:chExt cx="4279333" cy="2154436"/>
          </a:xfrm>
        </p:grpSpPr>
        <p:sp>
          <p:nvSpPr>
            <p:cNvPr id="455" name="Google Shape;455;p15"/>
            <p:cNvSpPr/>
            <p:nvPr/>
          </p:nvSpPr>
          <p:spPr>
            <a:xfrm>
              <a:off x="5333660" y="513280"/>
              <a:ext cx="1620023" cy="1018669"/>
            </a:xfrm>
            <a:custGeom>
              <a:rect b="b" l="l" r="r" t="t"/>
              <a:pathLst>
                <a:path extrusionOk="0" h="2311400" w="3675897">
                  <a:moveTo>
                    <a:pt x="3371097" y="0"/>
                  </a:moveTo>
                  <a:lnTo>
                    <a:pt x="304800" y="0"/>
                  </a:lnTo>
                  <a:cubicBezTo>
                    <a:pt x="135890" y="0"/>
                    <a:pt x="0" y="135890"/>
                    <a:pt x="0" y="304800"/>
                  </a:cubicBezTo>
                  <a:lnTo>
                    <a:pt x="0" y="2006600"/>
                  </a:lnTo>
                  <a:cubicBezTo>
                    <a:pt x="0" y="2175510"/>
                    <a:pt x="135890" y="2311400"/>
                    <a:pt x="304800" y="2311400"/>
                  </a:cubicBezTo>
                  <a:lnTo>
                    <a:pt x="3371097" y="2311400"/>
                  </a:lnTo>
                  <a:cubicBezTo>
                    <a:pt x="3540008" y="2311400"/>
                    <a:pt x="3675897" y="2175510"/>
                    <a:pt x="3675897" y="2006600"/>
                  </a:cubicBezTo>
                  <a:lnTo>
                    <a:pt x="3675897" y="304800"/>
                  </a:lnTo>
                  <a:cubicBezTo>
                    <a:pt x="3675897" y="135890"/>
                    <a:pt x="3540008" y="0"/>
                    <a:pt x="3371097" y="0"/>
                  </a:cubicBezTo>
                  <a:close/>
                </a:path>
              </a:pathLst>
            </a:custGeom>
            <a:solidFill>
              <a:srgbClr val="1265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5"/>
            <p:cNvSpPr/>
            <p:nvPr/>
          </p:nvSpPr>
          <p:spPr>
            <a:xfrm>
              <a:off x="5623355" y="425524"/>
              <a:ext cx="3269286" cy="1142902"/>
            </a:xfrm>
            <a:custGeom>
              <a:rect b="b" l="l" r="r" t="t"/>
              <a:pathLst>
                <a:path extrusionOk="0" h="543672" w="1555181">
                  <a:moveTo>
                    <a:pt x="0" y="0"/>
                  </a:moveTo>
                  <a:lnTo>
                    <a:pt x="1555181" y="0"/>
                  </a:lnTo>
                  <a:lnTo>
                    <a:pt x="1555181" y="543672"/>
                  </a:lnTo>
                  <a:lnTo>
                    <a:pt x="0" y="54367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5"/>
            <p:cNvSpPr txBox="1"/>
            <p:nvPr/>
          </p:nvSpPr>
          <p:spPr>
            <a:xfrm>
              <a:off x="5776619" y="412854"/>
              <a:ext cx="3799200" cy="2154436"/>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Proposition de financement: </a:t>
              </a:r>
              <a:r>
                <a:rPr b="0" i="0" lang="en-US" sz="1400" u="none" cap="none" strike="noStrike">
                  <a:solidFill>
                    <a:schemeClr val="dk1"/>
                  </a:solidFill>
                  <a:latin typeface="Arial"/>
                  <a:ea typeface="Arial"/>
                  <a:cs typeface="Arial"/>
                  <a:sym typeface="Arial"/>
                </a:rPr>
                <a:t>est</a:t>
              </a:r>
              <a:r>
                <a:rPr b="0" i="0" lang="en-US" sz="1400" u="none" cap="none" strike="noStrike">
                  <a:solidFill>
                    <a:schemeClr val="accent2"/>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document officiel soumis à un bailleur de fonds potentiel pour demander un soutien financier pour un projet ou une initiative spécifique. Elle décrit les buts, les objectifs, la méthodologie, le budget et les résultats escomptés du projet, en fournissant des arguments convaincants expliquant pourquoi le financement est nécessaire et comment il sera utilisé efficacement.</a:t>
              </a:r>
              <a:endParaRPr b="0" i="0" sz="1400" u="none" cap="none" strike="noStrike">
                <a:solidFill>
                  <a:srgbClr val="000000"/>
                </a:solidFill>
                <a:latin typeface="Arial"/>
                <a:ea typeface="Arial"/>
                <a:cs typeface="Arial"/>
                <a:sym typeface="Arial"/>
              </a:endParaRPr>
            </a:p>
          </p:txBody>
        </p:sp>
        <p:sp>
          <p:nvSpPr>
            <p:cNvPr id="458" name="Google Shape;458;p15"/>
            <p:cNvSpPr txBox="1"/>
            <p:nvPr/>
          </p:nvSpPr>
          <p:spPr>
            <a:xfrm>
              <a:off x="5296486" y="763900"/>
              <a:ext cx="377037"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Inter"/>
                  <a:ea typeface="Inter"/>
                  <a:cs typeface="Inter"/>
                  <a:sym typeface="Inter"/>
                </a:rPr>
                <a:t>2</a:t>
              </a:r>
              <a:endParaRPr b="0" i="0" sz="1400" u="none" cap="none" strike="noStrike">
                <a:solidFill>
                  <a:srgbClr val="000000"/>
                </a:solidFill>
                <a:latin typeface="Arial"/>
                <a:ea typeface="Arial"/>
                <a:cs typeface="Arial"/>
                <a:sym typeface="Arial"/>
              </a:endParaRPr>
            </a:p>
          </p:txBody>
        </p:sp>
      </p:grpSp>
      <p:grpSp>
        <p:nvGrpSpPr>
          <p:cNvPr id="459" name="Google Shape;459;p15"/>
          <p:cNvGrpSpPr/>
          <p:nvPr/>
        </p:nvGrpSpPr>
        <p:grpSpPr>
          <a:xfrm>
            <a:off x="4608096" y="3165209"/>
            <a:ext cx="4119219" cy="1508105"/>
            <a:chOff x="5296486" y="412854"/>
            <a:chExt cx="4119219" cy="1508105"/>
          </a:xfrm>
        </p:grpSpPr>
        <p:sp>
          <p:nvSpPr>
            <p:cNvPr id="460" name="Google Shape;460;p15"/>
            <p:cNvSpPr/>
            <p:nvPr/>
          </p:nvSpPr>
          <p:spPr>
            <a:xfrm>
              <a:off x="5333660" y="513280"/>
              <a:ext cx="1620023" cy="1018669"/>
            </a:xfrm>
            <a:custGeom>
              <a:rect b="b" l="l" r="r" t="t"/>
              <a:pathLst>
                <a:path extrusionOk="0" h="2311400" w="3675897">
                  <a:moveTo>
                    <a:pt x="3371097" y="0"/>
                  </a:moveTo>
                  <a:lnTo>
                    <a:pt x="304800" y="0"/>
                  </a:lnTo>
                  <a:cubicBezTo>
                    <a:pt x="135890" y="0"/>
                    <a:pt x="0" y="135890"/>
                    <a:pt x="0" y="304800"/>
                  </a:cubicBezTo>
                  <a:lnTo>
                    <a:pt x="0" y="2006600"/>
                  </a:lnTo>
                  <a:cubicBezTo>
                    <a:pt x="0" y="2175510"/>
                    <a:pt x="135890" y="2311400"/>
                    <a:pt x="304800" y="2311400"/>
                  </a:cubicBezTo>
                  <a:lnTo>
                    <a:pt x="3371097" y="2311400"/>
                  </a:lnTo>
                  <a:cubicBezTo>
                    <a:pt x="3540008" y="2311400"/>
                    <a:pt x="3675897" y="2175510"/>
                    <a:pt x="3675897" y="2006600"/>
                  </a:cubicBezTo>
                  <a:lnTo>
                    <a:pt x="3675897" y="304800"/>
                  </a:lnTo>
                  <a:cubicBezTo>
                    <a:pt x="3675897" y="135890"/>
                    <a:pt x="3540008" y="0"/>
                    <a:pt x="3371097" y="0"/>
                  </a:cubicBezTo>
                  <a:close/>
                </a:path>
              </a:pathLst>
            </a:custGeom>
            <a:solidFill>
              <a:srgbClr val="1265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5"/>
            <p:cNvSpPr/>
            <p:nvPr/>
          </p:nvSpPr>
          <p:spPr>
            <a:xfrm>
              <a:off x="5623355" y="425524"/>
              <a:ext cx="3269286" cy="1142902"/>
            </a:xfrm>
            <a:custGeom>
              <a:rect b="b" l="l" r="r" t="t"/>
              <a:pathLst>
                <a:path extrusionOk="0" h="543672" w="1555181">
                  <a:moveTo>
                    <a:pt x="0" y="0"/>
                  </a:moveTo>
                  <a:lnTo>
                    <a:pt x="1555181" y="0"/>
                  </a:lnTo>
                  <a:lnTo>
                    <a:pt x="1555181" y="543672"/>
                  </a:lnTo>
                  <a:lnTo>
                    <a:pt x="0" y="54367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5"/>
            <p:cNvSpPr txBox="1"/>
            <p:nvPr/>
          </p:nvSpPr>
          <p:spPr>
            <a:xfrm>
              <a:off x="5776619" y="412854"/>
              <a:ext cx="3639086" cy="1508105"/>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Programme: </a:t>
              </a:r>
              <a:r>
                <a:rPr b="0" i="0" lang="en-US" sz="1400" u="none" cap="none" strike="noStrike">
                  <a:solidFill>
                    <a:srgbClr val="000000"/>
                  </a:solidFill>
                  <a:latin typeface="Arial"/>
                  <a:ea typeface="Arial"/>
                  <a:cs typeface="Arial"/>
                  <a:sym typeface="Arial"/>
                </a:rPr>
                <a:t>Il s'agit d'un ensemble de projets, de sous-programmes et d'activités de gestion de programme connexes, gérés de manière coordonnée pour atteindre des objectifs et des avantages stratégiques. Il s'agit d'un effort plus vaste et continu comportant de multiples composantes. </a:t>
              </a:r>
              <a:endParaRPr b="0" i="0" sz="1400" u="none" cap="none" strike="noStrike">
                <a:solidFill>
                  <a:srgbClr val="000000"/>
                </a:solidFill>
                <a:latin typeface="Arial"/>
                <a:ea typeface="Arial"/>
                <a:cs typeface="Arial"/>
                <a:sym typeface="Arial"/>
              </a:endParaRPr>
            </a:p>
          </p:txBody>
        </p:sp>
        <p:sp>
          <p:nvSpPr>
            <p:cNvPr id="463" name="Google Shape;463;p15"/>
            <p:cNvSpPr txBox="1"/>
            <p:nvPr/>
          </p:nvSpPr>
          <p:spPr>
            <a:xfrm>
              <a:off x="5296486" y="763900"/>
              <a:ext cx="377037"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Inter"/>
                  <a:ea typeface="Inter"/>
                  <a:cs typeface="Inter"/>
                  <a:sym typeface="Inter"/>
                </a:rPr>
                <a:t>4</a:t>
              </a:r>
              <a:endParaRPr b="0" i="0" sz="1400" u="none" cap="none" strike="noStrike">
                <a:solidFill>
                  <a:srgbClr val="000000"/>
                </a:solidFill>
                <a:latin typeface="Arial"/>
                <a:ea typeface="Arial"/>
                <a:cs typeface="Arial"/>
                <a:sym typeface="Arial"/>
              </a:endParaRPr>
            </a:p>
          </p:txBody>
        </p:sp>
      </p:grpSp>
      <p:grpSp>
        <p:nvGrpSpPr>
          <p:cNvPr id="464" name="Google Shape;464;p15"/>
          <p:cNvGrpSpPr/>
          <p:nvPr/>
        </p:nvGrpSpPr>
        <p:grpSpPr>
          <a:xfrm>
            <a:off x="123080" y="2973335"/>
            <a:ext cx="4097590" cy="2154436"/>
            <a:chOff x="5289646" y="693948"/>
            <a:chExt cx="4097590" cy="2154436"/>
          </a:xfrm>
        </p:grpSpPr>
        <p:sp>
          <p:nvSpPr>
            <p:cNvPr id="465" name="Google Shape;465;p15"/>
            <p:cNvSpPr/>
            <p:nvPr/>
          </p:nvSpPr>
          <p:spPr>
            <a:xfrm>
              <a:off x="5341386" y="894266"/>
              <a:ext cx="1620023" cy="1018669"/>
            </a:xfrm>
            <a:custGeom>
              <a:rect b="b" l="l" r="r" t="t"/>
              <a:pathLst>
                <a:path extrusionOk="0" h="2311400" w="3675897">
                  <a:moveTo>
                    <a:pt x="3371097" y="0"/>
                  </a:moveTo>
                  <a:lnTo>
                    <a:pt x="304800" y="0"/>
                  </a:lnTo>
                  <a:cubicBezTo>
                    <a:pt x="135890" y="0"/>
                    <a:pt x="0" y="135890"/>
                    <a:pt x="0" y="304800"/>
                  </a:cubicBezTo>
                  <a:lnTo>
                    <a:pt x="0" y="2006600"/>
                  </a:lnTo>
                  <a:cubicBezTo>
                    <a:pt x="0" y="2175510"/>
                    <a:pt x="135890" y="2311400"/>
                    <a:pt x="304800" y="2311400"/>
                  </a:cubicBezTo>
                  <a:lnTo>
                    <a:pt x="3371097" y="2311400"/>
                  </a:lnTo>
                  <a:cubicBezTo>
                    <a:pt x="3540008" y="2311400"/>
                    <a:pt x="3675897" y="2175510"/>
                    <a:pt x="3675897" y="2006600"/>
                  </a:cubicBezTo>
                  <a:lnTo>
                    <a:pt x="3675897" y="304800"/>
                  </a:lnTo>
                  <a:cubicBezTo>
                    <a:pt x="3675897" y="135890"/>
                    <a:pt x="3540008" y="0"/>
                    <a:pt x="3371097" y="0"/>
                  </a:cubicBezTo>
                  <a:close/>
                </a:path>
              </a:pathLst>
            </a:custGeom>
            <a:solidFill>
              <a:srgbClr val="1265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5"/>
            <p:cNvSpPr/>
            <p:nvPr/>
          </p:nvSpPr>
          <p:spPr>
            <a:xfrm>
              <a:off x="5619347" y="770033"/>
              <a:ext cx="3269286" cy="1142902"/>
            </a:xfrm>
            <a:custGeom>
              <a:rect b="b" l="l" r="r" t="t"/>
              <a:pathLst>
                <a:path extrusionOk="0" h="543672" w="1555181">
                  <a:moveTo>
                    <a:pt x="0" y="0"/>
                  </a:moveTo>
                  <a:lnTo>
                    <a:pt x="1555181" y="0"/>
                  </a:lnTo>
                  <a:lnTo>
                    <a:pt x="1555181" y="543672"/>
                  </a:lnTo>
                  <a:lnTo>
                    <a:pt x="0" y="54367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5"/>
            <p:cNvSpPr txBox="1"/>
            <p:nvPr/>
          </p:nvSpPr>
          <p:spPr>
            <a:xfrm>
              <a:off x="5825587" y="693948"/>
              <a:ext cx="3561649" cy="2154436"/>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Projet: </a:t>
              </a:r>
              <a:r>
                <a:rPr b="0" i="0" lang="en-US" sz="1400" u="none" cap="none" strike="noStrike">
                  <a:solidFill>
                    <a:srgbClr val="000000"/>
                  </a:solidFill>
                  <a:latin typeface="Arial"/>
                  <a:ea typeface="Arial"/>
                  <a:cs typeface="Arial"/>
                  <a:sym typeface="Arial"/>
                </a:rPr>
                <a:t>Dans le contexte du changement climatique, il s’agit d’une initiative visant à lutter contre le changement climatique en réduisant les émissions de gaz à effet de serre, en augmentant la séquestration du carbone ou en renforçant la résilience aux impacts climatiques. Ces initiatives peuvent aller du développement d’infrastructures à grande échelle à des initiatives communautaires.</a:t>
              </a:r>
              <a:endParaRPr b="0" i="0" sz="1400" u="none" cap="none" strike="noStrike">
                <a:solidFill>
                  <a:srgbClr val="000000"/>
                </a:solidFill>
                <a:latin typeface="Arial"/>
                <a:ea typeface="Arial"/>
                <a:cs typeface="Arial"/>
                <a:sym typeface="Arial"/>
              </a:endParaRPr>
            </a:p>
          </p:txBody>
        </p:sp>
        <p:sp>
          <p:nvSpPr>
            <p:cNvPr id="468" name="Google Shape;468;p15"/>
            <p:cNvSpPr txBox="1"/>
            <p:nvPr/>
          </p:nvSpPr>
          <p:spPr>
            <a:xfrm>
              <a:off x="5289646" y="1185926"/>
              <a:ext cx="377037"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Inter"/>
                  <a:ea typeface="Inter"/>
                  <a:cs typeface="Inter"/>
                  <a:sym typeface="Inter"/>
                </a:rPr>
                <a:t>3</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3" name="Shape 1673"/>
        <p:cNvGrpSpPr/>
        <p:nvPr/>
      </p:nvGrpSpPr>
      <p:grpSpPr>
        <a:xfrm>
          <a:off x="0" y="0"/>
          <a:ext cx="0" cy="0"/>
          <a:chOff x="0" y="0"/>
          <a:chExt cx="0" cy="0"/>
        </a:xfrm>
      </p:grpSpPr>
      <p:sp>
        <p:nvSpPr>
          <p:cNvPr id="1674" name="Google Shape;1674;p128"/>
          <p:cNvSpPr/>
          <p:nvPr/>
        </p:nvSpPr>
        <p:spPr>
          <a:xfrm>
            <a:off x="1" y="0"/>
            <a:ext cx="9143999" cy="51430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nvGrpSpPr>
          <p:cNvPr id="1675" name="Google Shape;1675;p128"/>
          <p:cNvGrpSpPr/>
          <p:nvPr/>
        </p:nvGrpSpPr>
        <p:grpSpPr>
          <a:xfrm rot="-5400000">
            <a:off x="3953615" y="-239371"/>
            <a:ext cx="1005307" cy="8912537"/>
            <a:chOff x="329184" y="2"/>
            <a:chExt cx="524256" cy="5777807"/>
          </a:xfrm>
        </p:grpSpPr>
        <p:cxnSp>
          <p:nvCxnSpPr>
            <p:cNvPr id="1676" name="Google Shape;1676;p128"/>
            <p:cNvCxnSpPr/>
            <p:nvPr/>
          </p:nvCxnSpPr>
          <p:spPr>
            <a:xfrm rot="10800000">
              <a:off x="329184" y="5777809"/>
              <a:ext cx="521208" cy="0"/>
            </a:xfrm>
            <a:prstGeom prst="straightConnector1">
              <a:avLst/>
            </a:prstGeom>
            <a:noFill/>
            <a:ln cap="flat" cmpd="sng" w="152400">
              <a:solidFill>
                <a:srgbClr val="A3E061"/>
              </a:solidFill>
              <a:prstDash val="solid"/>
              <a:round/>
              <a:headEnd len="sm" w="sm" type="none"/>
              <a:tailEnd len="sm" w="sm" type="none"/>
            </a:ln>
          </p:spPr>
        </p:cxnSp>
        <p:sp>
          <p:nvSpPr>
            <p:cNvPr id="1677" name="Google Shape;1677;p128"/>
            <p:cNvSpPr/>
            <p:nvPr/>
          </p:nvSpPr>
          <p:spPr>
            <a:xfrm>
              <a:off x="329184" y="2"/>
              <a:ext cx="524256" cy="5666779"/>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grpSp>
      <p:sp>
        <p:nvSpPr>
          <p:cNvPr id="1678" name="Google Shape;1678;p128"/>
          <p:cNvSpPr/>
          <p:nvPr/>
        </p:nvSpPr>
        <p:spPr>
          <a:xfrm>
            <a:off x="516467" y="279400"/>
            <a:ext cx="7842523" cy="4551546"/>
          </a:xfrm>
          <a:prstGeom prst="rect">
            <a:avLst/>
          </a:prstGeom>
          <a:solidFill>
            <a:schemeClr val="lt1"/>
          </a:solidFill>
          <a:ln>
            <a:noFill/>
          </a:ln>
          <a:effectLst>
            <a:outerShdw blurRad="139700" rotWithShape="0" algn="t" dir="5400000" dist="127000">
              <a:srgbClr val="000000">
                <a:alpha val="1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1679" name="Google Shape;1679;p128"/>
          <p:cNvSpPr txBox="1"/>
          <p:nvPr>
            <p:ph type="title"/>
          </p:nvPr>
        </p:nvSpPr>
        <p:spPr>
          <a:xfrm>
            <a:off x="625644" y="1027522"/>
            <a:ext cx="7733346" cy="1958139"/>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SzPct val="61736"/>
              <a:buNone/>
            </a:pPr>
            <a:r>
              <a:rPr b="1" lang="en-US" sz="4800">
                <a:solidFill>
                  <a:srgbClr val="0F6C83"/>
                </a:solidFill>
                <a:latin typeface="Arial"/>
                <a:ea typeface="Arial"/>
                <a:cs typeface="Arial"/>
                <a:sym typeface="Arial"/>
              </a:rPr>
              <a:t>Option 2: </a:t>
            </a:r>
            <a:br>
              <a:rPr b="1" lang="en-US" sz="4800">
                <a:solidFill>
                  <a:srgbClr val="0F6C83"/>
                </a:solidFill>
                <a:latin typeface="Arial"/>
                <a:ea typeface="Arial"/>
                <a:cs typeface="Arial"/>
                <a:sym typeface="Arial"/>
              </a:rPr>
            </a:br>
            <a:br>
              <a:rPr b="1" lang="en-US" sz="4800">
                <a:solidFill>
                  <a:srgbClr val="0F6C83"/>
                </a:solidFill>
                <a:latin typeface="Arial"/>
                <a:ea typeface="Arial"/>
                <a:cs typeface="Arial"/>
                <a:sym typeface="Arial"/>
              </a:rPr>
            </a:br>
            <a:r>
              <a:rPr b="1" lang="en-US" sz="4800">
                <a:solidFill>
                  <a:srgbClr val="0F6C83"/>
                </a:solidFill>
                <a:latin typeface="Arial"/>
                <a:ea typeface="Arial"/>
                <a:cs typeface="Arial"/>
                <a:sym typeface="Arial"/>
              </a:rPr>
              <a:t>Rédaction de la note conceptuelle du FVC</a:t>
            </a:r>
            <a:endParaRPr/>
          </a:p>
        </p:txBody>
      </p:sp>
      <p:grpSp>
        <p:nvGrpSpPr>
          <p:cNvPr id="1680" name="Google Shape;1680;p128"/>
          <p:cNvGrpSpPr/>
          <p:nvPr/>
        </p:nvGrpSpPr>
        <p:grpSpPr>
          <a:xfrm>
            <a:off x="6402380" y="4687688"/>
            <a:ext cx="2483968" cy="437150"/>
            <a:chOff x="8596525" y="6049452"/>
            <a:chExt cx="3311957" cy="582866"/>
          </a:xfrm>
        </p:grpSpPr>
        <p:grpSp>
          <p:nvGrpSpPr>
            <p:cNvPr id="1681" name="Google Shape;1681;p128"/>
            <p:cNvGrpSpPr/>
            <p:nvPr/>
          </p:nvGrpSpPr>
          <p:grpSpPr>
            <a:xfrm>
              <a:off x="8596525" y="6049452"/>
              <a:ext cx="2275048" cy="582866"/>
              <a:chOff x="2995571" y="4446283"/>
              <a:chExt cx="3220513" cy="825093"/>
            </a:xfrm>
          </p:grpSpPr>
          <p:sp>
            <p:nvSpPr>
              <p:cNvPr id="1682" name="Google Shape;1682;p12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683" name="Google Shape;1683;p128"/>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1684" name="Google Shape;1684;p128"/>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685" name="Google Shape;1685;p128"/>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pic>
        <p:nvPicPr>
          <p:cNvPr id="1686" name="Google Shape;1686;p128"/>
          <p:cNvPicPr preferRelativeResize="0"/>
          <p:nvPr/>
        </p:nvPicPr>
        <p:blipFill rotWithShape="1">
          <a:blip r:embed="rId7">
            <a:alphaModFix/>
          </a:blip>
          <a:srcRect b="14258" l="0" r="0" t="0"/>
          <a:stretch/>
        </p:blipFill>
        <p:spPr>
          <a:xfrm>
            <a:off x="14556" y="-18661"/>
            <a:ext cx="1379167" cy="60959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129"/>
          <p:cNvSpPr txBox="1"/>
          <p:nvPr/>
        </p:nvSpPr>
        <p:spPr>
          <a:xfrm>
            <a:off x="1393723" y="29695"/>
            <a:ext cx="7569609" cy="64807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126580"/>
              </a:buClr>
              <a:buSzPts val="2200"/>
              <a:buFont typeface="Arial"/>
              <a:buNone/>
            </a:pPr>
            <a:r>
              <a:rPr b="1" i="0" lang="en-US" sz="2200" u="none" cap="none" strike="noStrike">
                <a:solidFill>
                  <a:srgbClr val="126580"/>
                </a:solidFill>
                <a:latin typeface="Arial"/>
                <a:ea typeface="Arial"/>
                <a:cs typeface="Arial"/>
                <a:sym typeface="Arial"/>
              </a:rPr>
              <a:t>Guider les participants dans la rédaction d'une note conceptuelle du GCF</a:t>
            </a:r>
            <a:endParaRPr b="0" i="0" sz="1400" u="none" cap="none" strike="noStrike">
              <a:solidFill>
                <a:srgbClr val="000000"/>
              </a:solidFill>
              <a:latin typeface="Arial"/>
              <a:ea typeface="Arial"/>
              <a:cs typeface="Arial"/>
              <a:sym typeface="Arial"/>
            </a:endParaRPr>
          </a:p>
        </p:txBody>
      </p:sp>
      <p:pic>
        <p:nvPicPr>
          <p:cNvPr id="1692" name="Google Shape;1692;p129"/>
          <p:cNvPicPr preferRelativeResize="0"/>
          <p:nvPr/>
        </p:nvPicPr>
        <p:blipFill rotWithShape="1">
          <a:blip r:embed="rId3">
            <a:alphaModFix/>
          </a:blip>
          <a:srcRect b="14258" l="0" r="0" t="0"/>
          <a:stretch/>
        </p:blipFill>
        <p:spPr>
          <a:xfrm>
            <a:off x="14556" y="10835"/>
            <a:ext cx="1379167" cy="609598"/>
          </a:xfrm>
          <a:prstGeom prst="rect">
            <a:avLst/>
          </a:prstGeom>
          <a:noFill/>
          <a:ln>
            <a:noFill/>
          </a:ln>
        </p:spPr>
      </p:pic>
      <p:graphicFrame>
        <p:nvGraphicFramePr>
          <p:cNvPr id="1693" name="Google Shape;1693;p129"/>
          <p:cNvGraphicFramePr/>
          <p:nvPr/>
        </p:nvGraphicFramePr>
        <p:xfrm>
          <a:off x="276921" y="726322"/>
          <a:ext cx="3000000" cy="3000000"/>
        </p:xfrm>
        <a:graphic>
          <a:graphicData uri="http://schemas.openxmlformats.org/drawingml/2006/table">
            <a:tbl>
              <a:tblPr bandRow="1" firstRow="1">
                <a:noFill/>
                <a:tableStyleId>{E65C1095-910D-4245-90EA-DB3A09F951AF}</a:tableStyleId>
              </a:tblPr>
              <a:tblGrid>
                <a:gridCol w="8782675"/>
              </a:tblGrid>
              <a:tr h="303850">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solidFill>
                            <a:schemeClr val="lt1"/>
                          </a:solidFill>
                        </a:rPr>
                        <a:t>Note conceptuelle (version 2.2 mars 2016)</a:t>
                      </a:r>
                      <a:endParaRPr sz="1500" u="none" cap="none" strike="noStrike">
                        <a:solidFill>
                          <a:schemeClr val="lt1"/>
                        </a:solidFill>
                        <a:latin typeface="Calibri"/>
                        <a:ea typeface="Calibri"/>
                        <a:cs typeface="Calibri"/>
                        <a:sym typeface="Calibri"/>
                      </a:endParaRPr>
                    </a:p>
                  </a:txBody>
                  <a:tcPr marT="34300" marB="34300" marR="68575" marL="68575">
                    <a:solidFill>
                      <a:srgbClr val="0F6C83"/>
                    </a:solidFill>
                  </a:tcPr>
                </a:tc>
              </a:tr>
              <a:tr h="24072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accent2"/>
                          </a:solidFill>
                        </a:rPr>
                        <a:t>A. Résumé du projet/programme (1 page)</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accent2"/>
                          </a:solidFill>
                        </a:rPr>
                        <a:t>B. Informations sur le projet/programme (8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B1. Contexte et base de référence (2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B2. Description du projet/programme (3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B3. Performances attendues par rapport aux critères d'investissement du GCF (3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B4. Consultation et engagement des parties prenantes (1/2 page)</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accent2"/>
                          </a:solidFill>
                        </a:rPr>
                        <a:t>C. Informations financières indicatives (3 pages)</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C1. Financement par composante (1/2 page)</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C2. Justification de la demande de financement (1 page)</a:t>
                      </a:r>
                      <a:endParaRPr sz="1400" u="none" cap="none" strike="noStrike"/>
                    </a:p>
                    <a:p>
                      <a:pPr indent="-342900" lvl="0" marL="342900" marR="0" rtl="0" algn="l">
                        <a:lnSpc>
                          <a:spcPct val="100000"/>
                        </a:lnSpc>
                        <a:spcBef>
                          <a:spcPts val="0"/>
                        </a:spcBef>
                        <a:spcAft>
                          <a:spcPts val="0"/>
                        </a:spcAft>
                        <a:buClr>
                          <a:srgbClr val="000000"/>
                        </a:buClr>
                        <a:buSzPts val="1500"/>
                        <a:buFont typeface="Arial"/>
                        <a:buChar char="•"/>
                      </a:pPr>
                      <a:r>
                        <a:rPr b="0" lang="en-US" sz="1500" u="none" cap="none" strike="noStrike"/>
                        <a:t>C3. Durabilité et Reproductibilité (1 page)</a:t>
                      </a:r>
                      <a:endParaRPr b="0" sz="1500" u="none" cap="none" strike="noStrike">
                        <a:latin typeface="Calibri"/>
                        <a:ea typeface="Calibri"/>
                        <a:cs typeface="Calibri"/>
                        <a:sym typeface="Calibri"/>
                      </a:endParaRPr>
                    </a:p>
                  </a:txBody>
                  <a:tcPr marT="34300" marB="34300" marR="68575" marL="68575"/>
                </a:tc>
              </a:tr>
              <a:tr h="1706100">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accent2"/>
                          </a:solidFill>
                        </a:rPr>
                        <a:t>D. Annexes</a:t>
                      </a:r>
                      <a:endParaRPr sz="1500" u="none" cap="none" strike="noStrike">
                        <a:solidFill>
                          <a:schemeClr val="accent2"/>
                        </a:solidFill>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Carte de localization</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Diagramme de la théorie du changement</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Modèle économique et financier avec hypothèses clés et scénarios de stress potentiels</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Étude de préfaisabilité</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Rapport d'évaluation sur d'autres projets</a:t>
                      </a:r>
                      <a:endParaRPr/>
                    </a:p>
                    <a:p>
                      <a:pPr indent="-285750" lvl="0" marL="285750" marR="0" rtl="0" algn="l">
                        <a:lnSpc>
                          <a:spcPct val="100000"/>
                        </a:lnSpc>
                        <a:spcBef>
                          <a:spcPts val="0"/>
                        </a:spcBef>
                        <a:spcAft>
                          <a:spcPts val="0"/>
                        </a:spcAft>
                        <a:buClr>
                          <a:srgbClr val="000000"/>
                        </a:buClr>
                        <a:buSzPts val="1500"/>
                        <a:buFont typeface="Arial"/>
                        <a:buChar char="•"/>
                      </a:pPr>
                      <a:r>
                        <a:rPr lang="en-US" sz="1500" u="none" cap="none" strike="noStrike"/>
                        <a:t>Résultats de l'analyse des risques environnementaux et sociaux</a:t>
                      </a:r>
                      <a:endParaRPr sz="1500" u="none" cap="none" strike="noStrike">
                        <a:latin typeface="Calibri"/>
                        <a:ea typeface="Calibri"/>
                        <a:cs typeface="Calibri"/>
                        <a:sym typeface="Calibri"/>
                      </a:endParaRPr>
                    </a:p>
                  </a:txBody>
                  <a:tcPr marT="34300" marB="34300" marR="68575" marL="68575"/>
                </a:tc>
              </a:tr>
            </a:tbl>
          </a:graphicData>
        </a:graphic>
      </p:graphicFrame>
      <p:sp>
        <p:nvSpPr>
          <p:cNvPr id="1694" name="Google Shape;1694;p129"/>
          <p:cNvSpPr/>
          <p:nvPr/>
        </p:nvSpPr>
        <p:spPr>
          <a:xfrm>
            <a:off x="6423809" y="4538190"/>
            <a:ext cx="2539523" cy="370041"/>
          </a:xfrm>
          <a:prstGeom prst="rect">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Pas de modèles spécifiques pour les annexes</a:t>
            </a:r>
            <a:endParaRPr b="1" i="0" sz="1200" u="none" cap="none" strike="noStrike">
              <a:solidFill>
                <a:schemeClr val="dk1"/>
              </a:solidFill>
              <a:latin typeface="Arial"/>
              <a:ea typeface="Arial"/>
              <a:cs typeface="Arial"/>
              <a:sym typeface="Arial"/>
            </a:endParaRPr>
          </a:p>
        </p:txBody>
      </p:sp>
      <p:sp>
        <p:nvSpPr>
          <p:cNvPr id="1695" name="Google Shape;1695;p129"/>
          <p:cNvSpPr/>
          <p:nvPr/>
        </p:nvSpPr>
        <p:spPr>
          <a:xfrm>
            <a:off x="6019559" y="2934911"/>
            <a:ext cx="2847520" cy="370041"/>
          </a:xfrm>
          <a:prstGeom prst="rect">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12 pages hors annexes</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9" name="Shape 1699"/>
        <p:cNvGrpSpPr/>
        <p:nvPr/>
      </p:nvGrpSpPr>
      <p:grpSpPr>
        <a:xfrm>
          <a:off x="0" y="0"/>
          <a:ext cx="0" cy="0"/>
          <a:chOff x="0" y="0"/>
          <a:chExt cx="0" cy="0"/>
        </a:xfrm>
      </p:grpSpPr>
      <p:pic>
        <p:nvPicPr>
          <p:cNvPr descr="Magnifying glass showing decling performance" id="1700" name="Google Shape;1700;p98"/>
          <p:cNvPicPr preferRelativeResize="0"/>
          <p:nvPr/>
        </p:nvPicPr>
        <p:blipFill rotWithShape="1">
          <a:blip r:embed="rId3">
            <a:alphaModFix/>
          </a:blip>
          <a:srcRect b="14510" l="0" r="0" t="1220"/>
          <a:stretch/>
        </p:blipFill>
        <p:spPr>
          <a:xfrm>
            <a:off x="15" y="7"/>
            <a:ext cx="9143985" cy="5143493"/>
          </a:xfrm>
          <a:prstGeom prst="rect">
            <a:avLst/>
          </a:prstGeom>
          <a:noFill/>
          <a:ln>
            <a:noFill/>
          </a:ln>
        </p:spPr>
      </p:pic>
      <p:sp>
        <p:nvSpPr>
          <p:cNvPr id="1701" name="Google Shape;1701;p98"/>
          <p:cNvSpPr/>
          <p:nvPr/>
        </p:nvSpPr>
        <p:spPr>
          <a:xfrm>
            <a:off x="0" y="0"/>
            <a:ext cx="9143985" cy="5143493"/>
          </a:xfrm>
          <a:prstGeom prst="rect">
            <a:avLst/>
          </a:prstGeom>
          <a:solidFill>
            <a:srgbClr val="0F6C83">
              <a:alpha val="72941"/>
            </a:srgbClr>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702" name="Google Shape;1702;p98"/>
          <p:cNvSpPr/>
          <p:nvPr/>
        </p:nvSpPr>
        <p:spPr>
          <a:xfrm>
            <a:off x="1393723" y="509648"/>
            <a:ext cx="6052250" cy="3258543"/>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703" name="Google Shape;1703;p98"/>
          <p:cNvSpPr txBox="1"/>
          <p:nvPr/>
        </p:nvSpPr>
        <p:spPr>
          <a:xfrm>
            <a:off x="1511563" y="1592936"/>
            <a:ext cx="5816569" cy="1178325"/>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126580"/>
                </a:solidFill>
                <a:latin typeface="Arial"/>
                <a:ea typeface="Arial"/>
                <a:cs typeface="Arial"/>
                <a:sym typeface="Arial"/>
              </a:rPr>
              <a:t>MERCI  ! </a:t>
            </a:r>
            <a:endParaRPr b="0" i="0" sz="1400" u="none" cap="none" strike="noStrike">
              <a:solidFill>
                <a:srgbClr val="000000"/>
              </a:solidFill>
              <a:latin typeface="Arial"/>
              <a:ea typeface="Arial"/>
              <a:cs typeface="Arial"/>
              <a:sym typeface="Arial"/>
            </a:endParaRPr>
          </a:p>
        </p:txBody>
      </p:sp>
      <p:cxnSp>
        <p:nvCxnSpPr>
          <p:cNvPr id="1704" name="Google Shape;1704;p98"/>
          <p:cNvCxnSpPr/>
          <p:nvPr/>
        </p:nvCxnSpPr>
        <p:spPr>
          <a:xfrm>
            <a:off x="1652378" y="3026082"/>
            <a:ext cx="1230932" cy="0"/>
          </a:xfrm>
          <a:prstGeom prst="straightConnector1">
            <a:avLst/>
          </a:prstGeom>
          <a:noFill/>
          <a:ln cap="flat" cmpd="sng" w="57150">
            <a:solidFill>
              <a:srgbClr val="A3E061"/>
            </a:solidFill>
            <a:prstDash val="solid"/>
            <a:miter lim="800000"/>
            <a:headEnd len="sm" w="sm" type="none"/>
            <a:tailEnd len="sm" w="sm" type="none"/>
          </a:ln>
        </p:spPr>
      </p:cxnSp>
      <p:pic>
        <p:nvPicPr>
          <p:cNvPr id="1705" name="Google Shape;1705;p98"/>
          <p:cNvPicPr preferRelativeResize="0"/>
          <p:nvPr/>
        </p:nvPicPr>
        <p:blipFill rotWithShape="1">
          <a:blip r:embed="rId4">
            <a:alphaModFix/>
          </a:blip>
          <a:srcRect b="14258" l="0" r="0" t="0"/>
          <a:stretch/>
        </p:blipFill>
        <p:spPr>
          <a:xfrm>
            <a:off x="14556" y="1"/>
            <a:ext cx="1379167" cy="509648"/>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grpSp>
        <p:nvGrpSpPr>
          <p:cNvPr id="473" name="Google Shape;473;p16"/>
          <p:cNvGrpSpPr/>
          <p:nvPr/>
        </p:nvGrpSpPr>
        <p:grpSpPr>
          <a:xfrm>
            <a:off x="34716" y="556088"/>
            <a:ext cx="9075478" cy="4227497"/>
            <a:chOff x="-11379" y="590937"/>
            <a:chExt cx="9075478" cy="4227494"/>
          </a:xfrm>
        </p:grpSpPr>
        <p:sp>
          <p:nvSpPr>
            <p:cNvPr id="474" name="Google Shape;474;p16"/>
            <p:cNvSpPr/>
            <p:nvPr/>
          </p:nvSpPr>
          <p:spPr>
            <a:xfrm rot="5400000">
              <a:off x="4320943" y="27563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75" name="Google Shape;475;p16"/>
            <p:cNvSpPr/>
            <p:nvPr/>
          </p:nvSpPr>
          <p:spPr>
            <a:xfrm>
              <a:off x="201366" y="590937"/>
              <a:ext cx="8747140"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76" name="Google Shape;476;p16"/>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477" name="Google Shape;477;p16"/>
          <p:cNvSpPr txBox="1"/>
          <p:nvPr>
            <p:ph type="title"/>
          </p:nvPr>
        </p:nvSpPr>
        <p:spPr>
          <a:xfrm>
            <a:off x="1496350" y="177671"/>
            <a:ext cx="7516200" cy="509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55553"/>
              <a:buNone/>
            </a:pPr>
            <a:r>
              <a:rPr b="1" lang="en-US" sz="3600">
                <a:solidFill>
                  <a:srgbClr val="126580"/>
                </a:solidFill>
                <a:latin typeface="Arial"/>
                <a:ea typeface="Arial"/>
                <a:cs typeface="Arial"/>
                <a:sym typeface="Arial"/>
              </a:rPr>
              <a:t>Note Conceptuelle vs. Proposition de Financement</a:t>
            </a:r>
            <a:endParaRPr b="1"/>
          </a:p>
        </p:txBody>
      </p:sp>
      <p:pic>
        <p:nvPicPr>
          <p:cNvPr id="478" name="Google Shape;478;p16"/>
          <p:cNvPicPr preferRelativeResize="0"/>
          <p:nvPr/>
        </p:nvPicPr>
        <p:blipFill rotWithShape="1">
          <a:blip r:embed="rId3">
            <a:alphaModFix/>
          </a:blip>
          <a:srcRect b="14258" l="0" r="0" t="0"/>
          <a:stretch/>
        </p:blipFill>
        <p:spPr>
          <a:xfrm>
            <a:off x="14556" y="1"/>
            <a:ext cx="1379167" cy="509648"/>
          </a:xfrm>
          <a:prstGeom prst="rect">
            <a:avLst/>
          </a:prstGeom>
          <a:noFill/>
          <a:ln>
            <a:noFill/>
          </a:ln>
        </p:spPr>
      </p:pic>
      <p:grpSp>
        <p:nvGrpSpPr>
          <p:cNvPr id="479" name="Google Shape;479;p16"/>
          <p:cNvGrpSpPr/>
          <p:nvPr/>
        </p:nvGrpSpPr>
        <p:grpSpPr>
          <a:xfrm>
            <a:off x="6402380" y="4706350"/>
            <a:ext cx="2483968" cy="437150"/>
            <a:chOff x="8596525" y="6049452"/>
            <a:chExt cx="3311957" cy="582866"/>
          </a:xfrm>
        </p:grpSpPr>
        <p:grpSp>
          <p:nvGrpSpPr>
            <p:cNvPr id="480" name="Google Shape;480;p16"/>
            <p:cNvGrpSpPr/>
            <p:nvPr/>
          </p:nvGrpSpPr>
          <p:grpSpPr>
            <a:xfrm>
              <a:off x="8596525" y="6049452"/>
              <a:ext cx="2275048" cy="582866"/>
              <a:chOff x="2995571" y="4446283"/>
              <a:chExt cx="3220513" cy="825093"/>
            </a:xfrm>
          </p:grpSpPr>
          <p:sp>
            <p:nvSpPr>
              <p:cNvPr id="481" name="Google Shape;481;p16"/>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482" name="Google Shape;482;p16"/>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483" name="Google Shape;483;p16"/>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484" name="Google Shape;484;p16"/>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graphicFrame>
        <p:nvGraphicFramePr>
          <p:cNvPr id="485" name="Google Shape;485;p16"/>
          <p:cNvGraphicFramePr/>
          <p:nvPr/>
        </p:nvGraphicFramePr>
        <p:xfrm>
          <a:off x="185112" y="800170"/>
          <a:ext cx="3000000" cy="3000000"/>
        </p:xfrm>
        <a:graphic>
          <a:graphicData uri="http://schemas.openxmlformats.org/drawingml/2006/table">
            <a:tbl>
              <a:tblPr bandRow="1" firstCol="1" firstRow="1">
                <a:noFill/>
                <a:tableStyleId>{57F29A1D-932F-42ED-9359-310F61CC6E84}</a:tableStyleId>
              </a:tblPr>
              <a:tblGrid>
                <a:gridCol w="1344225"/>
                <a:gridCol w="3623900"/>
                <a:gridCol w="3606200"/>
              </a:tblGrid>
              <a:tr h="2229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 </a:t>
                      </a:r>
                      <a:endParaRPr sz="1600" u="none" cap="none" strike="noStrike">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lt1"/>
                          </a:solidFill>
                        </a:rPr>
                        <a:t>Note Conceptuelle </a:t>
                      </a:r>
                      <a:r>
                        <a:rPr lang="en-US" sz="1600" u="none" cap="none" strike="noStrike">
                          <a:solidFill>
                            <a:schemeClr val="lt1"/>
                          </a:solidFill>
                        </a:rPr>
                        <a:t> </a:t>
                      </a:r>
                      <a:endParaRPr sz="1600" u="none" cap="none" strike="noStrike">
                        <a:solidFill>
                          <a:schemeClr val="lt1"/>
                        </a:solidFill>
                        <a:latin typeface="Calibri"/>
                        <a:ea typeface="Calibri"/>
                        <a:cs typeface="Calibri"/>
                        <a:sym typeface="Calibri"/>
                      </a:endParaRPr>
                    </a:p>
                  </a:txBody>
                  <a:tcPr marT="0" marB="0" marR="68575" marL="68575">
                    <a:lnT cap="flat" cmpd="sng" w="9525">
                      <a:solidFill>
                        <a:srgbClr val="000000">
                          <a:alpha val="0"/>
                        </a:srgbClr>
                      </a:solidFill>
                      <a:prstDash val="solid"/>
                      <a:round/>
                      <a:headEnd len="sm" w="sm" type="none"/>
                      <a:tailEnd len="sm" w="sm" type="none"/>
                    </a:lnT>
                    <a:solidFill>
                      <a:srgbClr val="12658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lt1"/>
                          </a:solidFill>
                        </a:rPr>
                        <a:t>Proposition de Financement</a:t>
                      </a:r>
                      <a:endParaRPr b="1" sz="1600" u="none" cap="none" strike="noStrike">
                        <a:solidFill>
                          <a:schemeClr val="lt1"/>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lt1"/>
                          </a:solidFill>
                        </a:rPr>
                        <a:t> </a:t>
                      </a:r>
                      <a:endParaRPr sz="1600" u="none" cap="none" strike="noStrike">
                        <a:solidFill>
                          <a:schemeClr val="lt1"/>
                        </a:solidFill>
                        <a:latin typeface="Calibri"/>
                        <a:ea typeface="Calibri"/>
                        <a:cs typeface="Calibri"/>
                        <a:sym typeface="Calibri"/>
                      </a:endParaRPr>
                    </a:p>
                  </a:txBody>
                  <a:tcPr marT="0" marB="0" marR="68575" marL="68575">
                    <a:lnT cap="flat" cmpd="sng" w="9525">
                      <a:solidFill>
                        <a:srgbClr val="000000">
                          <a:alpha val="0"/>
                        </a:srgbClr>
                      </a:solidFill>
                      <a:prstDash val="solid"/>
                      <a:round/>
                      <a:headEnd len="sm" w="sm" type="none"/>
                      <a:tailEnd len="sm" w="sm" type="none"/>
                    </a:lnT>
                    <a:solidFill>
                      <a:srgbClr val="126580"/>
                    </a:solidFill>
                  </a:tcPr>
                </a:tc>
              </a:tr>
              <a:tr h="94117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lt1"/>
                          </a:solidFill>
                        </a:rPr>
                        <a:t>Objectif</a:t>
                      </a:r>
                      <a:endParaRPr b="1" sz="1600" u="none" cap="none" strike="noStrike">
                        <a:solidFill>
                          <a:schemeClr val="lt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solidFill>
                      <a:srgbClr val="2594A6"/>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Susciter l’intérêt pour une idée de projet, obtenir un soutien préliminaire et des commentaires.</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Fournir un plan complet et détaillé du projet afin d’obtenir un financement ou une approbation.</a:t>
                      </a:r>
                      <a:endParaRPr sz="1600" u="none" cap="none" strike="noStrike">
                        <a:latin typeface="Calibri"/>
                        <a:ea typeface="Calibri"/>
                        <a:cs typeface="Calibri"/>
                        <a:sym typeface="Calibri"/>
                      </a:endParaRPr>
                    </a:p>
                  </a:txBody>
                  <a:tcPr marT="0" marB="0" marR="68575" marL="68575"/>
                </a:tc>
              </a:tr>
              <a:tr h="104572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lt1"/>
                          </a:solidFill>
                        </a:rPr>
                        <a:t>Contenu</a:t>
                      </a:r>
                      <a:endParaRPr b="1" sz="1600" u="none" cap="none" strike="noStrike">
                        <a:solidFill>
                          <a:schemeClr val="lt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solidFill>
                      <a:srgbClr val="2594A6"/>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Bref aperçu du projet, y compris ses objectifs, ses bénéficiaires cibles, les résultats attendus et un budget approximatif.</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Description détaillée du projet, y compris le plan de mise en œuvre, le suivi et l'évaluation, et le plan de durabilité.</a:t>
                      </a:r>
                      <a:endParaRPr sz="1600" u="none" cap="none" strike="noStrike">
                        <a:latin typeface="Calibri"/>
                        <a:ea typeface="Calibri"/>
                        <a:cs typeface="Calibri"/>
                        <a:sym typeface="Calibri"/>
                      </a:endParaRPr>
                    </a:p>
                  </a:txBody>
                  <a:tcPr marT="0" marB="0" marR="68575" marL="68575"/>
                </a:tc>
              </a:tr>
              <a:tr h="2703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lt1"/>
                          </a:solidFill>
                        </a:rPr>
                        <a:t>Durée</a:t>
                      </a:r>
                      <a:endParaRPr b="1" sz="1600" u="none" cap="none" strike="noStrike">
                        <a:solidFill>
                          <a:schemeClr val="lt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solidFill>
                      <a:srgbClr val="2594A6"/>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Généralement courte</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Généralement longue</a:t>
                      </a:r>
                      <a:endParaRPr sz="1600" u="none" cap="none" strike="noStrike">
                        <a:latin typeface="Calibri"/>
                        <a:ea typeface="Calibri"/>
                        <a:cs typeface="Calibri"/>
                        <a:sym typeface="Calibri"/>
                      </a:endParaRPr>
                    </a:p>
                  </a:txBody>
                  <a:tcPr marT="0" marB="0" marR="68575" marL="68575"/>
                </a:tc>
              </a:tr>
              <a:tr h="94117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lt1"/>
                          </a:solidFill>
                        </a:rPr>
                        <a:t>Utilisation</a:t>
                      </a:r>
                      <a:endParaRPr b="1" sz="1600" u="none" cap="none" strike="noStrike">
                        <a:solidFill>
                          <a:schemeClr val="lt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solidFill>
                      <a:srgbClr val="2594A6"/>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Explorer les possibilités de financement potentielles, recueillir les commentaires des parties prenantes et obtenir l’approbation initiale.</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Convaincre les bailleurs de fonds ou les décideurs de la faisabilité, de l’impact et de la valeur du projet. </a:t>
                      </a:r>
                      <a:endParaRPr sz="16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9" name="Shape 489"/>
        <p:cNvGrpSpPr/>
        <p:nvPr/>
      </p:nvGrpSpPr>
      <p:grpSpPr>
        <a:xfrm>
          <a:off x="0" y="0"/>
          <a:ext cx="0" cy="0"/>
          <a:chOff x="0" y="0"/>
          <a:chExt cx="0" cy="0"/>
        </a:xfrm>
      </p:grpSpPr>
      <p:sp>
        <p:nvSpPr>
          <p:cNvPr id="490" name="Google Shape;490;p31"/>
          <p:cNvSpPr/>
          <p:nvPr/>
        </p:nvSpPr>
        <p:spPr>
          <a:xfrm>
            <a:off x="1" y="0"/>
            <a:ext cx="9143999" cy="5143024"/>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91" name="Google Shape;491;p31"/>
          <p:cNvSpPr/>
          <p:nvPr/>
        </p:nvSpPr>
        <p:spPr>
          <a:xfrm rot="5400000">
            <a:off x="4263883" y="177880"/>
            <a:ext cx="276682"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92" name="Google Shape;492;p31"/>
          <p:cNvSpPr/>
          <p:nvPr/>
        </p:nvSpPr>
        <p:spPr>
          <a:xfrm>
            <a:off x="201366" y="741769"/>
            <a:ext cx="3170667" cy="3838138"/>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93" name="Google Shape;493;p31"/>
          <p:cNvSpPr/>
          <p:nvPr/>
        </p:nvSpPr>
        <p:spPr>
          <a:xfrm rot="5400000">
            <a:off x="8644807" y="4452038"/>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94" name="Google Shape;494;p31"/>
          <p:cNvSpPr/>
          <p:nvPr/>
        </p:nvSpPr>
        <p:spPr>
          <a:xfrm rot="5400000">
            <a:off x="6284875" y="-1947783"/>
            <a:ext cx="59362" cy="5557752"/>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pic>
        <p:nvPicPr>
          <p:cNvPr id="495" name="Google Shape;495;p31"/>
          <p:cNvPicPr preferRelativeResize="0"/>
          <p:nvPr/>
        </p:nvPicPr>
        <p:blipFill rotWithShape="1">
          <a:blip r:embed="rId3">
            <a:alphaModFix/>
          </a:blip>
          <a:srcRect b="14258" l="0" r="0" t="0"/>
          <a:stretch/>
        </p:blipFill>
        <p:spPr>
          <a:xfrm>
            <a:off x="14556" y="1"/>
            <a:ext cx="1379167" cy="509648"/>
          </a:xfrm>
          <a:prstGeom prst="rect">
            <a:avLst/>
          </a:prstGeom>
          <a:noFill/>
          <a:ln>
            <a:noFill/>
          </a:ln>
        </p:spPr>
      </p:pic>
      <p:grpSp>
        <p:nvGrpSpPr>
          <p:cNvPr id="496" name="Google Shape;496;p31"/>
          <p:cNvGrpSpPr/>
          <p:nvPr/>
        </p:nvGrpSpPr>
        <p:grpSpPr>
          <a:xfrm>
            <a:off x="6402380" y="4706350"/>
            <a:ext cx="2483968" cy="437150"/>
            <a:chOff x="8596525" y="6049452"/>
            <a:chExt cx="3311957" cy="582866"/>
          </a:xfrm>
        </p:grpSpPr>
        <p:grpSp>
          <p:nvGrpSpPr>
            <p:cNvPr id="497" name="Google Shape;497;p31"/>
            <p:cNvGrpSpPr/>
            <p:nvPr/>
          </p:nvGrpSpPr>
          <p:grpSpPr>
            <a:xfrm>
              <a:off x="8596525" y="6049452"/>
              <a:ext cx="2275048" cy="582866"/>
              <a:chOff x="2995571" y="4446283"/>
              <a:chExt cx="3220513" cy="825093"/>
            </a:xfrm>
          </p:grpSpPr>
          <p:sp>
            <p:nvSpPr>
              <p:cNvPr id="498" name="Google Shape;498;p3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2"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499" name="Google Shape;499;p3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500" name="Google Shape;500;p3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501" name="Google Shape;501;p31"/>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
        <p:nvSpPr>
          <p:cNvPr id="502" name="Google Shape;502;p31"/>
          <p:cNvSpPr txBox="1"/>
          <p:nvPr>
            <p:ph type="title"/>
          </p:nvPr>
        </p:nvSpPr>
        <p:spPr>
          <a:xfrm>
            <a:off x="1487025" y="75950"/>
            <a:ext cx="7758300" cy="509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55553"/>
              <a:buNone/>
            </a:pPr>
            <a:r>
              <a:rPr b="1" lang="en-US" sz="3600">
                <a:solidFill>
                  <a:srgbClr val="126580"/>
                </a:solidFill>
                <a:latin typeface="Arial"/>
                <a:ea typeface="Arial"/>
                <a:cs typeface="Arial"/>
                <a:sym typeface="Arial"/>
              </a:rPr>
              <a:t>Projet d'adaptation &amp; caractéristiques</a:t>
            </a:r>
            <a:endParaRPr b="1" sz="3600">
              <a:solidFill>
                <a:srgbClr val="126580"/>
              </a:solidFill>
              <a:latin typeface="Arial"/>
              <a:ea typeface="Arial"/>
              <a:cs typeface="Arial"/>
              <a:sym typeface="Arial"/>
            </a:endParaRPr>
          </a:p>
        </p:txBody>
      </p:sp>
      <p:sp>
        <p:nvSpPr>
          <p:cNvPr id="503" name="Google Shape;503;p31"/>
          <p:cNvSpPr txBox="1"/>
          <p:nvPr/>
        </p:nvSpPr>
        <p:spPr>
          <a:xfrm>
            <a:off x="200302" y="1149310"/>
            <a:ext cx="3068518" cy="310850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Un projet d’adaptation climatique est une initiative visant à réduire les impacts négatifs du changement climatique ou à profiter de nouvelles opportunités qui se présentent.</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Il s’agit de mettre en œuvre des stratégies pour aider les communautés, les écosystèmes et les économies à devenir plus résilients aux risques liés au climat tels que les inondations, les sécheresses, les vagues de chaleur et l’élévation du niveau de la mer.</a:t>
            </a:r>
            <a:endParaRPr b="0" i="0" sz="1400" u="none" cap="none" strike="noStrike">
              <a:solidFill>
                <a:schemeClr val="dk1"/>
              </a:solidFill>
              <a:latin typeface="Arial"/>
              <a:ea typeface="Arial"/>
              <a:cs typeface="Arial"/>
              <a:sym typeface="Arial"/>
            </a:endParaRPr>
          </a:p>
        </p:txBody>
      </p:sp>
      <p:sp>
        <p:nvSpPr>
          <p:cNvPr id="504" name="Google Shape;504;p31"/>
          <p:cNvSpPr txBox="1"/>
          <p:nvPr/>
        </p:nvSpPr>
        <p:spPr>
          <a:xfrm>
            <a:off x="3372025" y="901350"/>
            <a:ext cx="5773200" cy="3540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Caractéristiques principales des projets d'adaptation climatique :</a:t>
            </a:r>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Noto Sans Symbols"/>
              <a:buChar char="❖"/>
            </a:pPr>
            <a:r>
              <a:rPr b="1" i="0" lang="en-US" sz="1400" u="none" cap="none" strike="noStrike">
                <a:solidFill>
                  <a:schemeClr val="accent2"/>
                </a:solidFill>
                <a:latin typeface="Arial"/>
                <a:ea typeface="Arial"/>
                <a:cs typeface="Arial"/>
                <a:sym typeface="Arial"/>
              </a:rPr>
              <a:t>L'accent est mis sur les impacts:</a:t>
            </a:r>
            <a:r>
              <a:rPr b="0" i="0" lang="en-US" sz="1400" u="none" cap="none" strike="noStrike">
                <a:solidFill>
                  <a:schemeClr val="accent2"/>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Vise à s'attaquer aux conséquences du changement climatique plutôt qu'à ses causes..</a:t>
            </a:r>
            <a:endParaRPr b="0" i="0" sz="1400" u="none" cap="none" strike="noStrike">
              <a:solidFill>
                <a:srgbClr val="0000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Noto Sans Symbols"/>
              <a:buChar char="❖"/>
            </a:pPr>
            <a:r>
              <a:rPr b="1" i="0" lang="en-US" sz="1400" u="none" cap="none" strike="noStrike">
                <a:solidFill>
                  <a:schemeClr val="accent2"/>
                </a:solidFill>
                <a:latin typeface="Arial"/>
                <a:ea typeface="Arial"/>
                <a:cs typeface="Arial"/>
                <a:sym typeface="Arial"/>
              </a:rPr>
              <a:t>Renforcement de la résilience</a:t>
            </a:r>
            <a:r>
              <a:rPr b="1" i="0" lang="en-US" sz="1400" u="none" cap="none" strike="noStrike">
                <a:solidFill>
                  <a:srgbClr val="000000"/>
                </a:solidFill>
                <a:latin typeface="Arial"/>
                <a:ea typeface="Arial"/>
                <a:cs typeface="Arial"/>
                <a:sym typeface="Arial"/>
              </a:rPr>
              <a:t>:</a:t>
            </a:r>
            <a:r>
              <a:rPr b="0" i="0" lang="en-US" sz="1400" u="none" cap="none" strike="noStrike">
                <a:solidFill>
                  <a:srgbClr val="000000"/>
                </a:solidFill>
                <a:latin typeface="Arial"/>
                <a:ea typeface="Arial"/>
                <a:cs typeface="Arial"/>
                <a:sym typeface="Arial"/>
              </a:rPr>
              <a:t> Améliore la capacité des systèmes à résister et à se remettre des chocs climatiques.</a:t>
            </a:r>
            <a:endParaRPr/>
          </a:p>
          <a:p>
            <a:pPr indent="-196850" lvl="0" marL="285750" marR="0" rtl="0" algn="just">
              <a:lnSpc>
                <a:spcPct val="100000"/>
              </a:lnSpc>
              <a:spcBef>
                <a:spcPts val="0"/>
              </a:spcBef>
              <a:spcAft>
                <a:spcPts val="0"/>
              </a:spcAft>
              <a:buClr>
                <a:srgbClr val="000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Noto Sans Symbols"/>
              <a:buChar char="❖"/>
            </a:pPr>
            <a:r>
              <a:rPr b="1" i="0" lang="en-US" sz="1400" u="none" cap="none" strike="noStrike">
                <a:solidFill>
                  <a:schemeClr val="accent2"/>
                </a:solidFill>
                <a:latin typeface="Arial"/>
                <a:ea typeface="Arial"/>
                <a:cs typeface="Arial"/>
                <a:sym typeface="Arial"/>
              </a:rPr>
              <a:t>Gestion des risques:</a:t>
            </a:r>
            <a:r>
              <a:rPr b="0" i="0" lang="en-US" sz="1400" u="none" cap="none" strike="noStrike">
                <a:solidFill>
                  <a:schemeClr val="accent2"/>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Identifie et réduit les vulnérabilités aux risques liés au climat.</a:t>
            </a:r>
            <a:endParaRPr b="0" i="0" sz="1400" u="none" cap="none" strike="noStrike">
              <a:solidFill>
                <a:srgbClr val="0000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Noto Sans Symbols"/>
              <a:buChar char="❖"/>
            </a:pPr>
            <a:r>
              <a:rPr b="1" i="0" lang="en-US" sz="1400" u="none" cap="none" strike="noStrike">
                <a:solidFill>
                  <a:schemeClr val="accent2"/>
                </a:solidFill>
                <a:latin typeface="Arial"/>
                <a:ea typeface="Arial"/>
                <a:cs typeface="Arial"/>
                <a:sym typeface="Arial"/>
              </a:rPr>
              <a:t>Centré sur la communauté:</a:t>
            </a:r>
            <a:r>
              <a:rPr b="0" i="0" lang="en-US" sz="1400" u="none" cap="none" strike="noStrike">
                <a:solidFill>
                  <a:schemeClr val="accent2"/>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Implique souvent la participation et l'appropriation locales.</a:t>
            </a:r>
            <a:endParaRPr b="0" i="0" sz="1400" u="none" cap="none" strike="noStrike">
              <a:solidFill>
                <a:srgbClr val="0000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Noto Sans Symbols"/>
              <a:buChar char="❖"/>
            </a:pPr>
            <a:r>
              <a:rPr b="1" i="0" lang="en-US" sz="1400" u="none" cap="none" strike="noStrike">
                <a:solidFill>
                  <a:schemeClr val="accent2"/>
                </a:solidFill>
                <a:latin typeface="Arial"/>
                <a:ea typeface="Arial"/>
                <a:cs typeface="Arial"/>
                <a:sym typeface="Arial"/>
              </a:rPr>
              <a:t>Perspective à long terme</a:t>
            </a:r>
            <a:r>
              <a:rPr b="1" i="0" lang="en-US" sz="1400" u="none" cap="none" strike="noStrike">
                <a:solidFill>
                  <a:srgbClr val="000000"/>
                </a:solidFill>
                <a:latin typeface="Arial"/>
                <a:ea typeface="Arial"/>
                <a:cs typeface="Arial"/>
                <a:sym typeface="Arial"/>
              </a:rPr>
              <a:t>:</a:t>
            </a:r>
            <a:r>
              <a:rPr b="0" i="0" lang="en-US" sz="1400" u="none" cap="none" strike="noStrike">
                <a:solidFill>
                  <a:srgbClr val="000000"/>
                </a:solidFill>
                <a:latin typeface="Arial"/>
                <a:ea typeface="Arial"/>
                <a:cs typeface="Arial"/>
                <a:sym typeface="Arial"/>
              </a:rPr>
              <a:t> Prend en compte la nature évolutive du changement climatique</a:t>
            </a:r>
            <a:endParaRPr b="0" i="0" sz="1400" u="none" cap="none" strike="noStrike">
              <a:solidFill>
                <a:srgbClr val="000000"/>
              </a:solidFill>
              <a:latin typeface="Arial"/>
              <a:ea typeface="Arial"/>
              <a:cs typeface="Arial"/>
              <a:sym typeface="Arial"/>
            </a:endParaRPr>
          </a:p>
        </p:txBody>
      </p:sp>
    </p:spTree>
  </p:cSld>
  <p:clrMapOvr>
    <a:masterClrMapping/>
  </p:clrMapOvr>
  <p:transition p14:dur="100">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grpSp>
        <p:nvGrpSpPr>
          <p:cNvPr id="509" name="Google Shape;509;p17"/>
          <p:cNvGrpSpPr/>
          <p:nvPr/>
        </p:nvGrpSpPr>
        <p:grpSpPr>
          <a:xfrm>
            <a:off x="47229" y="534771"/>
            <a:ext cx="9049542" cy="4185484"/>
            <a:chOff x="14558" y="590937"/>
            <a:chExt cx="9049542" cy="4185484"/>
          </a:xfrm>
        </p:grpSpPr>
        <p:sp>
          <p:nvSpPr>
            <p:cNvPr id="510" name="Google Shape;510;p17"/>
            <p:cNvSpPr/>
            <p:nvPr/>
          </p:nvSpPr>
          <p:spPr>
            <a:xfrm rot="5400000">
              <a:off x="4346879" y="233625"/>
              <a:ext cx="210475" cy="8875118"/>
            </a:xfrm>
            <a:prstGeom prst="rect">
              <a:avLst/>
            </a:prstGeom>
            <a:solidFill>
              <a:srgbClr val="12658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511" name="Google Shape;511;p17"/>
            <p:cNvSpPr/>
            <p:nvPr/>
          </p:nvSpPr>
          <p:spPr>
            <a:xfrm>
              <a:off x="201366" y="590937"/>
              <a:ext cx="8747140" cy="3977383"/>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512" name="Google Shape;512;p17"/>
            <p:cNvSpPr/>
            <p:nvPr/>
          </p:nvSpPr>
          <p:spPr>
            <a:xfrm rot="5400000">
              <a:off x="8728554" y="4364687"/>
              <a:ext cx="555498" cy="115593"/>
            </a:xfrm>
            <a:prstGeom prst="rect">
              <a:avLst/>
            </a:prstGeom>
            <a:solidFill>
              <a:srgbClr val="A3E06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sp>
        <p:nvSpPr>
          <p:cNvPr id="513" name="Google Shape;513;p17"/>
          <p:cNvSpPr txBox="1"/>
          <p:nvPr>
            <p:ph type="title"/>
          </p:nvPr>
        </p:nvSpPr>
        <p:spPr>
          <a:xfrm>
            <a:off x="232879" y="152150"/>
            <a:ext cx="8808447" cy="509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55553"/>
              <a:buNone/>
            </a:pPr>
            <a:r>
              <a:rPr b="1" lang="en-US" sz="3600">
                <a:solidFill>
                  <a:srgbClr val="126580"/>
                </a:solidFill>
                <a:latin typeface="Arial"/>
                <a:ea typeface="Arial"/>
                <a:cs typeface="Arial"/>
                <a:sym typeface="Arial"/>
              </a:rPr>
              <a:t>Exemples de projets d'adaptation climatique</a:t>
            </a:r>
            <a:endParaRPr b="1" sz="3600">
              <a:solidFill>
                <a:srgbClr val="126580"/>
              </a:solidFill>
              <a:latin typeface="Arial"/>
              <a:ea typeface="Arial"/>
              <a:cs typeface="Arial"/>
              <a:sym typeface="Arial"/>
            </a:endParaRPr>
          </a:p>
        </p:txBody>
      </p:sp>
      <p:grpSp>
        <p:nvGrpSpPr>
          <p:cNvPr id="514" name="Google Shape;514;p17"/>
          <p:cNvGrpSpPr/>
          <p:nvPr/>
        </p:nvGrpSpPr>
        <p:grpSpPr>
          <a:xfrm>
            <a:off x="6402380" y="4706350"/>
            <a:ext cx="2483968" cy="437150"/>
            <a:chOff x="8596525" y="6049452"/>
            <a:chExt cx="3311957" cy="582866"/>
          </a:xfrm>
        </p:grpSpPr>
        <p:grpSp>
          <p:nvGrpSpPr>
            <p:cNvPr id="515" name="Google Shape;515;p17"/>
            <p:cNvGrpSpPr/>
            <p:nvPr/>
          </p:nvGrpSpPr>
          <p:grpSpPr>
            <a:xfrm>
              <a:off x="8596525" y="6049452"/>
              <a:ext cx="2275048" cy="582866"/>
              <a:chOff x="2995571" y="4446283"/>
              <a:chExt cx="3220513" cy="825093"/>
            </a:xfrm>
          </p:grpSpPr>
          <p:sp>
            <p:nvSpPr>
              <p:cNvPr id="516" name="Google Shape;516;p17"/>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3">
                  <a:alphaModFix/>
                </a:blip>
                <a:stretch>
                  <a:fillRect b="0" l="0" r="-147616"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517" name="Google Shape;517;p17"/>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4">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518" name="Google Shape;518;p17"/>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5">
                  <a:alphaModFix/>
                </a:blip>
                <a:stretch>
                  <a:fillRect b="0" l="0" r="0" t="0"/>
                </a:stretch>
              </a:blip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519" name="Google Shape;519;p17"/>
            <p:cNvPicPr preferRelativeResize="0"/>
            <p:nvPr/>
          </p:nvPicPr>
          <p:blipFill rotWithShape="1">
            <a:blip r:embed="rId6">
              <a:alphaModFix/>
            </a:blip>
            <a:srcRect b="0" l="0" r="0" t="0"/>
            <a:stretch/>
          </p:blipFill>
          <p:spPr>
            <a:xfrm>
              <a:off x="10807270" y="6167245"/>
              <a:ext cx="1101212" cy="280635"/>
            </a:xfrm>
            <a:prstGeom prst="rect">
              <a:avLst/>
            </a:prstGeom>
            <a:noFill/>
            <a:ln>
              <a:noFill/>
            </a:ln>
          </p:spPr>
        </p:pic>
      </p:grpSp>
      <p:grpSp>
        <p:nvGrpSpPr>
          <p:cNvPr id="520" name="Google Shape;520;p17"/>
          <p:cNvGrpSpPr/>
          <p:nvPr/>
        </p:nvGrpSpPr>
        <p:grpSpPr>
          <a:xfrm>
            <a:off x="203850" y="896483"/>
            <a:ext cx="8576476" cy="3613297"/>
            <a:chOff x="203850" y="896483"/>
            <a:chExt cx="8576476" cy="3613297"/>
          </a:xfrm>
        </p:grpSpPr>
        <p:sp>
          <p:nvSpPr>
            <p:cNvPr id="521" name="Google Shape;521;p17"/>
            <p:cNvSpPr/>
            <p:nvPr/>
          </p:nvSpPr>
          <p:spPr>
            <a:xfrm>
              <a:off x="3241694" y="896483"/>
              <a:ext cx="5537974" cy="629468"/>
            </a:xfrm>
            <a:custGeom>
              <a:rect b="b" l="l" r="r" t="t"/>
              <a:pathLst>
                <a:path extrusionOk="0" h="5537973" w="585862">
                  <a:moveTo>
                    <a:pt x="585862" y="923021"/>
                  </a:moveTo>
                  <a:lnTo>
                    <a:pt x="585862" y="4614952"/>
                  </a:lnTo>
                  <a:cubicBezTo>
                    <a:pt x="585862" y="5124716"/>
                    <a:pt x="581237" y="5537968"/>
                    <a:pt x="575532" y="5537968"/>
                  </a:cubicBezTo>
                  <a:lnTo>
                    <a:pt x="0" y="5537968"/>
                  </a:lnTo>
                  <a:lnTo>
                    <a:pt x="0" y="5537968"/>
                  </a:lnTo>
                  <a:lnTo>
                    <a:pt x="0" y="5"/>
                  </a:lnTo>
                  <a:lnTo>
                    <a:pt x="0" y="5"/>
                  </a:lnTo>
                  <a:lnTo>
                    <a:pt x="575532" y="5"/>
                  </a:lnTo>
                  <a:cubicBezTo>
                    <a:pt x="581237" y="5"/>
                    <a:pt x="585862" y="413257"/>
                    <a:pt x="585862" y="923021"/>
                  </a:cubicBezTo>
                  <a:close/>
                </a:path>
              </a:pathLst>
            </a:custGeom>
            <a:solidFill>
              <a:schemeClr val="lt1">
                <a:alpha val="89019"/>
              </a:schemeClr>
            </a:solidFill>
            <a:ln cap="flat" cmpd="sng" w="25400">
              <a:solidFill>
                <a:srgbClr val="F2F2F2">
                  <a:alpha val="89019"/>
                </a:srgbClr>
              </a:solidFill>
              <a:prstDash val="solid"/>
              <a:round/>
              <a:headEnd len="sm" w="sm" type="none"/>
              <a:tailEnd len="sm" w="sm" type="none"/>
            </a:ln>
          </p:spPr>
          <p:txBody>
            <a:bodyPr anchorCtr="0" anchor="ctr" bIns="152425" lIns="247650" spcFirstLastPara="1" rIns="276225" wrap="square" tIns="15240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Construction de digues, amélioration des systèmes de drainage, mise en place de systèmes d’alerte précoce.</a:t>
              </a:r>
              <a:endParaRPr b="0" i="0" sz="1400" u="none" cap="none" strike="noStrike">
                <a:solidFill>
                  <a:srgbClr val="000000"/>
                </a:solidFill>
                <a:latin typeface="Arial"/>
                <a:ea typeface="Arial"/>
                <a:cs typeface="Arial"/>
                <a:sym typeface="Arial"/>
              </a:endParaRPr>
            </a:p>
          </p:txBody>
        </p:sp>
        <p:sp>
          <p:nvSpPr>
            <p:cNvPr id="522" name="Google Shape;522;p17"/>
            <p:cNvSpPr/>
            <p:nvPr/>
          </p:nvSpPr>
          <p:spPr>
            <a:xfrm>
              <a:off x="232879" y="939291"/>
              <a:ext cx="3115109" cy="567285"/>
            </a:xfrm>
            <a:custGeom>
              <a:rect b="b" l="l" r="r" t="t"/>
              <a:pathLst>
                <a:path extrusionOk="0" h="732327" w="3115109">
                  <a:moveTo>
                    <a:pt x="0" y="122057"/>
                  </a:moveTo>
                  <a:cubicBezTo>
                    <a:pt x="0" y="54647"/>
                    <a:pt x="54647" y="0"/>
                    <a:pt x="122057" y="0"/>
                  </a:cubicBezTo>
                  <a:lnTo>
                    <a:pt x="2993052" y="0"/>
                  </a:lnTo>
                  <a:cubicBezTo>
                    <a:pt x="3060462" y="0"/>
                    <a:pt x="3115109" y="54647"/>
                    <a:pt x="3115109" y="122057"/>
                  </a:cubicBezTo>
                  <a:lnTo>
                    <a:pt x="3115109" y="610270"/>
                  </a:lnTo>
                  <a:cubicBezTo>
                    <a:pt x="3115109" y="677680"/>
                    <a:pt x="3060462" y="732327"/>
                    <a:pt x="2993052" y="732327"/>
                  </a:cubicBezTo>
                  <a:lnTo>
                    <a:pt x="122057" y="732327"/>
                  </a:lnTo>
                  <a:cubicBezTo>
                    <a:pt x="54647" y="732327"/>
                    <a:pt x="0" y="677680"/>
                    <a:pt x="0" y="610270"/>
                  </a:cubicBezTo>
                  <a:lnTo>
                    <a:pt x="0" y="122057"/>
                  </a:lnTo>
                  <a:close/>
                </a:path>
              </a:pathLst>
            </a:custGeom>
            <a:solidFill>
              <a:srgbClr val="126082"/>
            </a:solidFill>
            <a:ln cap="flat" cmpd="sng" w="25400">
              <a:solidFill>
                <a:schemeClr val="lt1"/>
              </a:solidFill>
              <a:prstDash val="solid"/>
              <a:round/>
              <a:headEnd len="sm" w="sm" type="none"/>
              <a:tailEnd len="sm" w="sm" type="none"/>
            </a:ln>
          </p:spPr>
          <p:txBody>
            <a:bodyPr anchorCtr="0" anchor="ctr" bIns="70025" lIns="104325" spcFirstLastPara="1" rIns="104325" wrap="square" tIns="700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Infrastructure</a:t>
              </a:r>
              <a:endParaRPr b="0" i="0" sz="1400" u="none" cap="none" strike="noStrike">
                <a:solidFill>
                  <a:srgbClr val="000000"/>
                </a:solidFill>
                <a:latin typeface="Arial"/>
                <a:ea typeface="Arial"/>
                <a:cs typeface="Arial"/>
                <a:sym typeface="Arial"/>
              </a:endParaRPr>
            </a:p>
          </p:txBody>
        </p:sp>
        <p:sp>
          <p:nvSpPr>
            <p:cNvPr id="523" name="Google Shape;523;p17"/>
            <p:cNvSpPr/>
            <p:nvPr/>
          </p:nvSpPr>
          <p:spPr>
            <a:xfrm>
              <a:off x="3241694" y="1705732"/>
              <a:ext cx="5537974" cy="608723"/>
            </a:xfrm>
            <a:custGeom>
              <a:rect b="b" l="l" r="r" t="t"/>
              <a:pathLst>
                <a:path extrusionOk="0" h="5537973" w="585862">
                  <a:moveTo>
                    <a:pt x="585862" y="923021"/>
                  </a:moveTo>
                  <a:lnTo>
                    <a:pt x="585862" y="4614952"/>
                  </a:lnTo>
                  <a:cubicBezTo>
                    <a:pt x="585862" y="5124716"/>
                    <a:pt x="581237" y="5537968"/>
                    <a:pt x="575532" y="5537968"/>
                  </a:cubicBezTo>
                  <a:lnTo>
                    <a:pt x="0" y="5537968"/>
                  </a:lnTo>
                  <a:lnTo>
                    <a:pt x="0" y="5537968"/>
                  </a:lnTo>
                  <a:lnTo>
                    <a:pt x="0" y="5"/>
                  </a:lnTo>
                  <a:lnTo>
                    <a:pt x="0" y="5"/>
                  </a:lnTo>
                  <a:lnTo>
                    <a:pt x="575532" y="5"/>
                  </a:lnTo>
                  <a:cubicBezTo>
                    <a:pt x="581237" y="5"/>
                    <a:pt x="585862" y="413257"/>
                    <a:pt x="585862" y="923021"/>
                  </a:cubicBezTo>
                  <a:close/>
                </a:path>
              </a:pathLst>
            </a:custGeom>
            <a:solidFill>
              <a:schemeClr val="lt1">
                <a:alpha val="89019"/>
              </a:schemeClr>
            </a:solidFill>
            <a:ln cap="flat" cmpd="sng" w="25400">
              <a:solidFill>
                <a:srgbClr val="CAD1D8">
                  <a:alpha val="89019"/>
                </a:srgbClr>
              </a:solidFill>
              <a:prstDash val="solid"/>
              <a:round/>
              <a:headEnd len="sm" w="sm" type="none"/>
              <a:tailEnd len="sm" w="sm" type="none"/>
            </a:ln>
          </p:spPr>
          <p:txBody>
            <a:bodyPr anchorCtr="0" anchor="ctr" bIns="152425" lIns="247650" spcFirstLastPara="1" rIns="276225" wrap="square" tIns="15240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Développer des cultures résistantes à la sécheresse, mettre en œuvre des pratiques agricoles durables, promouvoir l’agroforesterie.</a:t>
              </a:r>
              <a:endParaRPr b="0" i="0" sz="1400" u="none" cap="none" strike="noStrike">
                <a:solidFill>
                  <a:srgbClr val="000000"/>
                </a:solidFill>
                <a:latin typeface="Arial"/>
                <a:ea typeface="Arial"/>
                <a:cs typeface="Arial"/>
                <a:sym typeface="Arial"/>
              </a:endParaRPr>
            </a:p>
          </p:txBody>
        </p:sp>
        <p:sp>
          <p:nvSpPr>
            <p:cNvPr id="524" name="Google Shape;524;p17"/>
            <p:cNvSpPr/>
            <p:nvPr/>
          </p:nvSpPr>
          <p:spPr>
            <a:xfrm>
              <a:off x="233265" y="1660818"/>
              <a:ext cx="3115109" cy="647772"/>
            </a:xfrm>
            <a:custGeom>
              <a:rect b="b" l="l" r="r" t="t"/>
              <a:pathLst>
                <a:path extrusionOk="0" h="732327" w="3115109">
                  <a:moveTo>
                    <a:pt x="0" y="122057"/>
                  </a:moveTo>
                  <a:cubicBezTo>
                    <a:pt x="0" y="54647"/>
                    <a:pt x="54647" y="0"/>
                    <a:pt x="122057" y="0"/>
                  </a:cubicBezTo>
                  <a:lnTo>
                    <a:pt x="2993052" y="0"/>
                  </a:lnTo>
                  <a:cubicBezTo>
                    <a:pt x="3060462" y="0"/>
                    <a:pt x="3115109" y="54647"/>
                    <a:pt x="3115109" y="122057"/>
                  </a:cubicBezTo>
                  <a:lnTo>
                    <a:pt x="3115109" y="610270"/>
                  </a:lnTo>
                  <a:cubicBezTo>
                    <a:pt x="3115109" y="677680"/>
                    <a:pt x="3060462" y="732327"/>
                    <a:pt x="2993052" y="732327"/>
                  </a:cubicBezTo>
                  <a:lnTo>
                    <a:pt x="122057" y="732327"/>
                  </a:lnTo>
                  <a:cubicBezTo>
                    <a:pt x="54647" y="732327"/>
                    <a:pt x="0" y="677680"/>
                    <a:pt x="0" y="610270"/>
                  </a:cubicBezTo>
                  <a:lnTo>
                    <a:pt x="0" y="122057"/>
                  </a:lnTo>
                  <a:close/>
                </a:path>
              </a:pathLst>
            </a:custGeom>
            <a:solidFill>
              <a:srgbClr val="126082"/>
            </a:solidFill>
            <a:ln cap="flat" cmpd="sng" w="25400">
              <a:solidFill>
                <a:schemeClr val="lt1"/>
              </a:solidFill>
              <a:prstDash val="solid"/>
              <a:round/>
              <a:headEnd len="sm" w="sm" type="none"/>
              <a:tailEnd len="sm" w="sm" type="none"/>
            </a:ln>
          </p:spPr>
          <p:txBody>
            <a:bodyPr anchorCtr="0" anchor="ctr" bIns="70025" lIns="104325" spcFirstLastPara="1" rIns="104325" wrap="square" tIns="700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Agriculture</a:t>
              </a:r>
              <a:endParaRPr b="0" i="0" sz="1400" u="none" cap="none" strike="noStrike">
                <a:solidFill>
                  <a:srgbClr val="000000"/>
                </a:solidFill>
                <a:latin typeface="Arial"/>
                <a:ea typeface="Arial"/>
                <a:cs typeface="Arial"/>
                <a:sym typeface="Arial"/>
              </a:endParaRPr>
            </a:p>
          </p:txBody>
        </p:sp>
        <p:sp>
          <p:nvSpPr>
            <p:cNvPr id="525" name="Google Shape;525;p17"/>
            <p:cNvSpPr/>
            <p:nvPr/>
          </p:nvSpPr>
          <p:spPr>
            <a:xfrm>
              <a:off x="3241694" y="2476159"/>
              <a:ext cx="5537974" cy="617111"/>
            </a:xfrm>
            <a:custGeom>
              <a:rect b="b" l="l" r="r" t="t"/>
              <a:pathLst>
                <a:path extrusionOk="0" h="5537973" w="585862">
                  <a:moveTo>
                    <a:pt x="585862" y="923021"/>
                  </a:moveTo>
                  <a:lnTo>
                    <a:pt x="585862" y="4614952"/>
                  </a:lnTo>
                  <a:cubicBezTo>
                    <a:pt x="585862" y="5124716"/>
                    <a:pt x="581237" y="5537968"/>
                    <a:pt x="575532" y="5537968"/>
                  </a:cubicBezTo>
                  <a:lnTo>
                    <a:pt x="0" y="5537968"/>
                  </a:lnTo>
                  <a:lnTo>
                    <a:pt x="0" y="5537968"/>
                  </a:lnTo>
                  <a:lnTo>
                    <a:pt x="0" y="5"/>
                  </a:lnTo>
                  <a:lnTo>
                    <a:pt x="0" y="5"/>
                  </a:lnTo>
                  <a:lnTo>
                    <a:pt x="575532" y="5"/>
                  </a:lnTo>
                  <a:cubicBezTo>
                    <a:pt x="581237" y="5"/>
                    <a:pt x="585862" y="413257"/>
                    <a:pt x="585862" y="923021"/>
                  </a:cubicBezTo>
                  <a:close/>
                </a:path>
              </a:pathLst>
            </a:custGeom>
            <a:solidFill>
              <a:schemeClr val="lt1">
                <a:alpha val="89019"/>
              </a:schemeClr>
            </a:solidFill>
            <a:ln cap="flat" cmpd="sng" w="25400">
              <a:solidFill>
                <a:srgbClr val="CAD1D8">
                  <a:alpha val="89019"/>
                </a:srgbClr>
              </a:solidFill>
              <a:prstDash val="solid"/>
              <a:round/>
              <a:headEnd len="sm" w="sm" type="none"/>
              <a:tailEnd len="sm" w="sm" type="none"/>
            </a:ln>
          </p:spPr>
          <p:txBody>
            <a:bodyPr anchorCtr="0" anchor="ctr" bIns="152425" lIns="247650" spcFirstLastPara="1" rIns="276225" wrap="square" tIns="15240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Améliorer le stockage de l’eau, investir dans des technologies économes en eau, protéger les ressources en eau.</a:t>
              </a:r>
              <a:endParaRPr b="0" i="0" sz="1400" u="none" cap="none" strike="noStrike">
                <a:solidFill>
                  <a:srgbClr val="000000"/>
                </a:solidFill>
                <a:latin typeface="Arial"/>
                <a:ea typeface="Arial"/>
                <a:cs typeface="Arial"/>
                <a:sym typeface="Arial"/>
              </a:endParaRPr>
            </a:p>
          </p:txBody>
        </p:sp>
        <p:sp>
          <p:nvSpPr>
            <p:cNvPr id="526" name="Google Shape;526;p17"/>
            <p:cNvSpPr/>
            <p:nvPr/>
          </p:nvSpPr>
          <p:spPr>
            <a:xfrm>
              <a:off x="233265" y="2429762"/>
              <a:ext cx="3115109" cy="663509"/>
            </a:xfrm>
            <a:custGeom>
              <a:rect b="b" l="l" r="r" t="t"/>
              <a:pathLst>
                <a:path extrusionOk="0" h="732327" w="3115109">
                  <a:moveTo>
                    <a:pt x="0" y="122057"/>
                  </a:moveTo>
                  <a:cubicBezTo>
                    <a:pt x="0" y="54647"/>
                    <a:pt x="54647" y="0"/>
                    <a:pt x="122057" y="0"/>
                  </a:cubicBezTo>
                  <a:lnTo>
                    <a:pt x="2993052" y="0"/>
                  </a:lnTo>
                  <a:cubicBezTo>
                    <a:pt x="3060462" y="0"/>
                    <a:pt x="3115109" y="54647"/>
                    <a:pt x="3115109" y="122057"/>
                  </a:cubicBezTo>
                  <a:lnTo>
                    <a:pt x="3115109" y="610270"/>
                  </a:lnTo>
                  <a:cubicBezTo>
                    <a:pt x="3115109" y="677680"/>
                    <a:pt x="3060462" y="732327"/>
                    <a:pt x="2993052" y="732327"/>
                  </a:cubicBezTo>
                  <a:lnTo>
                    <a:pt x="122057" y="732327"/>
                  </a:lnTo>
                  <a:cubicBezTo>
                    <a:pt x="54647" y="732327"/>
                    <a:pt x="0" y="677680"/>
                    <a:pt x="0" y="610270"/>
                  </a:cubicBezTo>
                  <a:lnTo>
                    <a:pt x="0" y="122057"/>
                  </a:lnTo>
                  <a:close/>
                </a:path>
              </a:pathLst>
            </a:custGeom>
            <a:solidFill>
              <a:srgbClr val="126082"/>
            </a:solidFill>
            <a:ln cap="flat" cmpd="sng" w="25400">
              <a:solidFill>
                <a:schemeClr val="lt1"/>
              </a:solidFill>
              <a:prstDash val="solid"/>
              <a:round/>
              <a:headEnd len="sm" w="sm" type="none"/>
              <a:tailEnd len="sm" w="sm" type="none"/>
            </a:ln>
          </p:spPr>
          <p:txBody>
            <a:bodyPr anchorCtr="0" anchor="ctr" bIns="70025" lIns="104325" spcFirstLastPara="1" rIns="104325" wrap="square" tIns="700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Gestion de l'eau</a:t>
              </a:r>
              <a:endParaRPr b="0" i="0" sz="1400" u="none" cap="none" strike="noStrike">
                <a:solidFill>
                  <a:srgbClr val="000000"/>
                </a:solidFill>
                <a:latin typeface="Arial"/>
                <a:ea typeface="Arial"/>
                <a:cs typeface="Arial"/>
                <a:sym typeface="Arial"/>
              </a:endParaRPr>
            </a:p>
          </p:txBody>
        </p:sp>
        <p:sp>
          <p:nvSpPr>
            <p:cNvPr id="527" name="Google Shape;527;p17"/>
            <p:cNvSpPr/>
            <p:nvPr/>
          </p:nvSpPr>
          <p:spPr>
            <a:xfrm>
              <a:off x="3241694" y="3225184"/>
              <a:ext cx="5537974" cy="507887"/>
            </a:xfrm>
            <a:custGeom>
              <a:rect b="b" l="l" r="r" t="t"/>
              <a:pathLst>
                <a:path extrusionOk="0" h="5537973" w="585862">
                  <a:moveTo>
                    <a:pt x="585862" y="923021"/>
                  </a:moveTo>
                  <a:lnTo>
                    <a:pt x="585862" y="4614952"/>
                  </a:lnTo>
                  <a:cubicBezTo>
                    <a:pt x="585862" y="5124716"/>
                    <a:pt x="581237" y="5537968"/>
                    <a:pt x="575532" y="5537968"/>
                  </a:cubicBezTo>
                  <a:lnTo>
                    <a:pt x="0" y="5537968"/>
                  </a:lnTo>
                  <a:lnTo>
                    <a:pt x="0" y="5537968"/>
                  </a:lnTo>
                  <a:lnTo>
                    <a:pt x="0" y="5"/>
                  </a:lnTo>
                  <a:lnTo>
                    <a:pt x="0" y="5"/>
                  </a:lnTo>
                  <a:lnTo>
                    <a:pt x="575532" y="5"/>
                  </a:lnTo>
                  <a:cubicBezTo>
                    <a:pt x="581237" y="5"/>
                    <a:pt x="585862" y="413257"/>
                    <a:pt x="585862" y="923021"/>
                  </a:cubicBezTo>
                  <a:close/>
                </a:path>
              </a:pathLst>
            </a:custGeom>
            <a:solidFill>
              <a:schemeClr val="lt1">
                <a:alpha val="89019"/>
              </a:schemeClr>
            </a:solidFill>
            <a:ln cap="flat" cmpd="sng" w="25400">
              <a:solidFill>
                <a:srgbClr val="CAD1D8">
                  <a:alpha val="89019"/>
                </a:srgbClr>
              </a:solidFill>
              <a:prstDash val="solid"/>
              <a:round/>
              <a:headEnd len="sm" w="sm" type="none"/>
              <a:tailEnd len="sm" w="sm" type="none"/>
            </a:ln>
          </p:spPr>
          <p:txBody>
            <a:bodyPr anchorCtr="0" anchor="ctr" bIns="152425" lIns="247650" spcFirstLastPara="1" rIns="276225" wrap="square" tIns="15240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Restauration des zones humides, protection des mangroves, reforestation.</a:t>
              </a:r>
              <a:endParaRPr b="0" i="0" sz="1400" u="none" cap="none" strike="noStrike">
                <a:solidFill>
                  <a:srgbClr val="000000"/>
                </a:solidFill>
                <a:latin typeface="Arial"/>
                <a:ea typeface="Arial"/>
                <a:cs typeface="Arial"/>
                <a:sym typeface="Arial"/>
              </a:endParaRPr>
            </a:p>
          </p:txBody>
        </p:sp>
        <p:sp>
          <p:nvSpPr>
            <p:cNvPr id="528" name="Google Shape;528;p17"/>
            <p:cNvSpPr/>
            <p:nvPr/>
          </p:nvSpPr>
          <p:spPr>
            <a:xfrm>
              <a:off x="233265" y="3198707"/>
              <a:ext cx="3115109" cy="560842"/>
            </a:xfrm>
            <a:custGeom>
              <a:rect b="b" l="l" r="r" t="t"/>
              <a:pathLst>
                <a:path extrusionOk="0" h="732327" w="3115109">
                  <a:moveTo>
                    <a:pt x="0" y="122057"/>
                  </a:moveTo>
                  <a:cubicBezTo>
                    <a:pt x="0" y="54647"/>
                    <a:pt x="54647" y="0"/>
                    <a:pt x="122057" y="0"/>
                  </a:cubicBezTo>
                  <a:lnTo>
                    <a:pt x="2993052" y="0"/>
                  </a:lnTo>
                  <a:cubicBezTo>
                    <a:pt x="3060462" y="0"/>
                    <a:pt x="3115109" y="54647"/>
                    <a:pt x="3115109" y="122057"/>
                  </a:cubicBezTo>
                  <a:lnTo>
                    <a:pt x="3115109" y="610270"/>
                  </a:lnTo>
                  <a:cubicBezTo>
                    <a:pt x="3115109" y="677680"/>
                    <a:pt x="3060462" y="732327"/>
                    <a:pt x="2993052" y="732327"/>
                  </a:cubicBezTo>
                  <a:lnTo>
                    <a:pt x="122057" y="732327"/>
                  </a:lnTo>
                  <a:cubicBezTo>
                    <a:pt x="54647" y="732327"/>
                    <a:pt x="0" y="677680"/>
                    <a:pt x="0" y="610270"/>
                  </a:cubicBezTo>
                  <a:lnTo>
                    <a:pt x="0" y="122057"/>
                  </a:lnTo>
                  <a:close/>
                </a:path>
              </a:pathLst>
            </a:custGeom>
            <a:solidFill>
              <a:srgbClr val="126082"/>
            </a:solidFill>
            <a:ln cap="flat" cmpd="sng" w="25400">
              <a:solidFill>
                <a:schemeClr val="lt1"/>
              </a:solidFill>
              <a:prstDash val="solid"/>
              <a:round/>
              <a:headEnd len="sm" w="sm" type="none"/>
              <a:tailEnd len="sm" w="sm" type="none"/>
            </a:ln>
          </p:spPr>
          <p:txBody>
            <a:bodyPr anchorCtr="0" anchor="ctr" bIns="70025" lIns="104325" spcFirstLastPara="1" rIns="104325" wrap="square" tIns="700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Adaptation basée sur les écosystèmes</a:t>
              </a:r>
              <a:endParaRPr b="0" i="0" sz="1400" u="none" cap="none" strike="noStrike">
                <a:solidFill>
                  <a:srgbClr val="000000"/>
                </a:solidFill>
                <a:latin typeface="Arial"/>
                <a:ea typeface="Arial"/>
                <a:cs typeface="Arial"/>
                <a:sym typeface="Arial"/>
              </a:endParaRPr>
            </a:p>
          </p:txBody>
        </p:sp>
        <p:sp>
          <p:nvSpPr>
            <p:cNvPr id="529" name="Google Shape;529;p17"/>
            <p:cNvSpPr/>
            <p:nvPr/>
          </p:nvSpPr>
          <p:spPr>
            <a:xfrm>
              <a:off x="3242352" y="3817465"/>
              <a:ext cx="5537974" cy="660192"/>
            </a:xfrm>
            <a:custGeom>
              <a:rect b="b" l="l" r="r" t="t"/>
              <a:pathLst>
                <a:path extrusionOk="0" h="5537973" w="585862">
                  <a:moveTo>
                    <a:pt x="585862" y="923021"/>
                  </a:moveTo>
                  <a:lnTo>
                    <a:pt x="585862" y="4614952"/>
                  </a:lnTo>
                  <a:cubicBezTo>
                    <a:pt x="585862" y="5124716"/>
                    <a:pt x="581237" y="5537968"/>
                    <a:pt x="575532" y="5537968"/>
                  </a:cubicBezTo>
                  <a:lnTo>
                    <a:pt x="0" y="5537968"/>
                  </a:lnTo>
                  <a:lnTo>
                    <a:pt x="0" y="5537968"/>
                  </a:lnTo>
                  <a:lnTo>
                    <a:pt x="0" y="5"/>
                  </a:lnTo>
                  <a:lnTo>
                    <a:pt x="0" y="5"/>
                  </a:lnTo>
                  <a:lnTo>
                    <a:pt x="575532" y="5"/>
                  </a:lnTo>
                  <a:cubicBezTo>
                    <a:pt x="581237" y="5"/>
                    <a:pt x="585862" y="413257"/>
                    <a:pt x="585862" y="923021"/>
                  </a:cubicBezTo>
                  <a:close/>
                </a:path>
              </a:pathLst>
            </a:custGeom>
            <a:solidFill>
              <a:schemeClr val="lt1">
                <a:alpha val="89019"/>
              </a:schemeClr>
            </a:solidFill>
            <a:ln cap="flat" cmpd="sng" w="25400">
              <a:solidFill>
                <a:srgbClr val="CAD1D8">
                  <a:alpha val="89019"/>
                </a:srgbClr>
              </a:solidFill>
              <a:prstDash val="solid"/>
              <a:round/>
              <a:headEnd len="sm" w="sm" type="none"/>
              <a:tailEnd len="sm" w="sm" type="none"/>
            </a:ln>
          </p:spPr>
          <p:txBody>
            <a:bodyPr anchorCtr="0" anchor="ctr" bIns="152400" lIns="247650" spcFirstLastPara="1" rIns="276225" wrap="square" tIns="1524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Fournir des systèmes d’alerte précoce, élaborer des plans de préparation aux catastrophes, renforcer les filets de sécurité sociale.</a:t>
              </a:r>
              <a:endParaRPr b="0" i="0" sz="1400" u="none" cap="none" strike="noStrike">
                <a:solidFill>
                  <a:srgbClr val="000000"/>
                </a:solidFill>
                <a:latin typeface="Arial"/>
                <a:ea typeface="Arial"/>
                <a:cs typeface="Arial"/>
                <a:sym typeface="Arial"/>
              </a:endParaRPr>
            </a:p>
          </p:txBody>
        </p:sp>
        <p:sp>
          <p:nvSpPr>
            <p:cNvPr id="530" name="Google Shape;530;p17"/>
            <p:cNvSpPr/>
            <p:nvPr/>
          </p:nvSpPr>
          <p:spPr>
            <a:xfrm>
              <a:off x="203850" y="3862283"/>
              <a:ext cx="3115109" cy="647497"/>
            </a:xfrm>
            <a:custGeom>
              <a:rect b="b" l="l" r="r" t="t"/>
              <a:pathLst>
                <a:path extrusionOk="0" h="732327" w="3115109">
                  <a:moveTo>
                    <a:pt x="0" y="122057"/>
                  </a:moveTo>
                  <a:cubicBezTo>
                    <a:pt x="0" y="54647"/>
                    <a:pt x="54647" y="0"/>
                    <a:pt x="122057" y="0"/>
                  </a:cubicBezTo>
                  <a:lnTo>
                    <a:pt x="2993052" y="0"/>
                  </a:lnTo>
                  <a:cubicBezTo>
                    <a:pt x="3060462" y="0"/>
                    <a:pt x="3115109" y="54647"/>
                    <a:pt x="3115109" y="122057"/>
                  </a:cubicBezTo>
                  <a:lnTo>
                    <a:pt x="3115109" y="610270"/>
                  </a:lnTo>
                  <a:cubicBezTo>
                    <a:pt x="3115109" y="677680"/>
                    <a:pt x="3060462" y="732327"/>
                    <a:pt x="2993052" y="732327"/>
                  </a:cubicBezTo>
                  <a:lnTo>
                    <a:pt x="122057" y="732327"/>
                  </a:lnTo>
                  <a:cubicBezTo>
                    <a:pt x="54647" y="732327"/>
                    <a:pt x="0" y="677680"/>
                    <a:pt x="0" y="610270"/>
                  </a:cubicBezTo>
                  <a:lnTo>
                    <a:pt x="0" y="122057"/>
                  </a:lnTo>
                  <a:close/>
                </a:path>
              </a:pathLst>
            </a:custGeom>
            <a:solidFill>
              <a:srgbClr val="126082"/>
            </a:solidFill>
            <a:ln cap="flat" cmpd="sng" w="25400">
              <a:solidFill>
                <a:schemeClr val="lt1"/>
              </a:solidFill>
              <a:prstDash val="solid"/>
              <a:round/>
              <a:headEnd len="sm" w="sm" type="none"/>
              <a:tailEnd len="sm" w="sm" type="none"/>
            </a:ln>
          </p:spPr>
          <p:txBody>
            <a:bodyPr anchorCtr="0" anchor="ctr" bIns="70025" lIns="104325" spcFirstLastPara="1" rIns="104325" wrap="square" tIns="700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Protection sociale</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